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31.xml" ContentType="application/vnd.openxmlformats-officedocument.presentationml.notesSlide+xml"/>
  <Override PartName="/ppt/tags/tag17.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1" r:id="rId2"/>
  </p:sldMasterIdLst>
  <p:notesMasterIdLst>
    <p:notesMasterId r:id="rId43"/>
  </p:notesMasterIdLst>
  <p:handoutMasterIdLst>
    <p:handoutMasterId r:id="rId44"/>
  </p:handoutMasterIdLst>
  <p:sldIdLst>
    <p:sldId id="2476" r:id="rId3"/>
    <p:sldId id="3810" r:id="rId4"/>
    <p:sldId id="3785" r:id="rId5"/>
    <p:sldId id="3786" r:id="rId6"/>
    <p:sldId id="3825" r:id="rId7"/>
    <p:sldId id="3826" r:id="rId8"/>
    <p:sldId id="3827" r:id="rId9"/>
    <p:sldId id="3828" r:id="rId10"/>
    <p:sldId id="3829" r:id="rId11"/>
    <p:sldId id="3856" r:id="rId12"/>
    <p:sldId id="3857" r:id="rId13"/>
    <p:sldId id="3870" r:id="rId14"/>
    <p:sldId id="3858" r:id="rId15"/>
    <p:sldId id="3859" r:id="rId16"/>
    <p:sldId id="3860" r:id="rId17"/>
    <p:sldId id="3863" r:id="rId18"/>
    <p:sldId id="3821" r:id="rId19"/>
    <p:sldId id="3822" r:id="rId20"/>
    <p:sldId id="3831" r:id="rId21"/>
    <p:sldId id="3832" r:id="rId22"/>
    <p:sldId id="3833" r:id="rId23"/>
    <p:sldId id="3837" r:id="rId24"/>
    <p:sldId id="3834" r:id="rId25"/>
    <p:sldId id="3835" r:id="rId26"/>
    <p:sldId id="3864" r:id="rId27"/>
    <p:sldId id="3836" r:id="rId28"/>
    <p:sldId id="3865" r:id="rId29"/>
    <p:sldId id="3866" r:id="rId30"/>
    <p:sldId id="3867" r:id="rId31"/>
    <p:sldId id="3868" r:id="rId32"/>
    <p:sldId id="3811" r:id="rId33"/>
    <p:sldId id="3820" r:id="rId34"/>
    <p:sldId id="3840" r:id="rId35"/>
    <p:sldId id="3841" r:id="rId36"/>
    <p:sldId id="3842" r:id="rId37"/>
    <p:sldId id="3843" r:id="rId38"/>
    <p:sldId id="3844" r:id="rId39"/>
    <p:sldId id="3850" r:id="rId40"/>
    <p:sldId id="3817" r:id="rId41"/>
    <p:sldId id="2276" r:id="rId42"/>
  </p:sldIdLst>
  <p:sldSz cx="11522075" cy="6480175"/>
  <p:notesSz cx="6858000" cy="9144000"/>
  <p:custDataLst>
    <p:tags r:id="rId45"/>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8" userDrawn="1">
          <p15:clr>
            <a:srgbClr val="A4A3A4"/>
          </p15:clr>
        </p15:guide>
        <p15:guide id="3" orient="horz" pos="2207" userDrawn="1">
          <p15:clr>
            <a:srgbClr val="A4A3A4"/>
          </p15:clr>
        </p15:guide>
        <p15:guide id="4" pos="1678" userDrawn="1">
          <p15:clr>
            <a:srgbClr val="A4A3A4"/>
          </p15:clr>
        </p15:guide>
        <p15:guide id="5" userDrawn="1">
          <p15:clr>
            <a:srgbClr val="A4A3A4"/>
          </p15:clr>
        </p15:guide>
        <p15:guide id="6" pos="3629"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9900"/>
    <a:srgbClr val="CC6600"/>
    <a:srgbClr val="C2DBEE"/>
    <a:srgbClr val="1F487C"/>
    <a:srgbClr val="0000FF"/>
    <a:srgbClr val="FFF2CC"/>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867" autoAdjust="0"/>
    <p:restoredTop sz="94268" autoAdjust="0"/>
  </p:normalViewPr>
  <p:slideViewPr>
    <p:cSldViewPr showGuides="1">
      <p:cViewPr>
        <p:scale>
          <a:sx n="100" d="100"/>
          <a:sy n="100" d="100"/>
        </p:scale>
        <p:origin x="1224" y="372"/>
      </p:cViewPr>
      <p:guideLst>
        <p:guide orient="horz" pos="562"/>
        <p:guide orient="horz" pos="468"/>
        <p:guide orient="horz" pos="2207"/>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094A3B56-1AA2-419F-8304-ADCC1D047C33}" type="datetimeFigureOut">
              <a:rPr lang="zh-CN" altLang="en-US"/>
              <a:t>2026/2/12</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B8E3EDCF-AAB3-4E45-A8EB-6AE45D118B6F}" type="slidenum">
              <a:rPr lang="zh-CN" altLang="en-US"/>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377B1AB7-AB7C-4A65-A96D-E6DBB1651ED5}" type="datetimeFigureOut">
              <a:rPr lang="zh-CN" altLang="en-US"/>
              <a:t>2026/2/12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22BC4C5C-8347-4C80-8261-4C2EA6D1F7B3}" type="slidenum">
              <a:rPr lang="zh-CN" altLang="en-US"/>
              <a:t>‹#›</a:t>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EE5D138-0CDB-4BF3-A387-AD2ECA2B0A54}" type="slidenum">
              <a:rPr lang="zh-CN" altLang="en-US" sz="1200" smtClean="0">
                <a:latin typeface="Calibri" panose="020F0502020204030204" pitchFamily="34" charset="0"/>
              </a:rPr>
              <a:t>1</a:t>
            </a:fld>
            <a:endParaRPr lang="en-US" altLang="zh-CN" sz="120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10</a:t>
            </a:fld>
            <a:endParaRPr lang="en-US" altLang="zh-CN" sz="120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11</a:t>
            </a:fld>
            <a:endParaRPr lang="en-US" altLang="zh-CN" sz="120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12</a:t>
            </a:fld>
            <a:endParaRPr lang="en-US" altLang="zh-CN" sz="1200">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13</a:t>
            </a:fld>
            <a:endParaRPr lang="en-US" altLang="zh-CN" sz="1200">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14</a:t>
            </a:fld>
            <a:endParaRPr lang="en-US" altLang="zh-CN" sz="1200">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15</a:t>
            </a:fld>
            <a:endParaRPr lang="en-US" altLang="zh-CN" sz="1200">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16</a:t>
            </a:fld>
            <a:endParaRPr lang="en-US" altLang="zh-CN" sz="1200">
              <a:latin typeface="Calibri" panose="020F050202020403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3BDA4CE7-8FC2-4903-85E2-044E01B16333}" type="slidenum">
              <a:rPr lang="zh-CN" altLang="en-US" sz="1200" smtClean="0">
                <a:latin typeface="Calibri" panose="020F0502020204030204" pitchFamily="34" charset="0"/>
              </a:rPr>
              <a:t>17</a:t>
            </a:fld>
            <a:endParaRPr lang="en-US" altLang="zh-CN" sz="1200">
              <a:latin typeface="Calibri" panose="020F050202020403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18</a:t>
            </a:fld>
            <a:endParaRPr lang="en-US" altLang="zh-CN" sz="1200">
              <a:latin typeface="Calibri" panose="020F050202020403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19</a:t>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a:latin typeface="微软雅黑" panose="020B0503020204020204" pitchFamily="34" charset="-122"/>
              </a:rPr>
              <a:t>【</a:t>
            </a:r>
            <a:r>
              <a:rPr lang="zh-CN" altLang="en-US" sz="1200">
                <a:latin typeface="微软雅黑" panose="020B0503020204020204" pitchFamily="34" charset="-122"/>
              </a:rPr>
              <a:t>栏目</a:t>
            </a:r>
            <a:r>
              <a:rPr lang="en-US" altLang="zh-CN" sz="1200">
                <a:latin typeface="微软雅黑" panose="020B0503020204020204" pitchFamily="34" charset="-122"/>
              </a:rPr>
              <a:t>】</a:t>
            </a:r>
            <a:r>
              <a:rPr lang="zh-CN" altLang="en-US" sz="1200">
                <a:latin typeface="微软雅黑" panose="020B0503020204020204" pitchFamily="34" charset="-122"/>
              </a:rPr>
              <a:t>任务构建</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29F7401-6E7D-4CE3-89B6-86741D8BF9B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20</a:t>
            </a:fld>
            <a:endParaRPr lang="en-US" altLang="zh-CN" sz="1200">
              <a:latin typeface="Calibri" panose="020F050202020403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21</a:t>
            </a:fld>
            <a:endParaRPr lang="en-US" altLang="zh-CN" sz="1200">
              <a:latin typeface="Calibri" panose="020F050202020403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22</a:t>
            </a:fld>
            <a:endParaRPr lang="en-US" altLang="zh-CN" sz="1200">
              <a:latin typeface="Calibri" panose="020F050202020403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23</a:t>
            </a:fld>
            <a:endParaRPr lang="en-US" altLang="zh-CN" sz="1200">
              <a:latin typeface="Calibri" panose="020F050202020403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24</a:t>
            </a:fld>
            <a:endParaRPr lang="en-US" altLang="zh-CN" sz="1200">
              <a:latin typeface="Calibri" panose="020F0502020204030204"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25</a:t>
            </a:fld>
            <a:endParaRPr lang="en-US" altLang="zh-CN" sz="1200">
              <a:latin typeface="Calibri" panose="020F050202020403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26</a:t>
            </a:fld>
            <a:endParaRPr lang="en-US" altLang="zh-CN" sz="1200">
              <a:latin typeface="Calibri" panose="020F0502020204030204"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27</a:t>
            </a:fld>
            <a:endParaRPr lang="en-US" altLang="zh-CN" sz="1200">
              <a:latin typeface="Calibri" panose="020F0502020204030204"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28</a:t>
            </a:fld>
            <a:endParaRPr lang="en-US" altLang="zh-CN" sz="1200">
              <a:latin typeface="Calibri" panose="020F0502020204030204"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29</a:t>
            </a:fld>
            <a:endParaRPr lang="en-US" altLang="zh-CN" sz="120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3BDA4CE7-8FC2-4903-85E2-044E01B16333}" type="slidenum">
              <a:rPr lang="zh-CN" altLang="en-US" sz="1200" smtClean="0">
                <a:latin typeface="Calibri" panose="020F0502020204030204" pitchFamily="34" charset="0"/>
              </a:rPr>
              <a:t>3</a:t>
            </a:fld>
            <a:endParaRPr lang="en-US" altLang="zh-CN" sz="1200">
              <a:latin typeface="Calibri" panose="020F0502020204030204"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30</a:t>
            </a:fld>
            <a:endParaRPr lang="en-US" altLang="zh-CN" sz="1200">
              <a:latin typeface="Calibri" panose="020F0502020204030204"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a:latin typeface="微软雅黑" panose="020B0503020204020204" pitchFamily="34" charset="-122"/>
              </a:rPr>
              <a:t>【</a:t>
            </a:r>
            <a:r>
              <a:rPr lang="zh-CN" altLang="en-US" sz="1200">
                <a:latin typeface="微软雅黑" panose="020B0503020204020204" pitchFamily="34" charset="-122"/>
              </a:rPr>
              <a:t>栏目</a:t>
            </a:r>
            <a:r>
              <a:rPr lang="en-US" altLang="zh-CN" sz="1200">
                <a:latin typeface="微软雅黑" panose="020B0503020204020204" pitchFamily="34" charset="-122"/>
              </a:rPr>
              <a:t>】</a:t>
            </a:r>
            <a:r>
              <a:rPr lang="zh-CN" altLang="en-US" sz="1200">
                <a:latin typeface="微软雅黑" panose="020B0503020204020204" pitchFamily="34" charset="-122"/>
              </a:rPr>
              <a:t>任务构建</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29F7401-6E7D-4CE3-89B6-86741D8BF9B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t>39</a:t>
            </a:fld>
            <a:endParaRPr lang="en-US" altLang="zh-CN" sz="1200">
              <a:solidFill>
                <a:srgbClr val="000000"/>
              </a:solidFill>
              <a:latin typeface="Calibri" panose="020F0502020204030204"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3BE0E59-146B-4BA0-9970-872E31222E6B}" type="slidenum">
              <a:rPr lang="zh-CN" altLang="en-US" sz="1200" smtClean="0">
                <a:latin typeface="Calibri" panose="020F0502020204030204" pitchFamily="34" charset="0"/>
              </a:rPr>
              <a:t>40</a:t>
            </a:fld>
            <a:endParaRPr lang="en-US" altLang="zh-CN"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4</a:t>
            </a:fld>
            <a:endParaRPr lang="en-US" altLang="zh-CN"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5</a:t>
            </a:fld>
            <a:endParaRPr lang="en-US" altLang="zh-CN"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6</a:t>
            </a:fld>
            <a:endParaRPr lang="en-US" altLang="zh-CN" sz="120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7</a:t>
            </a:fld>
            <a:endParaRPr lang="en-US" altLang="zh-CN" sz="120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8</a:t>
            </a:fld>
            <a:endParaRPr lang="en-US" altLang="zh-CN" sz="120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9</a:t>
            </a:fld>
            <a:endParaRPr lang="en-US" altLang="zh-CN"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8.xml"/><Relationship Id="rId2" Type="http://schemas.openxmlformats.org/officeDocument/2006/relationships/slide" Target="../slides/slide4.xml"/><Relationship Id="rId1" Type="http://schemas.openxmlformats.org/officeDocument/2006/relationships/slideMaster" Target="../slideMasters/slideMaster1.xml"/><Relationship Id="rId4" Type="http://schemas.openxmlformats.org/officeDocument/2006/relationships/slide" Target="../slides/slide39.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9.xml"/><Relationship Id="rId2" Type="http://schemas.openxmlformats.org/officeDocument/2006/relationships/slide" Target="../slides/slide18.xml"/><Relationship Id="rId1" Type="http://schemas.openxmlformats.org/officeDocument/2006/relationships/slideMaster" Target="../slideMasters/slideMaster1.xml"/><Relationship Id="rId4" Type="http://schemas.openxmlformats.org/officeDocument/2006/relationships/slide" Target="../slides/slide4.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8.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0.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8.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0.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8.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0.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8.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hasCustomPrompt="1"/>
          </p:nvPr>
        </p:nvSpPr>
        <p:spPr>
          <a:xfrm>
            <a:off x="415037" y="1151855"/>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868425"/>
            <a:ext cx="10980000" cy="738664"/>
          </a:xfrm>
          <a:prstGeom prst="rect">
            <a:avLst/>
          </a:prstGeom>
        </p:spPr>
        <p:txBody>
          <a:bodyPr anchor="ctr" anchorCtr="0">
            <a:spAutoFit/>
          </a:bodyPr>
          <a:lstStyle>
            <a:lvl1pPr marL="0" indent="0" algn="just" eaLnBrk="1">
              <a:lnSpc>
                <a:spcPct val="150000"/>
              </a:lnSpc>
              <a:spcBef>
                <a:spcPts val="0"/>
              </a:spcBef>
              <a:buNone/>
              <a:tabLst>
                <a:tab pos="5255895" algn="l"/>
              </a:tabLst>
              <a:defRPr sz="2800" b="0"/>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600" dirty="0">
                <a:solidFill>
                  <a:srgbClr val="F2F2F2"/>
                </a:solidFill>
                <a:latin typeface="微软雅黑" panose="020B0503020204020204" pitchFamily="34" charset="-122"/>
                <a:ea typeface="微软雅黑" panose="020B0503020204020204" pitchFamily="34" charset="-122"/>
              </a:rPr>
              <a:t>Unit 5</a:t>
            </a:r>
            <a:r>
              <a:rPr lang="zh-CN" altLang="en-US" sz="1600" dirty="0">
                <a:solidFill>
                  <a:srgbClr val="F2F2F2"/>
                </a:solidFill>
                <a:latin typeface="微软雅黑" panose="020B0503020204020204" pitchFamily="34" charset="-122"/>
                <a:ea typeface="微软雅黑" panose="020B0503020204020204" pitchFamily="34" charset="-122"/>
              </a:rPr>
              <a:t>　</a:t>
            </a:r>
            <a:r>
              <a:rPr lang="en-US" altLang="zh-CN" sz="1600" dirty="0">
                <a:solidFill>
                  <a:srgbClr val="F2F2F2"/>
                </a:solidFill>
                <a:latin typeface="微软雅黑" panose="020B0503020204020204" pitchFamily="34" charset="-122"/>
                <a:ea typeface="微软雅黑" panose="020B0503020204020204" pitchFamily="34" charset="-122"/>
              </a:rPr>
              <a:t>Revealing nature</a:t>
            </a:r>
            <a:endParaRPr lang="zh-CN" altLang="en-US" sz="1600" dirty="0">
              <a:solidFill>
                <a:srgbClr val="F2F2F2"/>
              </a:solidFill>
              <a:latin typeface="微软雅黑" panose="020B0503020204020204" pitchFamily="34" charset="-122"/>
              <a:ea typeface="微软雅黑" panose="020B0503020204020204" pitchFamily="34" charset="-122"/>
            </a:endParaRP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400" b="1" dirty="0">
                <a:solidFill>
                  <a:srgbClr val="C0472D"/>
                </a:solidFill>
                <a:latin typeface="微软雅黑" panose="020B0503020204020204" pitchFamily="34" charset="-122"/>
                <a:ea typeface="微软雅黑" panose="020B0503020204020204" pitchFamily="34" charset="-122"/>
              </a:rPr>
              <a:t>Unit 5</a:t>
            </a:r>
            <a:r>
              <a:rPr lang="zh-CN" altLang="en-US" sz="1400" b="1" dirty="0">
                <a:solidFill>
                  <a:srgbClr val="C0472D"/>
                </a:solidFill>
                <a:latin typeface="微软雅黑" panose="020B0503020204020204" pitchFamily="34" charset="-122"/>
                <a:ea typeface="微软雅黑" panose="020B0503020204020204" pitchFamily="34" charset="-122"/>
              </a:rPr>
              <a:t>　</a:t>
            </a:r>
            <a:r>
              <a:rPr lang="en-US" altLang="zh-CN" sz="1400" b="1" dirty="0">
                <a:solidFill>
                  <a:srgbClr val="C0472D"/>
                </a:solidFill>
                <a:latin typeface="微软雅黑" panose="020B0503020204020204" pitchFamily="34" charset="-122"/>
                <a:ea typeface="微软雅黑" panose="020B0503020204020204" pitchFamily="34" charset="-122"/>
              </a:rPr>
              <a:t>Revealing nature</a:t>
            </a:r>
          </a:p>
        </p:txBody>
      </p:sp>
      <p:pic>
        <p:nvPicPr>
          <p:cNvPr id="1028" name="图片 3"/>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3.jpe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notesSlide" Target="../notesSlides/notesSlide1.xml"/><Relationship Id="rId5" Type="http://schemas.openxmlformats.org/officeDocument/2006/relationships/tags" Target="../tags/tag6.xml"/><Relationship Id="rId10" Type="http://schemas.openxmlformats.org/officeDocument/2006/relationships/slideLayout" Target="../slideLayouts/slideLayout9.xml"/><Relationship Id="rId4" Type="http://schemas.openxmlformats.org/officeDocument/2006/relationships/tags" Target="../tags/tag5.xml"/><Relationship Id="rId9" Type="http://schemas.openxmlformats.org/officeDocument/2006/relationships/tags" Target="../tags/tag1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5" Type="http://schemas.openxmlformats.org/officeDocument/2006/relationships/notesSlide" Target="../notesSlides/notesSlide2.xml"/><Relationship Id="rId4"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5" Type="http://schemas.openxmlformats.org/officeDocument/2006/relationships/notesSlide" Target="../notesSlides/notesSlide31.xml"/><Relationship Id="rId4"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2.xml"/><Relationship Id="rId1" Type="http://schemas.openxmlformats.org/officeDocument/2006/relationships/tags" Target="../tags/tag17.xml"/><Relationship Id="rId6" Type="http://schemas.openxmlformats.org/officeDocument/2006/relationships/hyperlink" Target="../3.&#37197;&#22871;&#32451;&#20064;&#39064;/&#21333;&#20803;&#35780;&#20272;/06%20&#21333;&#20803;&#35780;&#20272;(&#20116;).docx" TargetMode="Externa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2">
            <a:extLst>
              <a:ext uri="{28A0092B-C50C-407E-A947-70E740481C1C}">
                <a14:useLocalDpi xmlns:a14="http://schemas.microsoft.com/office/drawing/2010/main" val="0"/>
              </a:ext>
            </a:extLst>
          </a:blip>
          <a:srcRect t="20557"/>
          <a:stretch>
            <a:fillRect/>
          </a:stretch>
        </p:blipFill>
        <p:spPr>
          <a:xfrm>
            <a:off x="-1" y="0"/>
            <a:ext cx="11532235" cy="4895726"/>
          </a:xfrm>
          <a:prstGeom prst="rect">
            <a:avLst/>
          </a:prstGeom>
        </p:spPr>
      </p:pic>
      <p:sp>
        <p:nvSpPr>
          <p:cNvPr id="18" name="矩形 17"/>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矩形 19"/>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文本框 7"/>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24"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25" name="梯形 24"/>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6" name="矩形 25"/>
          <p:cNvSpPr/>
          <p:nvPr>
            <p:custDataLst>
              <p:tags r:id="rId6"/>
            </p:custDataLst>
          </p:nvPr>
        </p:nvSpPr>
        <p:spPr>
          <a:xfrm>
            <a:off x="0" y="3628521"/>
            <a:ext cx="11532235" cy="28808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27" name="梯形 26"/>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8" name="文本框 10"/>
          <p:cNvSpPr txBox="1"/>
          <p:nvPr>
            <p:custDataLst>
              <p:tags r:id="rId8"/>
            </p:custDataLst>
          </p:nvPr>
        </p:nvSpPr>
        <p:spPr>
          <a:xfrm>
            <a:off x="10161" y="2973876"/>
            <a:ext cx="11522074" cy="1266305"/>
          </a:xfrm>
          <a:prstGeom prst="rect">
            <a:avLst/>
          </a:prstGeom>
          <a:noFill/>
        </p:spPr>
        <p:txBody>
          <a:bodyPr wrap="square" rtlCol="0" anchor="ctr" anchorCtr="1">
            <a:noAutofit/>
          </a:bodyPr>
          <a:lstStyle/>
          <a:p>
            <a:pPr algn="ctr">
              <a:defRPr/>
            </a:pP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Unit 5</a:t>
            </a: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　</a:t>
            </a:r>
            <a:endPar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a:defRPr/>
            </a:pP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Revealing nature</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30" name="文本框 8"/>
          <p:cNvSpPr txBox="1"/>
          <p:nvPr/>
        </p:nvSpPr>
        <p:spPr>
          <a:xfrm>
            <a:off x="-687070" y="4121150"/>
            <a:ext cx="3840480" cy="521970"/>
          </a:xfrm>
          <a:prstGeom prst="rect">
            <a:avLst/>
          </a:prstGeom>
          <a:noFill/>
        </p:spPr>
        <p:txBody>
          <a:bodyPr wrap="square" rtlCol="0">
            <a:spAutoFit/>
          </a:bodyPr>
          <a:lstStyle/>
          <a:p>
            <a:endParaRPr lang="zh-CN" altLang="en-US"/>
          </a:p>
        </p:txBody>
      </p:sp>
      <p:sp>
        <p:nvSpPr>
          <p:cNvPr id="12" name="文本框 10"/>
          <p:cNvSpPr txBox="1"/>
          <p:nvPr>
            <p:custDataLst>
              <p:tags r:id="rId9"/>
            </p:custDataLst>
          </p:nvPr>
        </p:nvSpPr>
        <p:spPr>
          <a:xfrm>
            <a:off x="10161" y="4638078"/>
            <a:ext cx="11522074" cy="1266305"/>
          </a:xfrm>
          <a:prstGeom prst="rect">
            <a:avLst/>
          </a:prstGeom>
          <a:noFill/>
        </p:spPr>
        <p:txBody>
          <a:bodyPr wrap="square" rtlCol="0" anchor="ctr" anchorCtr="1">
            <a:noAutofit/>
          </a:bodyPr>
          <a:lstStyle/>
          <a:p>
            <a:pPr algn="ctr">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迁移应用　重构拓展</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683803"/>
            <a:ext cx="10693400" cy="55215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b="1" kern="100" dirty="0">
                <a:solidFill>
                  <a:srgbClr val="000000"/>
                </a:solidFill>
                <a:latin typeface="Times New Roman" panose="02020603050405020304"/>
                <a:ea typeface="黑体" panose="02010609060101010101" pitchFamily="49" charset="-122"/>
                <a:cs typeface="Courier New" panose="02070309020205020404"/>
              </a:rPr>
              <a:t>Step 4</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：连句成篇</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p:txBody>
      </p:sp>
      <p:sp>
        <p:nvSpPr>
          <p:cNvPr id="4" name="副标题 1"/>
          <p:cNvSpPr txBox="1"/>
          <p:nvPr/>
        </p:nvSpPr>
        <p:spPr bwMode="auto">
          <a:xfrm>
            <a:off x="396441" y="1186896"/>
            <a:ext cx="10693400" cy="49129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spcAft>
                <a:spcPts val="0"/>
              </a:spcAft>
              <a:tabLst>
                <a:tab pos="5591175" algn="l"/>
              </a:tabLst>
            </a:pPr>
            <a:r>
              <a:rPr lang="zh-CN" altLang="zh-CN" b="1" kern="100" dirty="0">
                <a:solidFill>
                  <a:srgbClr val="000000"/>
                </a:solidFill>
                <a:latin typeface="Times New Roman" panose="02020603050405020304"/>
                <a:cs typeface="Times New Roman" panose="02020603050405020304"/>
              </a:rPr>
              <a:t>　　</a:t>
            </a:r>
            <a:r>
              <a:rPr lang="en-US" altLang="zh-CN" b="1" kern="100" dirty="0">
                <a:solidFill>
                  <a:srgbClr val="FF0000"/>
                </a:solidFill>
                <a:latin typeface="Times New Roman" panose="02020603050405020304"/>
                <a:cs typeface="Courier New" panose="02070309020205020404"/>
              </a:rPr>
              <a:t>Saturday, July 28th</a:t>
            </a:r>
            <a:r>
              <a:rPr lang="zh-CN" altLang="zh-CN" kern="100" dirty="0">
                <a:solidFill>
                  <a:srgbClr val="FF0000"/>
                </a:solidFill>
                <a:latin typeface="Times New Roman" panose="02020603050405020304"/>
                <a:cs typeface="Times New Roman" panose="02020603050405020304"/>
              </a:rPr>
              <a:t>　</a:t>
            </a:r>
            <a:r>
              <a:rPr lang="en-US" altLang="zh-CN" b="1" kern="100" dirty="0">
                <a:solidFill>
                  <a:srgbClr val="FF0000"/>
                </a:solidFill>
                <a:latin typeface="Times New Roman" panose="02020603050405020304"/>
                <a:cs typeface="Courier New" panose="02070309020205020404"/>
              </a:rPr>
              <a:t>Rainy</a:t>
            </a:r>
            <a:r>
              <a:rPr lang="zh-CN" altLang="zh-CN" kern="100" dirty="0">
                <a:solidFill>
                  <a:srgbClr val="FF0000"/>
                </a:solidFill>
                <a:latin typeface="Times New Roman" panose="02020603050405020304"/>
                <a:cs typeface="Times New Roman" panose="02020603050405020304"/>
              </a:rPr>
              <a:t>　</a:t>
            </a:r>
            <a:r>
              <a:rPr lang="en-US" altLang="zh-CN" b="1" kern="100" dirty="0">
                <a:solidFill>
                  <a:srgbClr val="FF0000"/>
                </a:solidFill>
                <a:latin typeface="Times New Roman" panose="02020603050405020304"/>
                <a:cs typeface="Courier New" panose="02070309020205020404"/>
              </a:rPr>
              <a:t>Observation Day 1</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FF0000"/>
                </a:solidFill>
                <a:latin typeface="Times New Roman" panose="02020603050405020304"/>
                <a:cs typeface="Courier New" panose="02070309020205020404"/>
              </a:rPr>
              <a:t>    Today, I take ten </a:t>
            </a:r>
            <a:r>
              <a:rPr lang="en-US" altLang="zh-CN" kern="100" dirty="0" err="1">
                <a:solidFill>
                  <a:srgbClr val="FF0000"/>
                </a:solidFill>
                <a:latin typeface="Times New Roman" panose="02020603050405020304"/>
                <a:cs typeface="Courier New" panose="02070309020205020404"/>
              </a:rPr>
              <a:t>mung</a:t>
            </a:r>
            <a:r>
              <a:rPr lang="en-US" altLang="zh-CN" kern="100" dirty="0">
                <a:solidFill>
                  <a:srgbClr val="FF0000"/>
                </a:solidFill>
                <a:latin typeface="Times New Roman" panose="02020603050405020304"/>
                <a:cs typeface="Courier New" panose="02070309020205020404"/>
              </a:rPr>
              <a:t> beans, find an empty box, pour some water, and put these ten </a:t>
            </a:r>
            <a:r>
              <a:rPr lang="en-US" altLang="zh-CN" kern="100" dirty="0" err="1">
                <a:solidFill>
                  <a:srgbClr val="FF0000"/>
                </a:solidFill>
                <a:latin typeface="Times New Roman" panose="02020603050405020304"/>
                <a:cs typeface="Courier New" panose="02070309020205020404"/>
              </a:rPr>
              <a:t>mung</a:t>
            </a:r>
            <a:r>
              <a:rPr lang="en-US" altLang="zh-CN" kern="100" dirty="0">
                <a:solidFill>
                  <a:srgbClr val="FF0000"/>
                </a:solidFill>
                <a:latin typeface="Times New Roman" panose="02020603050405020304"/>
                <a:cs typeface="Courier New" panose="02070309020205020404"/>
              </a:rPr>
              <a:t> beans in. Then I put it on the window sill of the kitchen.</a:t>
            </a:r>
            <a:endParaRPr lang="zh-CN" altLang="zh-CN" sz="1050" kern="100" dirty="0">
              <a:latin typeface="宋体" panose="02010600030101010101" pitchFamily="2" charset="-122"/>
              <a:cs typeface="Courier New" panose="02070309020205020404"/>
            </a:endParaRPr>
          </a:p>
          <a:p>
            <a:pPr algn="r">
              <a:spcAft>
                <a:spcPts val="0"/>
              </a:spcAft>
              <a:tabLst>
                <a:tab pos="5591175" algn="l"/>
              </a:tabLst>
            </a:pPr>
            <a:r>
              <a:rPr lang="zh-CN" altLang="zh-CN" b="1" kern="100" dirty="0">
                <a:solidFill>
                  <a:srgbClr val="000000"/>
                </a:solidFill>
                <a:latin typeface="Times New Roman" panose="02020603050405020304"/>
                <a:cs typeface="Times New Roman" panose="02020603050405020304"/>
              </a:rPr>
              <a:t>　　</a:t>
            </a:r>
            <a:r>
              <a:rPr lang="en-US" altLang="zh-CN" b="1" kern="100" dirty="0">
                <a:solidFill>
                  <a:srgbClr val="FF0000"/>
                </a:solidFill>
                <a:latin typeface="Times New Roman" panose="02020603050405020304"/>
                <a:cs typeface="Courier New" panose="02070309020205020404"/>
              </a:rPr>
              <a:t>Monday, July 30th</a:t>
            </a:r>
            <a:r>
              <a:rPr lang="zh-CN" altLang="zh-CN" kern="100" dirty="0">
                <a:solidFill>
                  <a:srgbClr val="FF0000"/>
                </a:solidFill>
                <a:latin typeface="Times New Roman" panose="02020603050405020304"/>
                <a:cs typeface="Times New Roman" panose="02020603050405020304"/>
              </a:rPr>
              <a:t>　</a:t>
            </a:r>
            <a:r>
              <a:rPr lang="en-US" altLang="zh-CN" b="1" kern="100" dirty="0">
                <a:solidFill>
                  <a:srgbClr val="FF0000"/>
                </a:solidFill>
                <a:latin typeface="Times New Roman" panose="02020603050405020304"/>
                <a:cs typeface="Courier New" panose="02070309020205020404"/>
              </a:rPr>
              <a:t>Sunny</a:t>
            </a:r>
            <a:r>
              <a:rPr lang="zh-CN" altLang="zh-CN" kern="100" dirty="0">
                <a:solidFill>
                  <a:srgbClr val="FF0000"/>
                </a:solidFill>
                <a:latin typeface="Times New Roman" panose="02020603050405020304"/>
                <a:cs typeface="Times New Roman" panose="02020603050405020304"/>
              </a:rPr>
              <a:t>　</a:t>
            </a:r>
            <a:r>
              <a:rPr lang="en-US" altLang="zh-CN" b="1" kern="100" dirty="0">
                <a:solidFill>
                  <a:srgbClr val="FF0000"/>
                </a:solidFill>
                <a:latin typeface="Times New Roman" panose="02020603050405020304"/>
                <a:cs typeface="Courier New" panose="02070309020205020404"/>
              </a:rPr>
              <a:t>Observation Day 3</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FF0000"/>
                </a:solidFill>
                <a:latin typeface="Times New Roman" panose="02020603050405020304"/>
                <a:cs typeface="Courier New" panose="02070309020205020404"/>
              </a:rPr>
              <a:t>This afternoon, I see a few </a:t>
            </a:r>
            <a:r>
              <a:rPr lang="en-US" altLang="zh-CN" kern="100" dirty="0" err="1">
                <a:solidFill>
                  <a:srgbClr val="FF0000"/>
                </a:solidFill>
                <a:latin typeface="Times New Roman" panose="02020603050405020304"/>
                <a:cs typeface="Courier New" panose="02070309020205020404"/>
              </a:rPr>
              <a:t>mung</a:t>
            </a:r>
            <a:r>
              <a:rPr lang="en-US" altLang="zh-CN" kern="100" dirty="0">
                <a:solidFill>
                  <a:srgbClr val="FF0000"/>
                </a:solidFill>
                <a:latin typeface="Times New Roman" panose="02020603050405020304"/>
                <a:cs typeface="Courier New" panose="02070309020205020404"/>
              </a:rPr>
              <a:t> beans coming out, and the sprouts grow to 1 cm. I quickly pour some water into the box and put them in the sunny place, hoping that they will grow rapidly in the sunshine.</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012329"/>
            <a:ext cx="10693400" cy="49182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lvl="0"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solidFill>
                <a:prstClr val="black"/>
              </a:solidFill>
              <a:latin typeface="宋体" panose="02010600030101010101" pitchFamily="2" charset="-122"/>
              <a:cs typeface="Courier New" panose="02070309020205020404"/>
            </a:endParaRPr>
          </a:p>
        </p:txBody>
      </p:sp>
      <p:sp>
        <p:nvSpPr>
          <p:cNvPr id="4" name="副标题 1"/>
          <p:cNvSpPr txBox="1"/>
          <p:nvPr/>
        </p:nvSpPr>
        <p:spPr bwMode="auto">
          <a:xfrm>
            <a:off x="396441" y="935831"/>
            <a:ext cx="10693400" cy="491826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spcAft>
                <a:spcPts val="0"/>
              </a:spcAft>
              <a:tabLst>
                <a:tab pos="5591175" algn="l"/>
              </a:tabLst>
            </a:pPr>
            <a:r>
              <a:rPr lang="zh-CN" altLang="zh-CN" b="1" kern="100" dirty="0">
                <a:solidFill>
                  <a:srgbClr val="000000"/>
                </a:solidFill>
                <a:latin typeface="Times New Roman" panose="02020603050405020304"/>
                <a:cs typeface="Times New Roman" panose="02020603050405020304"/>
              </a:rPr>
              <a:t>　　</a:t>
            </a:r>
            <a:r>
              <a:rPr lang="en-US" altLang="zh-CN" b="1" kern="100" dirty="0">
                <a:solidFill>
                  <a:srgbClr val="FF0000"/>
                </a:solidFill>
                <a:latin typeface="Times New Roman" panose="02020603050405020304"/>
                <a:cs typeface="Courier New" panose="02070309020205020404"/>
              </a:rPr>
              <a:t>Wednesday, August 1st</a:t>
            </a:r>
            <a:r>
              <a:rPr lang="zh-CN" altLang="zh-CN" kern="100" dirty="0">
                <a:solidFill>
                  <a:srgbClr val="FF0000"/>
                </a:solidFill>
                <a:latin typeface="Times New Roman" panose="02020603050405020304"/>
                <a:cs typeface="Times New Roman" panose="02020603050405020304"/>
              </a:rPr>
              <a:t>　</a:t>
            </a:r>
            <a:r>
              <a:rPr lang="en-US" altLang="zh-CN" b="1" kern="100" dirty="0">
                <a:solidFill>
                  <a:srgbClr val="FF0000"/>
                </a:solidFill>
                <a:latin typeface="Times New Roman" panose="02020603050405020304"/>
                <a:cs typeface="Courier New" panose="02070309020205020404"/>
              </a:rPr>
              <a:t>Sunny</a:t>
            </a:r>
            <a:r>
              <a:rPr lang="zh-CN" altLang="zh-CN" kern="100" dirty="0">
                <a:solidFill>
                  <a:srgbClr val="FF0000"/>
                </a:solidFill>
                <a:latin typeface="Times New Roman" panose="02020603050405020304"/>
                <a:cs typeface="Times New Roman" panose="02020603050405020304"/>
              </a:rPr>
              <a:t>　</a:t>
            </a:r>
            <a:r>
              <a:rPr lang="en-US" altLang="zh-CN" b="1" kern="100" dirty="0">
                <a:solidFill>
                  <a:srgbClr val="FF0000"/>
                </a:solidFill>
                <a:latin typeface="Times New Roman" panose="02020603050405020304"/>
                <a:cs typeface="Courier New" panose="02070309020205020404"/>
              </a:rPr>
              <a:t>Observation Day 5</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FF0000"/>
                </a:solidFill>
                <a:latin typeface="Times New Roman" panose="02020603050405020304"/>
                <a:cs typeface="Courier New" panose="02070309020205020404"/>
              </a:rPr>
              <a:t>In the afternoon, I see that all the </a:t>
            </a:r>
            <a:r>
              <a:rPr lang="en-US" altLang="zh-CN" kern="100" dirty="0" err="1">
                <a:solidFill>
                  <a:srgbClr val="FF0000"/>
                </a:solidFill>
                <a:latin typeface="Times New Roman" panose="02020603050405020304"/>
                <a:cs typeface="Courier New" panose="02070309020205020404"/>
              </a:rPr>
              <a:t>mung</a:t>
            </a:r>
            <a:r>
              <a:rPr lang="en-US" altLang="zh-CN" kern="100" dirty="0">
                <a:solidFill>
                  <a:srgbClr val="FF0000"/>
                </a:solidFill>
                <a:latin typeface="Times New Roman" panose="02020603050405020304"/>
                <a:cs typeface="Courier New" panose="02070309020205020404"/>
              </a:rPr>
              <a:t> beans have been shelled and have grown another </a:t>
            </a:r>
            <a:r>
              <a:rPr lang="en-US" altLang="zh-CN" kern="100" dirty="0" err="1">
                <a:solidFill>
                  <a:srgbClr val="FF0000"/>
                </a:solidFill>
                <a:latin typeface="Times New Roman" panose="02020603050405020304"/>
                <a:cs typeface="Courier New" panose="02070309020205020404"/>
              </a:rPr>
              <a:t>centimetre</a:t>
            </a:r>
            <a:r>
              <a:rPr lang="en-US" altLang="zh-CN" kern="100" dirty="0">
                <a:solidFill>
                  <a:srgbClr val="FF0000"/>
                </a:solidFill>
                <a:latin typeface="Times New Roman" panose="02020603050405020304"/>
                <a:cs typeface="Courier New" panose="02070309020205020404"/>
              </a:rPr>
              <a:t>. I quickly change the water for it.</a:t>
            </a:r>
            <a:endParaRPr lang="zh-CN" altLang="zh-CN" sz="1050" kern="100" dirty="0">
              <a:latin typeface="宋体" panose="02010600030101010101" pitchFamily="2" charset="-122"/>
              <a:cs typeface="Courier New" panose="02070309020205020404"/>
            </a:endParaRPr>
          </a:p>
          <a:p>
            <a:pPr algn="r">
              <a:spcAft>
                <a:spcPts val="0"/>
              </a:spcAft>
              <a:tabLst>
                <a:tab pos="5591175" algn="l"/>
              </a:tabLst>
            </a:pPr>
            <a:r>
              <a:rPr lang="zh-CN" altLang="zh-CN" b="1" kern="100" dirty="0">
                <a:solidFill>
                  <a:srgbClr val="000000"/>
                </a:solidFill>
                <a:latin typeface="Times New Roman" panose="02020603050405020304"/>
                <a:cs typeface="Times New Roman" panose="02020603050405020304"/>
              </a:rPr>
              <a:t>　　</a:t>
            </a:r>
            <a:r>
              <a:rPr lang="en-US" altLang="zh-CN" b="1" kern="100" dirty="0">
                <a:solidFill>
                  <a:srgbClr val="FF0000"/>
                </a:solidFill>
                <a:latin typeface="Times New Roman" panose="02020603050405020304"/>
                <a:cs typeface="Courier New" panose="02070309020205020404"/>
              </a:rPr>
              <a:t>Friday, August 3rd</a:t>
            </a:r>
            <a:r>
              <a:rPr lang="zh-CN" altLang="zh-CN" kern="100" dirty="0">
                <a:solidFill>
                  <a:srgbClr val="FF0000"/>
                </a:solidFill>
                <a:latin typeface="Times New Roman" panose="02020603050405020304"/>
                <a:cs typeface="Times New Roman" panose="02020603050405020304"/>
              </a:rPr>
              <a:t>　</a:t>
            </a:r>
            <a:r>
              <a:rPr lang="en-US" altLang="zh-CN" b="1" kern="100" dirty="0">
                <a:solidFill>
                  <a:srgbClr val="FF0000"/>
                </a:solidFill>
                <a:latin typeface="Times New Roman" panose="02020603050405020304"/>
                <a:cs typeface="Courier New" panose="02070309020205020404"/>
              </a:rPr>
              <a:t>Sunny</a:t>
            </a:r>
            <a:r>
              <a:rPr lang="zh-CN" altLang="zh-CN" kern="100" dirty="0">
                <a:solidFill>
                  <a:srgbClr val="FF0000"/>
                </a:solidFill>
                <a:latin typeface="Times New Roman" panose="02020603050405020304"/>
                <a:cs typeface="Times New Roman" panose="02020603050405020304"/>
              </a:rPr>
              <a:t>　</a:t>
            </a:r>
            <a:r>
              <a:rPr lang="en-US" altLang="zh-CN" b="1" kern="100" dirty="0">
                <a:solidFill>
                  <a:srgbClr val="FF0000"/>
                </a:solidFill>
                <a:latin typeface="Times New Roman" panose="02020603050405020304"/>
                <a:cs typeface="Courier New" panose="02070309020205020404"/>
              </a:rPr>
              <a:t>Observation Day 7</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FF0000"/>
                </a:solidFill>
                <a:latin typeface="Times New Roman" panose="02020603050405020304"/>
                <a:cs typeface="Courier New" panose="02070309020205020404"/>
              </a:rPr>
              <a:t>Today, when I am changing water for the </a:t>
            </a:r>
            <a:r>
              <a:rPr lang="en-US" altLang="zh-CN" kern="100" dirty="0" err="1">
                <a:solidFill>
                  <a:srgbClr val="FF0000"/>
                </a:solidFill>
                <a:latin typeface="Times New Roman" panose="02020603050405020304"/>
                <a:cs typeface="Courier New" panose="02070309020205020404"/>
              </a:rPr>
              <a:t>mung</a:t>
            </a:r>
            <a:r>
              <a:rPr lang="en-US" altLang="zh-CN" kern="100" dirty="0">
                <a:solidFill>
                  <a:srgbClr val="FF0000"/>
                </a:solidFill>
                <a:latin typeface="Times New Roman" panose="02020603050405020304"/>
                <a:cs typeface="Courier New" panose="02070309020205020404"/>
              </a:rPr>
              <a:t> bean sprouts, I find that the crack on the </a:t>
            </a:r>
            <a:r>
              <a:rPr lang="en-US" altLang="zh-CN" kern="100" dirty="0" err="1">
                <a:solidFill>
                  <a:srgbClr val="FF0000"/>
                </a:solidFill>
                <a:latin typeface="Times New Roman" panose="02020603050405020304"/>
                <a:cs typeface="Courier New" panose="02070309020205020404"/>
              </a:rPr>
              <a:t>mung</a:t>
            </a:r>
            <a:r>
              <a:rPr lang="en-US" altLang="zh-CN" kern="100" dirty="0">
                <a:solidFill>
                  <a:srgbClr val="FF0000"/>
                </a:solidFill>
                <a:latin typeface="Times New Roman" panose="02020603050405020304"/>
                <a:cs typeface="Courier New" panose="02070309020205020404"/>
              </a:rPr>
              <a:t> bean sprouts is getting bigger and bigger. I take a ruler and measure the length of the </a:t>
            </a:r>
            <a:r>
              <a:rPr lang="en-US" altLang="zh-CN" kern="100" dirty="0" err="1">
                <a:solidFill>
                  <a:srgbClr val="FF0000"/>
                </a:solidFill>
                <a:latin typeface="Times New Roman" panose="02020603050405020304"/>
                <a:cs typeface="Courier New" panose="02070309020205020404"/>
              </a:rPr>
              <a:t>mung</a:t>
            </a:r>
            <a:r>
              <a:rPr lang="en-US" altLang="zh-CN" kern="100" dirty="0">
                <a:solidFill>
                  <a:srgbClr val="FF0000"/>
                </a:solidFill>
                <a:latin typeface="Times New Roman" panose="02020603050405020304"/>
                <a:cs typeface="Courier New" panose="02070309020205020404"/>
              </a:rPr>
              <a:t> bean sprouts. It is another </a:t>
            </a:r>
            <a:r>
              <a:rPr lang="en-US" altLang="zh-CN" kern="100" dirty="0" err="1">
                <a:solidFill>
                  <a:srgbClr val="FF0000"/>
                </a:solidFill>
                <a:latin typeface="Times New Roman" panose="02020603050405020304"/>
                <a:cs typeface="Courier New" panose="02070309020205020404"/>
              </a:rPr>
              <a:t>centimetre</a:t>
            </a:r>
            <a:r>
              <a:rPr lang="en-US" altLang="zh-CN" kern="100" dirty="0">
                <a:solidFill>
                  <a:srgbClr val="FF0000"/>
                </a:solidFill>
                <a:latin typeface="Times New Roman" panose="02020603050405020304"/>
                <a:cs typeface="Courier New" panose="02070309020205020404"/>
              </a:rPr>
              <a:t> long.</a:t>
            </a:r>
            <a:r>
              <a:rPr lang="zh-CN" altLang="zh-CN" b="1" kern="100" dirty="0">
                <a:solidFill>
                  <a:srgbClr val="000000"/>
                </a:solidFill>
                <a:latin typeface="Times New Roman" panose="02020603050405020304"/>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852620"/>
            <a:ext cx="10693400" cy="310854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lvl="0"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a:t>
            </a:r>
            <a:endParaRPr lang="zh-CN" altLang="zh-CN" sz="1050" kern="100" dirty="0">
              <a:solidFill>
                <a:prstClr val="black"/>
              </a:solidFill>
              <a:latin typeface="宋体" panose="02010600030101010101" pitchFamily="2" charset="-122"/>
              <a:cs typeface="Courier New" panose="02070309020205020404"/>
            </a:endParaRPr>
          </a:p>
        </p:txBody>
      </p:sp>
      <p:sp>
        <p:nvSpPr>
          <p:cNvPr id="4" name="副标题 1"/>
          <p:cNvSpPr txBox="1"/>
          <p:nvPr/>
        </p:nvSpPr>
        <p:spPr bwMode="auto">
          <a:xfrm>
            <a:off x="396441" y="1763923"/>
            <a:ext cx="10693400" cy="310854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spcAft>
                <a:spcPts val="0"/>
              </a:spcAft>
              <a:tabLst>
                <a:tab pos="5591175" algn="l"/>
              </a:tabLst>
            </a:pPr>
            <a:r>
              <a:rPr lang="zh-CN" altLang="zh-CN" b="1" kern="100" dirty="0">
                <a:solidFill>
                  <a:srgbClr val="000000"/>
                </a:solidFill>
                <a:latin typeface="Times New Roman" panose="02020603050405020304"/>
                <a:cs typeface="Times New Roman" panose="02020603050405020304"/>
              </a:rPr>
              <a:t>　　　　</a:t>
            </a:r>
            <a:r>
              <a:rPr lang="en-US" altLang="zh-CN" b="1" kern="100" dirty="0">
                <a:solidFill>
                  <a:srgbClr val="FF0000"/>
                </a:solidFill>
                <a:latin typeface="Times New Roman" panose="02020603050405020304"/>
                <a:cs typeface="Courier New" panose="02070309020205020404"/>
              </a:rPr>
              <a:t>Sunday, August 5th</a:t>
            </a:r>
            <a:r>
              <a:rPr lang="zh-CN" altLang="zh-CN" kern="100" dirty="0">
                <a:solidFill>
                  <a:srgbClr val="FF0000"/>
                </a:solidFill>
                <a:latin typeface="Times New Roman" panose="02020603050405020304"/>
                <a:cs typeface="Times New Roman" panose="02020603050405020304"/>
              </a:rPr>
              <a:t>　</a:t>
            </a:r>
            <a:r>
              <a:rPr lang="en-US" altLang="zh-CN" b="1" kern="100" dirty="0">
                <a:solidFill>
                  <a:srgbClr val="FF0000"/>
                </a:solidFill>
                <a:latin typeface="Times New Roman" panose="02020603050405020304"/>
                <a:cs typeface="Courier New" panose="02070309020205020404"/>
              </a:rPr>
              <a:t>Sunny</a:t>
            </a:r>
            <a:r>
              <a:rPr lang="zh-CN" altLang="zh-CN" kern="100" dirty="0">
                <a:solidFill>
                  <a:srgbClr val="FF0000"/>
                </a:solidFill>
                <a:latin typeface="Times New Roman" panose="02020603050405020304"/>
                <a:cs typeface="Times New Roman" panose="02020603050405020304"/>
              </a:rPr>
              <a:t>　</a:t>
            </a:r>
            <a:r>
              <a:rPr lang="en-US" altLang="zh-CN" b="1" kern="100" dirty="0">
                <a:solidFill>
                  <a:srgbClr val="FF0000"/>
                </a:solidFill>
                <a:latin typeface="Times New Roman" panose="02020603050405020304"/>
                <a:cs typeface="Courier New" panose="02070309020205020404"/>
              </a:rPr>
              <a:t>Observation Day 9</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FF0000"/>
                </a:solidFill>
                <a:latin typeface="Times New Roman" panose="02020603050405020304"/>
                <a:cs typeface="Courier New" panose="02070309020205020404"/>
              </a:rPr>
              <a:t>Today, I think the </a:t>
            </a:r>
            <a:r>
              <a:rPr lang="en-US" altLang="zh-CN" kern="100" dirty="0" err="1">
                <a:solidFill>
                  <a:srgbClr val="FF0000"/>
                </a:solidFill>
                <a:latin typeface="Times New Roman" panose="02020603050405020304"/>
                <a:cs typeface="Courier New" panose="02070309020205020404"/>
              </a:rPr>
              <a:t>mung</a:t>
            </a:r>
            <a:r>
              <a:rPr lang="en-US" altLang="zh-CN" kern="100" dirty="0">
                <a:solidFill>
                  <a:srgbClr val="FF0000"/>
                </a:solidFill>
                <a:latin typeface="Times New Roman" panose="02020603050405020304"/>
                <a:cs typeface="Courier New" panose="02070309020205020404"/>
              </a:rPr>
              <a:t> bean sprouts are much longer than yesterday. I quickly take a ruler and find that my little </a:t>
            </a:r>
            <a:r>
              <a:rPr lang="en-US" altLang="zh-CN" kern="100" dirty="0" err="1">
                <a:solidFill>
                  <a:srgbClr val="FF0000"/>
                </a:solidFill>
                <a:latin typeface="Times New Roman" panose="02020603050405020304"/>
                <a:cs typeface="Courier New" panose="02070309020205020404"/>
              </a:rPr>
              <a:t>mung</a:t>
            </a:r>
            <a:r>
              <a:rPr lang="en-US" altLang="zh-CN" kern="100" dirty="0">
                <a:solidFill>
                  <a:srgbClr val="FF0000"/>
                </a:solidFill>
                <a:latin typeface="Times New Roman" panose="02020603050405020304"/>
                <a:cs typeface="Courier New" panose="02070309020205020404"/>
              </a:rPr>
              <a:t> bean sprouts have grown by 1 cm. I think if my little </a:t>
            </a:r>
            <a:r>
              <a:rPr lang="en-US" altLang="zh-CN" kern="100" dirty="0" err="1">
                <a:solidFill>
                  <a:srgbClr val="FF0000"/>
                </a:solidFill>
                <a:latin typeface="Times New Roman" panose="02020603050405020304"/>
                <a:cs typeface="Courier New" panose="02070309020205020404"/>
              </a:rPr>
              <a:t>mung</a:t>
            </a:r>
            <a:r>
              <a:rPr lang="en-US" altLang="zh-CN" kern="100" dirty="0">
                <a:solidFill>
                  <a:srgbClr val="FF0000"/>
                </a:solidFill>
                <a:latin typeface="Times New Roman" panose="02020603050405020304"/>
                <a:cs typeface="Courier New" panose="02070309020205020404"/>
              </a:rPr>
              <a:t> bean sprouts grow a little every day, I can quickly eat my own little </a:t>
            </a:r>
            <a:r>
              <a:rPr lang="en-US" altLang="zh-CN" kern="100" dirty="0" err="1">
                <a:solidFill>
                  <a:srgbClr val="FF0000"/>
                </a:solidFill>
                <a:latin typeface="Times New Roman" panose="02020603050405020304"/>
                <a:cs typeface="Courier New" panose="02070309020205020404"/>
              </a:rPr>
              <a:t>mung</a:t>
            </a:r>
            <a:r>
              <a:rPr lang="en-US" altLang="zh-CN" kern="100" dirty="0">
                <a:solidFill>
                  <a:srgbClr val="FF0000"/>
                </a:solidFill>
                <a:latin typeface="Times New Roman" panose="02020603050405020304"/>
                <a:cs typeface="Courier New" panose="02070309020205020404"/>
              </a:rPr>
              <a:t> bean sprouts.</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683803"/>
            <a:ext cx="10692000" cy="5515610"/>
          </a:xfrm>
        </p:spPr>
        <p:txBody>
          <a:bodyPr/>
          <a:lstStyle/>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学以致用</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Times New Roman" panose="02020603050405020304"/>
              </a:rPr>
              <a:t>    </a:t>
            </a:r>
            <a:r>
              <a:rPr lang="zh-CN" altLang="zh-CN" kern="100" dirty="0">
                <a:solidFill>
                  <a:srgbClr val="000000"/>
                </a:solidFill>
                <a:latin typeface="Times New Roman" panose="02020603050405020304"/>
                <a:cs typeface="Times New Roman" panose="02020603050405020304"/>
              </a:rPr>
              <a:t>下面</a:t>
            </a:r>
            <a:r>
              <a:rPr lang="zh-CN" altLang="zh-CN" kern="100" dirty="0">
                <a:solidFill>
                  <a:srgbClr val="000000"/>
                </a:solidFill>
                <a:latin typeface="Times New Roman" panose="02020603050405020304"/>
                <a:cs typeface="Times New Roman" panose="02020603050405020304"/>
                <a:sym typeface="+mn-ea"/>
              </a:rPr>
              <a:t>的观察日记</a:t>
            </a:r>
            <a:r>
              <a:rPr lang="zh-CN" altLang="zh-CN" kern="100" dirty="0">
                <a:solidFill>
                  <a:srgbClr val="000000"/>
                </a:solidFill>
                <a:latin typeface="Times New Roman" panose="02020603050405020304"/>
                <a:cs typeface="Times New Roman" panose="02020603050405020304"/>
              </a:rPr>
              <a:t>记录了葱的成长过程，请根据内容用英语写一篇观察日记。</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4</a:t>
            </a:r>
            <a:r>
              <a:rPr lang="zh-CN" altLang="zh-CN" kern="100" dirty="0">
                <a:solidFill>
                  <a:srgbClr val="000000"/>
                </a:solidFill>
                <a:latin typeface="Times New Roman" panose="02020603050405020304"/>
                <a:cs typeface="Times New Roman" panose="02020603050405020304"/>
              </a:rPr>
              <a:t>月</a:t>
            </a:r>
            <a:r>
              <a:rPr lang="en-US" altLang="zh-CN" kern="100" dirty="0">
                <a:solidFill>
                  <a:srgbClr val="000000"/>
                </a:solidFill>
                <a:latin typeface="Times New Roman" panose="02020603050405020304"/>
                <a:cs typeface="Courier New" panose="02070309020205020404"/>
              </a:rPr>
              <a:t>12</a:t>
            </a:r>
            <a:r>
              <a:rPr lang="zh-CN" altLang="zh-CN" kern="100" dirty="0">
                <a:solidFill>
                  <a:srgbClr val="000000"/>
                </a:solidFill>
                <a:latin typeface="Times New Roman" panose="02020603050405020304"/>
                <a:cs typeface="Times New Roman" panose="02020603050405020304"/>
              </a:rPr>
              <a:t>日　星期四　阴有小雨</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我拿着葱头到阳台上，找了一个有土的空花盆。我把土松开，再把葱头放进去，然后培土，最后浇水。</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4</a:t>
            </a:r>
            <a:r>
              <a:rPr lang="zh-CN" altLang="zh-CN" kern="100" dirty="0">
                <a:solidFill>
                  <a:srgbClr val="000000"/>
                </a:solidFill>
                <a:latin typeface="Times New Roman" panose="02020603050405020304"/>
                <a:cs typeface="Times New Roman" panose="02020603050405020304"/>
              </a:rPr>
              <a:t>月</a:t>
            </a:r>
            <a:r>
              <a:rPr lang="en-US" altLang="zh-CN" kern="100" dirty="0">
                <a:solidFill>
                  <a:srgbClr val="000000"/>
                </a:solidFill>
                <a:latin typeface="Times New Roman" panose="02020603050405020304"/>
                <a:cs typeface="Courier New" panose="02070309020205020404"/>
              </a:rPr>
              <a:t>18</a:t>
            </a:r>
            <a:r>
              <a:rPr lang="zh-CN" altLang="zh-CN" kern="100" dirty="0">
                <a:solidFill>
                  <a:srgbClr val="000000"/>
                </a:solidFill>
                <a:latin typeface="Times New Roman" panose="02020603050405020304"/>
                <a:cs typeface="Times New Roman" panose="02020603050405020304"/>
              </a:rPr>
              <a:t>日　星期三　晴</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我坚持每天给它浇水。我到阳台上去看我的葱，发现它居然长高了一点。</a:t>
            </a:r>
            <a:endParaRPr lang="zh-CN" altLang="zh-CN" sz="1050" kern="100" dirty="0">
              <a:latin typeface="宋体" panose="02010600030101010101" pitchFamily="2" charset="-122"/>
              <a:cs typeface="Courier New" panose="02070309020205020404"/>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004322"/>
            <a:ext cx="10692000" cy="4828053"/>
          </a:xfrm>
        </p:spPr>
        <p:txBody>
          <a:bodyPr/>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4</a:t>
            </a:r>
            <a:r>
              <a:rPr lang="zh-CN" altLang="zh-CN" kern="100" dirty="0">
                <a:solidFill>
                  <a:srgbClr val="000000"/>
                </a:solidFill>
                <a:latin typeface="Times New Roman" panose="02020603050405020304"/>
                <a:cs typeface="Times New Roman" panose="02020603050405020304"/>
              </a:rPr>
              <a:t>月</a:t>
            </a:r>
            <a:r>
              <a:rPr lang="en-US" altLang="zh-CN" kern="100" dirty="0">
                <a:solidFill>
                  <a:srgbClr val="000000"/>
                </a:solidFill>
                <a:latin typeface="Times New Roman" panose="02020603050405020304"/>
                <a:cs typeface="Courier New" panose="02070309020205020404"/>
              </a:rPr>
              <a:t>26</a:t>
            </a:r>
            <a:r>
              <a:rPr lang="zh-CN" altLang="zh-CN" kern="100" dirty="0">
                <a:solidFill>
                  <a:srgbClr val="000000"/>
                </a:solidFill>
                <a:latin typeface="Times New Roman" panose="02020603050405020304"/>
                <a:cs typeface="Times New Roman" panose="02020603050405020304"/>
              </a:rPr>
              <a:t>日　星期四　晴</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我跑到阳台上去看我的葱。让我开心的是葱长高了，而且变得粗壮了。我真希望我的葱能茁壮成长。</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5</a:t>
            </a:r>
            <a:r>
              <a:rPr lang="zh-CN" altLang="zh-CN" kern="100" dirty="0">
                <a:solidFill>
                  <a:srgbClr val="000000"/>
                </a:solidFill>
                <a:latin typeface="Times New Roman" panose="02020603050405020304"/>
                <a:cs typeface="Times New Roman" panose="02020603050405020304"/>
              </a:rPr>
              <a:t>月</a:t>
            </a:r>
            <a:r>
              <a:rPr lang="en-US" altLang="zh-CN" kern="100" dirty="0">
                <a:solidFill>
                  <a:srgbClr val="000000"/>
                </a:solidFill>
                <a:latin typeface="Times New Roman" panose="02020603050405020304"/>
                <a:cs typeface="Courier New" panose="02070309020205020404"/>
              </a:rPr>
              <a:t>2</a:t>
            </a:r>
            <a:r>
              <a:rPr lang="zh-CN" altLang="zh-CN" kern="100" dirty="0">
                <a:solidFill>
                  <a:srgbClr val="000000"/>
                </a:solidFill>
                <a:latin typeface="Times New Roman" panose="02020603050405020304"/>
                <a:cs typeface="Times New Roman" panose="02020603050405020304"/>
              </a:rPr>
              <a:t>日　星期三　晴</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我发现我种的葱长高了许多，连嫩绿色的叶子也转成深绿色的了。</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5</a:t>
            </a:r>
            <a:r>
              <a:rPr lang="zh-CN" altLang="zh-CN" kern="100" dirty="0">
                <a:solidFill>
                  <a:srgbClr val="000000"/>
                </a:solidFill>
                <a:latin typeface="Times New Roman" panose="02020603050405020304"/>
                <a:cs typeface="Times New Roman" panose="02020603050405020304"/>
              </a:rPr>
              <a:t>月</a:t>
            </a:r>
            <a:r>
              <a:rPr lang="en-US" altLang="zh-CN" kern="100" dirty="0">
                <a:solidFill>
                  <a:srgbClr val="000000"/>
                </a:solidFill>
                <a:latin typeface="Times New Roman" panose="02020603050405020304"/>
                <a:cs typeface="Courier New" panose="02070309020205020404"/>
              </a:rPr>
              <a:t>7</a:t>
            </a:r>
            <a:r>
              <a:rPr lang="zh-CN" altLang="zh-CN" kern="100" dirty="0">
                <a:solidFill>
                  <a:srgbClr val="000000"/>
                </a:solidFill>
                <a:latin typeface="Times New Roman" panose="02020603050405020304"/>
                <a:cs typeface="Times New Roman" panose="02020603050405020304"/>
              </a:rPr>
              <a:t>日　星期一　晴</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今天，我去看葱，发现它长高了许多，粗了一点，我真希望它能够继续快速长大。</a:t>
            </a:r>
            <a:endParaRPr lang="zh-CN" altLang="zh-CN" sz="1050" kern="100" dirty="0">
              <a:latin typeface="宋体" panose="02010600030101010101" pitchFamily="2" charset="-122"/>
              <a:cs typeface="Courier New" panose="02070309020205020404"/>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a:spLocks noGrp="1"/>
          </p:cNvSpPr>
          <p:nvPr>
            <p:ph type="subTitle" idx="1"/>
          </p:nvPr>
        </p:nvSpPr>
        <p:spPr bwMode="auto">
          <a:xfrm>
            <a:off x="414338" y="1228353"/>
            <a:ext cx="10693400" cy="424398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lvl="0"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a:t>
            </a:r>
            <a:endParaRPr lang="zh-CN" altLang="zh-CN" sz="1050" kern="100" dirty="0">
              <a:solidFill>
                <a:prstClr val="black"/>
              </a:solidFill>
              <a:latin typeface="宋体" panose="02010600030101010101" pitchFamily="2" charset="-122"/>
              <a:cs typeface="Courier New" panose="02070309020205020404"/>
            </a:endParaRPr>
          </a:p>
        </p:txBody>
      </p:sp>
      <p:sp>
        <p:nvSpPr>
          <p:cNvPr id="2" name="矩形 1"/>
          <p:cNvSpPr/>
          <p:nvPr/>
        </p:nvSpPr>
        <p:spPr>
          <a:xfrm>
            <a:off x="468449" y="1157308"/>
            <a:ext cx="10549172" cy="4315027"/>
          </a:xfrm>
          <a:prstGeom prst="rect">
            <a:avLst/>
          </a:prstGeom>
        </p:spPr>
        <p:txBody>
          <a:bodyPr wrap="square">
            <a:spAutoFit/>
          </a:bodyPr>
          <a:lstStyle/>
          <a:p>
            <a:pPr algn="r">
              <a:lnSpc>
                <a:spcPct val="140000"/>
              </a:lnSpc>
              <a:spcAft>
                <a:spcPts val="0"/>
              </a:spcAft>
              <a:tabLst>
                <a:tab pos="5591175" algn="l"/>
              </a:tabLst>
            </a:pPr>
            <a:r>
              <a:rPr lang="en-US" altLang="zh-CN" b="1" kern="100" dirty="0">
                <a:latin typeface="Times New Roman" panose="02020603050405020304"/>
                <a:cs typeface="Courier New" panose="02070309020205020404"/>
              </a:rPr>
              <a:t>Thursday, April 12th</a:t>
            </a:r>
            <a:r>
              <a:rPr lang="zh-CN" altLang="zh-CN" kern="100" dirty="0">
                <a:latin typeface="Times New Roman" panose="02020603050405020304"/>
                <a:cs typeface="Times New Roman" panose="02020603050405020304"/>
              </a:rPr>
              <a:t>　</a:t>
            </a:r>
            <a:r>
              <a:rPr lang="en-US" altLang="zh-CN" b="1" kern="100" dirty="0">
                <a:latin typeface="Times New Roman" panose="02020603050405020304"/>
                <a:cs typeface="Courier New" panose="02070309020205020404"/>
              </a:rPr>
              <a:t>Cloudy with light rain</a:t>
            </a:r>
            <a:endParaRPr lang="zh-CN" altLang="zh-CN" sz="1050" kern="100" dirty="0">
              <a:latin typeface="宋体" panose="02010600030101010101" pitchFamily="2" charset="-122"/>
              <a:cs typeface="Courier New" panose="02070309020205020404"/>
            </a:endParaRPr>
          </a:p>
          <a:p>
            <a:pPr algn="just">
              <a:lnSpc>
                <a:spcPct val="140000"/>
              </a:lnSpc>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latin typeface="Times New Roman" panose="02020603050405020304"/>
                <a:cs typeface="Courier New" panose="02070309020205020404"/>
              </a:rPr>
              <a:t>I take the green onion to the balcony and find an empty flowerpot with soil. I loosen the soil, put the green onion in, then cultivate the soil, and finally water it.</a:t>
            </a:r>
            <a:endParaRPr lang="zh-CN" altLang="zh-CN" sz="1050" kern="100" dirty="0">
              <a:latin typeface="宋体" panose="02010600030101010101" pitchFamily="2" charset="-122"/>
              <a:cs typeface="Courier New" panose="02070309020205020404"/>
            </a:endParaRPr>
          </a:p>
          <a:p>
            <a:pPr algn="r">
              <a:lnSpc>
                <a:spcPct val="140000"/>
              </a:lnSpc>
              <a:spcAft>
                <a:spcPts val="0"/>
              </a:spcAft>
              <a:tabLst>
                <a:tab pos="5591175" algn="l"/>
              </a:tabLst>
            </a:pPr>
            <a:r>
              <a:rPr lang="en-US" altLang="zh-CN" b="1" kern="100" dirty="0">
                <a:latin typeface="Times New Roman" panose="02020603050405020304"/>
                <a:cs typeface="Courier New" panose="02070309020205020404"/>
              </a:rPr>
              <a:t>Wednesday, April 18th</a:t>
            </a:r>
            <a:r>
              <a:rPr lang="zh-CN" altLang="zh-CN" kern="100" dirty="0">
                <a:latin typeface="Times New Roman" panose="02020603050405020304"/>
                <a:cs typeface="Times New Roman" panose="02020603050405020304"/>
              </a:rPr>
              <a:t>　</a:t>
            </a:r>
            <a:r>
              <a:rPr lang="en-US" altLang="zh-CN" b="1" kern="100" dirty="0">
                <a:latin typeface="Times New Roman" panose="02020603050405020304"/>
                <a:cs typeface="Courier New" panose="02070309020205020404"/>
              </a:rPr>
              <a:t>Sunny</a:t>
            </a:r>
            <a:endParaRPr lang="zh-CN" altLang="zh-CN" sz="1050" kern="100" dirty="0">
              <a:latin typeface="宋体" panose="02010600030101010101" pitchFamily="2" charset="-122"/>
              <a:cs typeface="Courier New" panose="02070309020205020404"/>
            </a:endParaRPr>
          </a:p>
          <a:p>
            <a:pPr algn="just">
              <a:lnSpc>
                <a:spcPct val="140000"/>
              </a:lnSpc>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latin typeface="Times New Roman" panose="02020603050405020304"/>
                <a:cs typeface="Courier New" panose="02070309020205020404"/>
              </a:rPr>
              <a:t>I insist on watering it every day. Today I go to the balcony to see my baby green onion, and find that it actually grows a little higher.</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a:spLocks noGrp="1"/>
          </p:cNvSpPr>
          <p:nvPr>
            <p:ph type="subTitle" idx="1"/>
          </p:nvPr>
        </p:nvSpPr>
        <p:spPr bwMode="auto">
          <a:xfrm>
            <a:off x="414338" y="391697"/>
            <a:ext cx="10693400" cy="612475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lvl="0"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solidFill>
                <a:prstClr val="black"/>
              </a:solidFill>
              <a:latin typeface="宋体" panose="02010600030101010101" pitchFamily="2" charset="-122"/>
              <a:cs typeface="Courier New" panose="02070309020205020404"/>
            </a:endParaRPr>
          </a:p>
        </p:txBody>
      </p:sp>
      <p:sp>
        <p:nvSpPr>
          <p:cNvPr id="2" name="矩形 1"/>
          <p:cNvSpPr/>
          <p:nvPr/>
        </p:nvSpPr>
        <p:spPr>
          <a:xfrm>
            <a:off x="468449" y="315615"/>
            <a:ext cx="10585176" cy="6124754"/>
          </a:xfrm>
          <a:prstGeom prst="rect">
            <a:avLst/>
          </a:prstGeom>
        </p:spPr>
        <p:txBody>
          <a:bodyPr wrap="square">
            <a:spAutoFit/>
          </a:bodyPr>
          <a:lstStyle/>
          <a:p>
            <a:pPr algn="r">
              <a:lnSpc>
                <a:spcPct val="140000"/>
              </a:lnSpc>
              <a:spcAft>
                <a:spcPts val="0"/>
              </a:spcAft>
              <a:tabLst>
                <a:tab pos="5591175" algn="l"/>
              </a:tabLst>
            </a:pPr>
            <a:r>
              <a:rPr lang="en-US" altLang="zh-CN" b="1" kern="100" dirty="0">
                <a:latin typeface="Times New Roman" panose="02020603050405020304"/>
                <a:cs typeface="Courier New" panose="02070309020205020404"/>
              </a:rPr>
              <a:t>Thursday, April 26th</a:t>
            </a:r>
            <a:r>
              <a:rPr lang="zh-CN" altLang="zh-CN" kern="100" dirty="0">
                <a:latin typeface="Times New Roman" panose="02020603050405020304"/>
                <a:cs typeface="Times New Roman" panose="02020603050405020304"/>
              </a:rPr>
              <a:t>　</a:t>
            </a:r>
            <a:r>
              <a:rPr lang="en-US" altLang="zh-CN" b="1" kern="100" dirty="0">
                <a:latin typeface="Times New Roman" panose="02020603050405020304"/>
                <a:cs typeface="Courier New" panose="02070309020205020404"/>
              </a:rPr>
              <a:t>Sunny</a:t>
            </a:r>
            <a:endParaRPr lang="zh-CN" altLang="zh-CN" sz="1050" kern="100" dirty="0">
              <a:latin typeface="宋体" panose="02010600030101010101" pitchFamily="2" charset="-122"/>
              <a:cs typeface="Courier New" panose="02070309020205020404"/>
            </a:endParaRPr>
          </a:p>
          <a:p>
            <a:pPr algn="just">
              <a:lnSpc>
                <a:spcPct val="140000"/>
              </a:lnSpc>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latin typeface="Times New Roman" panose="02020603050405020304"/>
                <a:cs typeface="Courier New" panose="02070309020205020404"/>
              </a:rPr>
              <a:t>I run to the balcony to see my green onion. What makes me happy is that the green onion is growing high and thick. I really hope that my green onion can grow well.</a:t>
            </a:r>
            <a:endParaRPr lang="zh-CN" altLang="zh-CN" sz="1050" kern="100" dirty="0">
              <a:latin typeface="宋体" panose="02010600030101010101" pitchFamily="2" charset="-122"/>
              <a:cs typeface="Courier New" panose="02070309020205020404"/>
            </a:endParaRPr>
          </a:p>
          <a:p>
            <a:pPr algn="r">
              <a:lnSpc>
                <a:spcPct val="140000"/>
              </a:lnSpc>
              <a:spcAft>
                <a:spcPts val="0"/>
              </a:spcAft>
              <a:tabLst>
                <a:tab pos="5591175" algn="l"/>
              </a:tabLst>
            </a:pPr>
            <a:r>
              <a:rPr lang="en-US" altLang="zh-CN" b="1" kern="100" dirty="0">
                <a:latin typeface="Times New Roman" panose="02020603050405020304"/>
                <a:cs typeface="Courier New" panose="02070309020205020404"/>
              </a:rPr>
              <a:t>Wednesday, May 2nd</a:t>
            </a:r>
            <a:r>
              <a:rPr lang="zh-CN" altLang="zh-CN" kern="100" dirty="0">
                <a:latin typeface="Times New Roman" panose="02020603050405020304"/>
                <a:cs typeface="Times New Roman" panose="02020603050405020304"/>
              </a:rPr>
              <a:t>　</a:t>
            </a:r>
            <a:r>
              <a:rPr lang="en-US" altLang="zh-CN" b="1" kern="100" dirty="0">
                <a:latin typeface="Times New Roman" panose="02020603050405020304"/>
                <a:cs typeface="Courier New" panose="02070309020205020404"/>
              </a:rPr>
              <a:t>Sunny</a:t>
            </a:r>
            <a:endParaRPr lang="zh-CN" altLang="zh-CN" sz="1050" kern="100" dirty="0">
              <a:latin typeface="宋体" panose="02010600030101010101" pitchFamily="2" charset="-122"/>
              <a:cs typeface="Courier New" panose="02070309020205020404"/>
            </a:endParaRPr>
          </a:p>
          <a:p>
            <a:pPr algn="just">
              <a:lnSpc>
                <a:spcPct val="140000"/>
              </a:lnSpc>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latin typeface="Times New Roman" panose="02020603050405020304"/>
                <a:cs typeface="Courier New" panose="02070309020205020404"/>
              </a:rPr>
              <a:t>I find that the green onion I plant grows so much that even the green leaves turn dark green.</a:t>
            </a:r>
            <a:endParaRPr lang="zh-CN" altLang="zh-CN" sz="1050" kern="100" dirty="0">
              <a:latin typeface="宋体" panose="02010600030101010101" pitchFamily="2" charset="-122"/>
              <a:cs typeface="Courier New" panose="02070309020205020404"/>
            </a:endParaRPr>
          </a:p>
          <a:p>
            <a:pPr algn="r">
              <a:lnSpc>
                <a:spcPct val="140000"/>
              </a:lnSpc>
              <a:spcAft>
                <a:spcPts val="0"/>
              </a:spcAft>
              <a:tabLst>
                <a:tab pos="5591175" algn="l"/>
              </a:tabLst>
            </a:pPr>
            <a:r>
              <a:rPr lang="en-US" altLang="zh-CN" b="1" kern="100" dirty="0">
                <a:latin typeface="Times New Roman" panose="02020603050405020304"/>
                <a:cs typeface="Courier New" panose="02070309020205020404"/>
              </a:rPr>
              <a:t>Monday, May 7th</a:t>
            </a:r>
            <a:r>
              <a:rPr lang="zh-CN" altLang="zh-CN" kern="100" dirty="0">
                <a:latin typeface="Times New Roman" panose="02020603050405020304"/>
                <a:cs typeface="Times New Roman" panose="02020603050405020304"/>
              </a:rPr>
              <a:t>　</a:t>
            </a:r>
            <a:r>
              <a:rPr lang="en-US" altLang="zh-CN" b="1" kern="100" dirty="0">
                <a:latin typeface="Times New Roman" panose="02020603050405020304"/>
                <a:cs typeface="Courier New" panose="02070309020205020404"/>
              </a:rPr>
              <a:t>Sunny</a:t>
            </a:r>
            <a:endParaRPr lang="zh-CN" altLang="zh-CN" sz="1050" kern="100" dirty="0">
              <a:latin typeface="宋体" panose="02010600030101010101" pitchFamily="2" charset="-122"/>
              <a:cs typeface="Courier New" panose="02070309020205020404"/>
            </a:endParaRPr>
          </a:p>
          <a:p>
            <a:pPr algn="just">
              <a:lnSpc>
                <a:spcPct val="140000"/>
              </a:lnSpc>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latin typeface="Times New Roman" panose="02020603050405020304"/>
                <a:cs typeface="Courier New" panose="02070309020205020404"/>
              </a:rPr>
              <a:t>Today, I go to see my green onion and find that it grows a lot higher and a little thicker. I really hope it can continue to grow rapidly.</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1007294"/>
            <a:ext cx="10702925" cy="671512"/>
          </a:xfrm>
          <a:prstGeom prst="rect">
            <a:avLst/>
          </a:prstGeom>
        </p:spPr>
        <p:txBody>
          <a:bodyPr anchor="ctr" anchorCtr="1">
            <a:spAutoFit/>
          </a:bodyPr>
          <a:lstStyle/>
          <a:p>
            <a:pPr algn="ctr" eaLnBrk="0" hangingPunct="0">
              <a:lnSpc>
                <a:spcPct val="150000"/>
              </a:lnSpc>
              <a:spcAft>
                <a:spcPts val="0"/>
              </a:spcAft>
              <a:tabLst>
                <a:tab pos="4800600" algn="l"/>
                <a:tab pos="10401300" algn="r"/>
              </a:tabLst>
              <a:defRPr/>
            </a:pPr>
            <a:r>
              <a:rPr lang="en-US" altLang="zh-CN" b="1" kern="100" dirty="0">
                <a:solidFill>
                  <a:schemeClr val="tx1"/>
                </a:solidFill>
                <a:ea typeface="黑体" panose="02010609060101010101" pitchFamily="49" charset="-122"/>
                <a:cs typeface="Times New Roman" panose="02020603050405020304" pitchFamily="18" charset="0"/>
              </a:rPr>
              <a:t>Part 2</a:t>
            </a:r>
            <a:r>
              <a:rPr lang="zh-CN" altLang="en-US" b="1" kern="100" dirty="0">
                <a:solidFill>
                  <a:schemeClr val="tx1"/>
                </a:solidFill>
                <a:ea typeface="黑体" panose="02010609060101010101" pitchFamily="49" charset="-122"/>
                <a:cs typeface="Times New Roman" panose="02020603050405020304" pitchFamily="18" charset="0"/>
              </a:rPr>
              <a:t>　读后续写</a:t>
            </a:r>
          </a:p>
        </p:txBody>
      </p:sp>
      <p:sp>
        <p:nvSpPr>
          <p:cNvPr id="15364" name="副标题 3"/>
          <p:cNvSpPr>
            <a:spLocks noGrp="1"/>
          </p:cNvSpPr>
          <p:nvPr>
            <p:ph type="subTitle" idx="1"/>
          </p:nvPr>
        </p:nvSpPr>
        <p:spPr bwMode="auto">
          <a:xfrm>
            <a:off x="414338" y="1760550"/>
            <a:ext cx="10693400" cy="371178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阅读文章，完成任务。</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My story started one autumn morning, at the bend on a path.</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I was 13 years old, and I was on the way to school. It was the first time that I had caught sight of a fox. Fascinated to the point that I forgot all fear, I dared to go up to it. I had never come so close to a wild animal. There was nobody else around, only me and the fox.</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337328"/>
            <a:ext cx="10693400" cy="431502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Hey, fox</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 I tried to greet it, though my voice was so weak that it felt like I was saying hello to myself. It didn't hear me. It stayed there and I watched it. My heart was beating flat out. It was so cute. For a moment, I thought I might be able to touch it.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Throughout the day at school, I could only think of the fox at the big beech (</a:t>
            </a:r>
            <a:r>
              <a:rPr lang="zh-CN" altLang="zh-CN" kern="100" dirty="0">
                <a:solidFill>
                  <a:srgbClr val="000000"/>
                </a:solidFill>
                <a:latin typeface="Times New Roman" panose="02020603050405020304"/>
                <a:cs typeface="Times New Roman" panose="02020603050405020304"/>
              </a:rPr>
              <a:t>山毛榉</a:t>
            </a:r>
            <a:r>
              <a:rPr lang="en-US" altLang="zh-CN" kern="100" dirty="0">
                <a:solidFill>
                  <a:srgbClr val="000000"/>
                </a:solidFill>
                <a:latin typeface="Times New Roman" panose="02020603050405020304"/>
                <a:cs typeface="Courier New" panose="02070309020205020404"/>
              </a:rPr>
              <a:t>) tree. At my return to the place where we met, I was sure I'd find it there.</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2065971"/>
            <a:ext cx="10693400" cy="243425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And I did. This time I gathered a little bit more courage and called out to it, </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Fox</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 Of course it escaped. But that only made me long to meet it again. I decided that if I could find its kennel (</a:t>
            </a:r>
            <a:r>
              <a:rPr lang="zh-CN" altLang="zh-CN" kern="100" dirty="0">
                <a:solidFill>
                  <a:srgbClr val="000000"/>
                </a:solidFill>
                <a:latin typeface="Times New Roman" panose="02020603050405020304"/>
                <a:cs typeface="Times New Roman" panose="02020603050405020304"/>
              </a:rPr>
              <a:t>洞</a:t>
            </a:r>
            <a:r>
              <a:rPr lang="en-US" altLang="zh-CN" kern="100" dirty="0">
                <a:solidFill>
                  <a:srgbClr val="000000"/>
                </a:solidFill>
                <a:latin typeface="Times New Roman" panose="02020603050405020304"/>
                <a:cs typeface="Courier New" panose="02070309020205020404"/>
              </a:rPr>
              <a:t>) and catch it. I would try and tame (</a:t>
            </a:r>
            <a:r>
              <a:rPr lang="zh-CN" altLang="zh-CN" kern="100" dirty="0">
                <a:solidFill>
                  <a:srgbClr val="000000"/>
                </a:solidFill>
                <a:latin typeface="Times New Roman" panose="02020603050405020304"/>
                <a:cs typeface="Times New Roman" panose="02020603050405020304"/>
              </a:rPr>
              <a:t>驯服</a:t>
            </a:r>
            <a:r>
              <a:rPr lang="en-US" altLang="zh-CN" kern="100" dirty="0">
                <a:solidFill>
                  <a:srgbClr val="000000"/>
                </a:solidFill>
                <a:latin typeface="Times New Roman" panose="02020603050405020304"/>
                <a:cs typeface="Courier New" panose="02070309020205020404"/>
              </a:rPr>
              <a:t>) it, making it my friend.</a:t>
            </a:r>
            <a:endParaRPr lang="zh-CN" altLang="zh-CN" sz="1050" kern="100" dirty="0">
              <a:latin typeface="宋体" panose="02010600030101010101" pitchFamily="2" charset="-122"/>
              <a:cs typeface="Courier New" panose="02070309020205020404"/>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1090793" y="1586194"/>
            <a:ext cx="138156" cy="172842"/>
            <a:chOff x="2931306" y="-1397262"/>
            <a:chExt cx="203200" cy="254000"/>
          </a:xfrm>
        </p:grpSpPr>
        <p:sp>
          <p:nvSpPr>
            <p:cNvPr id="48" name="任意多边形: 形状 16"/>
            <p:cNvSpPr/>
            <p:nvPr>
              <p:custDataLst>
                <p:tags r:id="rId2"/>
              </p:custDataLst>
            </p:nvPr>
          </p:nvSpPr>
          <p:spPr>
            <a:xfrm>
              <a:off x="2931306" y="-1397262"/>
              <a:ext cx="203200" cy="254000"/>
            </a:xfrm>
            <a:custGeom>
              <a:avLst/>
              <a:gdLst>
                <a:gd name="connsiteX0" fmla="*/ 114300 w 203200"/>
                <a:gd name="connsiteY0" fmla="*/ 0 h 254000"/>
                <a:gd name="connsiteX1" fmla="*/ 25400 w 203200"/>
                <a:gd name="connsiteY1" fmla="*/ 0 h 254000"/>
                <a:gd name="connsiteX2" fmla="*/ 0 w 203200"/>
                <a:gd name="connsiteY2" fmla="*/ 25400 h 254000"/>
                <a:gd name="connsiteX3" fmla="*/ 0 w 203200"/>
                <a:gd name="connsiteY3" fmla="*/ 228600 h 254000"/>
                <a:gd name="connsiteX4" fmla="*/ 25400 w 203200"/>
                <a:gd name="connsiteY4" fmla="*/ 254000 h 254000"/>
                <a:gd name="connsiteX5" fmla="*/ 177800 w 203200"/>
                <a:gd name="connsiteY5" fmla="*/ 254000 h 254000"/>
                <a:gd name="connsiteX6" fmla="*/ 203200 w 203200"/>
                <a:gd name="connsiteY6" fmla="*/ 228600 h 254000"/>
                <a:gd name="connsiteX7" fmla="*/ 203200 w 203200"/>
                <a:gd name="connsiteY7" fmla="*/ 8890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200" h="254000">
                  <a:moveTo>
                    <a:pt x="114300" y="0"/>
                  </a:moveTo>
                  <a:lnTo>
                    <a:pt x="25400" y="0"/>
                  </a:lnTo>
                  <a:cubicBezTo>
                    <a:pt x="11372" y="0"/>
                    <a:pt x="0" y="11372"/>
                    <a:pt x="0" y="25400"/>
                  </a:cubicBezTo>
                  <a:lnTo>
                    <a:pt x="0" y="228600"/>
                  </a:lnTo>
                  <a:cubicBezTo>
                    <a:pt x="0" y="242628"/>
                    <a:pt x="11372" y="254000"/>
                    <a:pt x="25400" y="254000"/>
                  </a:cubicBezTo>
                  <a:lnTo>
                    <a:pt x="177800" y="254000"/>
                  </a:lnTo>
                  <a:cubicBezTo>
                    <a:pt x="191828" y="254000"/>
                    <a:pt x="203200" y="242628"/>
                    <a:pt x="203200" y="228600"/>
                  </a:cubicBezTo>
                  <a:lnTo>
                    <a:pt x="203200" y="88900"/>
                  </a:lnTo>
                  <a:close/>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49" name="任意多边形: 形状 17"/>
            <p:cNvSpPr/>
            <p:nvPr>
              <p:custDataLst>
                <p:tags r:id="rId3"/>
              </p:custDataLst>
            </p:nvPr>
          </p:nvSpPr>
          <p:spPr>
            <a:xfrm>
              <a:off x="3045606" y="-1397262"/>
              <a:ext cx="88900" cy="88900"/>
            </a:xfrm>
            <a:custGeom>
              <a:avLst/>
              <a:gdLst>
                <a:gd name="connsiteX0" fmla="*/ 0 w 88900"/>
                <a:gd name="connsiteY0" fmla="*/ 0 h 88900"/>
                <a:gd name="connsiteX1" fmla="*/ 0 w 88900"/>
                <a:gd name="connsiteY1" fmla="*/ 88900 h 88900"/>
                <a:gd name="connsiteX2" fmla="*/ 88900 w 88900"/>
                <a:gd name="connsiteY2" fmla="*/ 88900 h 88900"/>
              </a:gdLst>
              <a:ahLst/>
              <a:cxnLst>
                <a:cxn ang="0">
                  <a:pos x="connsiteX0" y="connsiteY0"/>
                </a:cxn>
                <a:cxn ang="0">
                  <a:pos x="connsiteX1" y="connsiteY1"/>
                </a:cxn>
                <a:cxn ang="0">
                  <a:pos x="connsiteX2" y="connsiteY2"/>
                </a:cxn>
              </a:cxnLst>
              <a:rect l="l" t="t" r="r" b="b"/>
              <a:pathLst>
                <a:path w="88900" h="88900">
                  <a:moveTo>
                    <a:pt x="0" y="0"/>
                  </a:moveTo>
                  <a:lnTo>
                    <a:pt x="0" y="88900"/>
                  </a:lnTo>
                  <a:lnTo>
                    <a:pt x="88900" y="88900"/>
                  </a:lnTo>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2" name="矩形 1"/>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3"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5" name="副标题 1"/>
          <p:cNvSpPr txBox="1"/>
          <p:nvPr/>
        </p:nvSpPr>
        <p:spPr>
          <a:xfrm>
            <a:off x="1" y="2720216"/>
            <a:ext cx="11522074" cy="953135"/>
          </a:xfrm>
          <a:prstGeom prst="rect">
            <a:avLst/>
          </a:prstGeom>
        </p:spPr>
        <p:txBody>
          <a:bodyPr wrap="square">
            <a:spAutoFit/>
          </a:bodyPr>
          <a:lstStyle>
            <a:lvl1pPr marL="0" indent="0" algn="l" rtl="0" eaLnBrk="1" fontAlgn="auto" hangingPunct="1">
              <a:lnSpc>
                <a:spcPct val="140000"/>
              </a:lnSpc>
              <a:spcBef>
                <a:spcPts val="0"/>
              </a:spcBef>
              <a:spcAft>
                <a:spcPct val="0"/>
              </a:spcAft>
              <a:buFont typeface="Arial" panose="020B0604020202020204" pitchFamily="34" charset="0"/>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rtl="0" fontAlgn="base">
              <a:lnSpc>
                <a:spcPct val="90000"/>
              </a:lnSpc>
              <a:spcBef>
                <a:spcPts val="500"/>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迁移应用</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156345"/>
            <a:ext cx="10693400" cy="424398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Thus, I spent most of my free time in the forests trying to find the fox during the following months. But I never saw it again before winter came. During the winter, I followed its footprints far across the fields. Suddenly I was alarmed by the howling of wolves near me. Frightened, I ran away, stumbled and hurt my ankle. It healed very slowly, so that I had to stay at home during the winter, reading a book about foxes and other forest animals.</a:t>
            </a:r>
            <a:endParaRPr lang="zh-CN" altLang="zh-CN" sz="1050" kern="100" dirty="0">
              <a:latin typeface="宋体" panose="02010600030101010101" pitchFamily="2" charset="-122"/>
              <a:cs typeface="Courier New" panose="02070309020205020404"/>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922918"/>
            <a:ext cx="10693400" cy="250530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lvl="0"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When spring arrived, I was free again. I looked for fox kennels and waited for my fox. To my amazement, it had got young ones but kept moving because of my observations; therefore I decided to observe the fox from a longer distance.</a:t>
            </a:r>
            <a:endParaRPr lang="zh-CN" altLang="zh-CN" sz="1050" kern="100" dirty="0">
              <a:solidFill>
                <a:prstClr val="black"/>
              </a:solidFill>
              <a:latin typeface="宋体" panose="02010600030101010101" pitchFamily="2" charset="-122"/>
              <a:cs typeface="Courier New" panose="02070309020205020404"/>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058122"/>
            <a:ext cx="10693400" cy="49182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任务一：阅读文章，回答问题。</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What does the text mainly talk about?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468449" y="2151142"/>
            <a:ext cx="10621180" cy="3711785"/>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cs typeface="Courier New" panose="02070309020205020404"/>
              </a:rPr>
              <a:t>The text mainly talks about how to live with animals harmoniously. At the age of 13, I encountered a fox on my way to school and became interested in it. I tried to find its cave and make friends with it but failed. When the next spring came, I continued my search and found that the fox had already had young foxes, but they kept changing places because of my approach. So I decided to observe them from a distance.</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431775"/>
            <a:ext cx="10693400" cy="62453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任务二：梳理故事情节，完成故事山。</a:t>
            </a:r>
            <a:endParaRPr lang="zh-CN" altLang="zh-CN" sz="1050" kern="100" dirty="0">
              <a:effectLst/>
              <a:latin typeface="宋体" panose="02010600030101010101" pitchFamily="2" charset="-122"/>
              <a:cs typeface="Courier New" panose="02070309020205020404"/>
            </a:endParaRPr>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7063" y="1079847"/>
            <a:ext cx="10266362" cy="5276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63545" y="6108438"/>
            <a:ext cx="1685925" cy="21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49193" y="3420107"/>
            <a:ext cx="1038225" cy="20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6"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25881" y="1531351"/>
            <a:ext cx="1819275"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1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1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467779"/>
            <a:ext cx="10693400" cy="115236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lnSpc>
                <a:spcPct val="130000"/>
              </a:lnSpc>
              <a:spcAft>
                <a:spcPts val="0"/>
              </a:spcAft>
              <a:tabLst>
                <a:tab pos="5591175" algn="l"/>
              </a:tabLst>
            </a:pPr>
            <a:r>
              <a:rPr lang="zh-CN" altLang="zh-CN" kern="100" dirty="0">
                <a:solidFill>
                  <a:srgbClr val="000000"/>
                </a:solidFill>
                <a:latin typeface="Times New Roman" panose="02020603050405020304"/>
                <a:cs typeface="Times New Roman" panose="02020603050405020304"/>
              </a:rPr>
              <a:t>任务三：回答下面</a:t>
            </a:r>
            <a:r>
              <a:rPr lang="zh-CN" altLang="en-US" kern="100" dirty="0">
                <a:solidFill>
                  <a:srgbClr val="000000"/>
                </a:solidFill>
                <a:latin typeface="Times New Roman" panose="02020603050405020304"/>
                <a:cs typeface="Times New Roman" panose="02020603050405020304"/>
              </a:rPr>
              <a:t>的</a:t>
            </a:r>
            <a:r>
              <a:rPr lang="zh-CN" altLang="zh-CN" kern="100" dirty="0">
                <a:solidFill>
                  <a:srgbClr val="000000"/>
                </a:solidFill>
                <a:latin typeface="Times New Roman" panose="02020603050405020304"/>
                <a:cs typeface="Times New Roman" panose="02020603050405020304"/>
              </a:rPr>
              <a:t>问题，并根据段落开头提示语，构思</a:t>
            </a:r>
            <a:r>
              <a:rPr lang="zh-CN" altLang="en-US" kern="100" dirty="0">
                <a:solidFill>
                  <a:srgbClr val="000000"/>
                </a:solidFill>
                <a:latin typeface="Times New Roman" panose="02020603050405020304"/>
                <a:cs typeface="Times New Roman" panose="02020603050405020304"/>
              </a:rPr>
              <a:t>、</a:t>
            </a:r>
            <a:r>
              <a:rPr lang="zh-CN" altLang="zh-CN" kern="100" dirty="0">
                <a:solidFill>
                  <a:srgbClr val="000000"/>
                </a:solidFill>
                <a:latin typeface="Times New Roman" panose="02020603050405020304"/>
                <a:cs typeface="Times New Roman" panose="02020603050405020304"/>
              </a:rPr>
              <a:t>完善故事发展</a:t>
            </a:r>
            <a:r>
              <a:rPr lang="zh-CN" altLang="en-US" kern="100" dirty="0">
                <a:solidFill>
                  <a:srgbClr val="000000"/>
                </a:solidFill>
                <a:latin typeface="Times New Roman" panose="02020603050405020304"/>
                <a:cs typeface="Times New Roman" panose="02020603050405020304"/>
              </a:rPr>
              <a:t>的</a:t>
            </a:r>
            <a:r>
              <a:rPr lang="zh-CN" altLang="zh-CN" kern="100" dirty="0">
                <a:solidFill>
                  <a:srgbClr val="000000"/>
                </a:solidFill>
                <a:latin typeface="Times New Roman" panose="02020603050405020304"/>
                <a:cs typeface="Times New Roman" panose="02020603050405020304"/>
              </a:rPr>
              <a:t>情节。</a:t>
            </a:r>
            <a:endParaRPr lang="zh-CN" altLang="zh-CN" sz="1050" kern="100" dirty="0">
              <a:effectLst/>
              <a:latin typeface="宋体" panose="02010600030101010101" pitchFamily="2" charset="-122"/>
              <a:cs typeface="Courier New" panose="02070309020205020404"/>
            </a:endParaRPr>
          </a:p>
        </p:txBody>
      </p:sp>
      <p:graphicFrame>
        <p:nvGraphicFramePr>
          <p:cNvPr id="2" name="表格 1"/>
          <p:cNvGraphicFramePr>
            <a:graphicFrameLocks noGrp="1"/>
          </p:cNvGraphicFramePr>
          <p:nvPr>
            <p:extLst>
              <p:ext uri="{D42A27DB-BD31-4B8C-83A1-F6EECF244321}">
                <p14:modId xmlns:p14="http://schemas.microsoft.com/office/powerpoint/2010/main" val="3174025511"/>
              </p:ext>
            </p:extLst>
          </p:nvPr>
        </p:nvGraphicFramePr>
        <p:xfrm>
          <a:off x="468446" y="1691320"/>
          <a:ext cx="10621182" cy="4501095"/>
        </p:xfrm>
        <a:graphic>
          <a:graphicData uri="http://schemas.openxmlformats.org/drawingml/2006/table">
            <a:tbl>
              <a:tblPr/>
              <a:tblGrid>
                <a:gridCol w="2808315">
                  <a:extLst>
                    <a:ext uri="{9D8B030D-6E8A-4147-A177-3AD203B41FA5}">
                      <a16:colId xmlns:a16="http://schemas.microsoft.com/office/drawing/2014/main" val="20000"/>
                    </a:ext>
                  </a:extLst>
                </a:gridCol>
                <a:gridCol w="7812867">
                  <a:extLst>
                    <a:ext uri="{9D8B030D-6E8A-4147-A177-3AD203B41FA5}">
                      <a16:colId xmlns:a16="http://schemas.microsoft.com/office/drawing/2014/main" val="20001"/>
                    </a:ext>
                  </a:extLst>
                </a:gridCol>
              </a:tblGrid>
              <a:tr h="4501095">
                <a:tc>
                  <a:txBody>
                    <a:bodyPr/>
                    <a:lstStyle/>
                    <a:p>
                      <a:pPr algn="just">
                        <a:lnSpc>
                          <a:spcPct val="130000"/>
                        </a:lnSpc>
                        <a:spcAft>
                          <a:spcPts val="0"/>
                        </a:spcAft>
                        <a:tabLst>
                          <a:tab pos="5591175" algn="l"/>
                        </a:tabLst>
                      </a:pPr>
                      <a:r>
                        <a:rPr lang="en-US" sz="2800" b="1" kern="100" dirty="0">
                          <a:solidFill>
                            <a:srgbClr val="000000"/>
                          </a:solidFill>
                          <a:effectLst/>
                          <a:latin typeface="Times New Roman" panose="02020603050405020304"/>
                          <a:ea typeface="楷体_GB2312"/>
                          <a:cs typeface="Courier New" panose="02070309020205020404"/>
                        </a:rPr>
                        <a:t>Paragraph 1</a:t>
                      </a:r>
                      <a:r>
                        <a:rPr lang="zh-CN" sz="2800" kern="100" dirty="0">
                          <a:solidFill>
                            <a:srgbClr val="000000"/>
                          </a:solidFill>
                          <a:effectLst/>
                          <a:latin typeface="Times New Roman" panose="02020603050405020304"/>
                          <a:ea typeface="楷体_GB2312"/>
                          <a:cs typeface="Times New Roman" panose="02020603050405020304"/>
                        </a:rPr>
                        <a:t>：</a:t>
                      </a:r>
                      <a:endParaRPr lang="zh-CN" sz="2800" kern="100" dirty="0">
                        <a:effectLst/>
                        <a:latin typeface="宋体" panose="02010600030101010101" pitchFamily="2" charset="-122"/>
                        <a:cs typeface="Courier New" panose="02070309020205020404"/>
                      </a:endParaRPr>
                    </a:p>
                    <a:p>
                      <a:pPr algn="just">
                        <a:lnSpc>
                          <a:spcPct val="13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Finally, it would make me get close. _____________________________________________</a:t>
                      </a:r>
                      <a:endParaRPr lang="zh-CN" sz="2800" kern="100" dirty="0">
                        <a:effectLst/>
                        <a:latin typeface="宋体" panose="02010600030101010101" pitchFamily="2" charset="-122"/>
                        <a:cs typeface="Courier New" panose="02070309020205020404"/>
                      </a:endParaRPr>
                    </a:p>
                  </a:txBody>
                  <a:tcPr marL="32730" marR="327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1. What did I think?</a:t>
                      </a:r>
                      <a:endParaRPr lang="zh-CN" sz="2800" kern="100" dirty="0">
                        <a:effectLst/>
                        <a:latin typeface="宋体" panose="02010600030101010101" pitchFamily="2" charset="-122"/>
                        <a:cs typeface="Courier New" panose="02070309020205020404"/>
                      </a:endParaRPr>
                    </a:p>
                    <a:p>
                      <a:pPr algn="just">
                        <a:lnSpc>
                          <a:spcPct val="13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______________________________________________________________________________________</a:t>
                      </a:r>
                      <a:endParaRPr lang="zh-CN" sz="2800" kern="100" dirty="0">
                        <a:effectLst/>
                        <a:latin typeface="宋体" panose="02010600030101010101" pitchFamily="2" charset="-122"/>
                        <a:cs typeface="Courier New" panose="02070309020205020404"/>
                      </a:endParaRPr>
                    </a:p>
                    <a:p>
                      <a:pPr algn="just">
                        <a:lnSpc>
                          <a:spcPct val="13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2. What did I do next?</a:t>
                      </a:r>
                      <a:endParaRPr lang="zh-CN" sz="2800" kern="100" dirty="0">
                        <a:effectLst/>
                        <a:latin typeface="宋体" panose="02010600030101010101" pitchFamily="2" charset="-122"/>
                        <a:cs typeface="Courier New" panose="02070309020205020404"/>
                      </a:endParaRPr>
                    </a:p>
                    <a:p>
                      <a:pPr algn="just">
                        <a:lnSpc>
                          <a:spcPct val="13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_________________________________________________________________________________________________________________________________</a:t>
                      </a:r>
                      <a:endParaRPr lang="zh-CN" sz="2800" kern="100" dirty="0">
                        <a:effectLst/>
                        <a:latin typeface="宋体" panose="02010600030101010101" pitchFamily="2" charset="-122"/>
                        <a:cs typeface="Courier New" panose="02070309020205020404"/>
                      </a:endParaRPr>
                    </a:p>
                  </a:txBody>
                  <a:tcPr marL="32730" marR="327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3" name="矩形 2"/>
          <p:cNvSpPr/>
          <p:nvPr/>
        </p:nvSpPr>
        <p:spPr>
          <a:xfrm>
            <a:off x="3312765" y="2447760"/>
            <a:ext cx="7740860" cy="1152367"/>
          </a:xfrm>
          <a:prstGeom prst="rect">
            <a:avLst/>
          </a:prstGeom>
        </p:spPr>
        <p:txBody>
          <a:bodyPr wrap="square">
            <a:spAutoFit/>
          </a:bodyPr>
          <a:lstStyle/>
          <a:p>
            <a:pPr algn="just">
              <a:lnSpc>
                <a:spcPct val="130000"/>
              </a:lnSpc>
              <a:spcAft>
                <a:spcPts val="0"/>
              </a:spcAft>
              <a:tabLst>
                <a:tab pos="5591175" algn="l"/>
              </a:tabLst>
            </a:pPr>
            <a:r>
              <a:rPr lang="en-US" altLang="zh-CN" kern="100" dirty="0">
                <a:latin typeface="Times New Roman" panose="02020603050405020304"/>
                <a:ea typeface="楷体_GB2312"/>
                <a:cs typeface="Courier New" panose="02070309020205020404"/>
              </a:rPr>
              <a:t>I felt joyful. Maybe the fox accepted me as part of nature instead of a threat.</a:t>
            </a:r>
            <a:endParaRPr lang="zh-CN" altLang="zh-CN" sz="1050" kern="100" dirty="0">
              <a:effectLst/>
              <a:latin typeface="宋体" panose="02010600030101010101" pitchFamily="2" charset="-122"/>
              <a:cs typeface="Courier New" panose="02070309020205020404"/>
            </a:endParaRPr>
          </a:p>
        </p:txBody>
      </p:sp>
      <p:sp>
        <p:nvSpPr>
          <p:cNvPr id="5" name="矩形 4"/>
          <p:cNvSpPr/>
          <p:nvPr/>
        </p:nvSpPr>
        <p:spPr>
          <a:xfrm>
            <a:off x="3312765" y="4119855"/>
            <a:ext cx="7740860" cy="1712520"/>
          </a:xfrm>
          <a:prstGeom prst="rect">
            <a:avLst/>
          </a:prstGeom>
        </p:spPr>
        <p:txBody>
          <a:bodyPr wrap="square">
            <a:spAutoFit/>
          </a:bodyPr>
          <a:lstStyle/>
          <a:p>
            <a:pPr algn="just">
              <a:lnSpc>
                <a:spcPct val="130000"/>
              </a:lnSpc>
              <a:spcAft>
                <a:spcPts val="0"/>
              </a:spcAft>
              <a:tabLst>
                <a:tab pos="5591175" algn="l"/>
              </a:tabLst>
            </a:pPr>
            <a:r>
              <a:rPr lang="en-US" altLang="zh-CN" kern="100" dirty="0">
                <a:latin typeface="Times New Roman" panose="02020603050405020304"/>
                <a:ea typeface="楷体_GB2312"/>
                <a:cs typeface="Courier New" panose="02070309020205020404"/>
              </a:rPr>
              <a:t>I tried to offer it a good feeding service and it came over and began to enjoy what I brought. It even allowed me to pat it on the back gently.</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545885586"/>
              </p:ext>
            </p:extLst>
          </p:nvPr>
        </p:nvGraphicFramePr>
        <p:xfrm>
          <a:off x="468446" y="1259867"/>
          <a:ext cx="10621182" cy="4320479"/>
        </p:xfrm>
        <a:graphic>
          <a:graphicData uri="http://schemas.openxmlformats.org/drawingml/2006/table">
            <a:tbl>
              <a:tblPr/>
              <a:tblGrid>
                <a:gridCol w="4428495">
                  <a:extLst>
                    <a:ext uri="{9D8B030D-6E8A-4147-A177-3AD203B41FA5}">
                      <a16:colId xmlns:a16="http://schemas.microsoft.com/office/drawing/2014/main" val="20000"/>
                    </a:ext>
                  </a:extLst>
                </a:gridCol>
                <a:gridCol w="6192687">
                  <a:extLst>
                    <a:ext uri="{9D8B030D-6E8A-4147-A177-3AD203B41FA5}">
                      <a16:colId xmlns:a16="http://schemas.microsoft.com/office/drawing/2014/main" val="20001"/>
                    </a:ext>
                  </a:extLst>
                </a:gridCol>
              </a:tblGrid>
              <a:tr h="4320479">
                <a:tc>
                  <a:txBody>
                    <a:bodyPr/>
                    <a:lstStyle/>
                    <a:p>
                      <a:pPr algn="just">
                        <a:lnSpc>
                          <a:spcPct val="140000"/>
                        </a:lnSpc>
                        <a:spcAft>
                          <a:spcPts val="0"/>
                        </a:spcAft>
                        <a:tabLst>
                          <a:tab pos="5591175" algn="l"/>
                        </a:tabLst>
                      </a:pPr>
                      <a:r>
                        <a:rPr lang="en-US" sz="2800" b="1" kern="100" dirty="0">
                          <a:solidFill>
                            <a:srgbClr val="000000"/>
                          </a:solidFill>
                          <a:effectLst/>
                          <a:latin typeface="Times New Roman" panose="02020603050405020304"/>
                          <a:ea typeface="楷体_GB2312"/>
                          <a:cs typeface="Courier New" panose="02070309020205020404"/>
                        </a:rPr>
                        <a:t>Paragraph 1</a:t>
                      </a:r>
                      <a:r>
                        <a:rPr lang="zh-CN" sz="2800" kern="100" dirty="0">
                          <a:solidFill>
                            <a:srgbClr val="000000"/>
                          </a:solidFill>
                          <a:effectLst/>
                          <a:latin typeface="Times New Roman" panose="02020603050405020304"/>
                          <a:ea typeface="楷体_GB2312"/>
                          <a:cs typeface="Times New Roman" panose="02020603050405020304"/>
                        </a:rPr>
                        <a:t>：</a:t>
                      </a:r>
                      <a:endParaRPr lang="zh-CN" sz="2800" kern="100" dirty="0">
                        <a:effectLst/>
                        <a:latin typeface="宋体" panose="02010600030101010101" pitchFamily="2" charset="-122"/>
                        <a:cs typeface="Courier New" panose="02070309020205020404"/>
                      </a:endParaRPr>
                    </a:p>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Finally, it would make me get close.</a:t>
                      </a:r>
                    </a:p>
                    <a:p>
                      <a:pPr algn="just">
                        <a:lnSpc>
                          <a:spcPct val="140000"/>
                        </a:lnSpc>
                        <a:spcAft>
                          <a:spcPts val="0"/>
                        </a:spcAft>
                        <a:tabLst>
                          <a:tab pos="5591175" algn="l"/>
                        </a:tabLst>
                      </a:pPr>
                      <a:r>
                        <a:rPr lang="en-US" altLang="zh-CN" sz="2800" kern="100" dirty="0">
                          <a:solidFill>
                            <a:srgbClr val="000000"/>
                          </a:solidFill>
                          <a:effectLst/>
                          <a:latin typeface="Times New Roman" panose="02020603050405020304"/>
                          <a:ea typeface="楷体_GB2312"/>
                          <a:cs typeface="Courier New" panose="02070309020205020404"/>
                        </a:rPr>
                        <a:t>________________________</a:t>
                      </a:r>
                      <a:r>
                        <a:rPr lang="en-US" sz="2800" kern="100" dirty="0">
                          <a:solidFill>
                            <a:srgbClr val="000000"/>
                          </a:solidFill>
                          <a:effectLst/>
                          <a:latin typeface="Times New Roman" panose="02020603050405020304"/>
                          <a:ea typeface="楷体_GB2312"/>
                          <a:cs typeface="Courier New" panose="02070309020205020404"/>
                        </a:rPr>
                        <a:t> _____________________________________________</a:t>
                      </a:r>
                      <a:r>
                        <a:rPr lang="en-US" altLang="zh-CN" sz="2800" kern="100" dirty="0">
                          <a:solidFill>
                            <a:srgbClr val="000000"/>
                          </a:solidFill>
                          <a:effectLst/>
                          <a:latin typeface="Times New Roman" panose="02020603050405020304"/>
                          <a:ea typeface="楷体_GB2312"/>
                          <a:cs typeface="Courier New" panose="02070309020205020404"/>
                        </a:rPr>
                        <a:t>___</a:t>
                      </a:r>
                      <a:endParaRPr lang="zh-CN" sz="2800" kern="100" dirty="0">
                        <a:effectLst/>
                        <a:latin typeface="宋体" panose="02010600030101010101" pitchFamily="2" charset="-122"/>
                        <a:cs typeface="Courier New" panose="02070309020205020404"/>
                      </a:endParaRPr>
                    </a:p>
                  </a:txBody>
                  <a:tcPr marL="32730" marR="327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3. What did I decide to do at last?</a:t>
                      </a:r>
                      <a:endParaRPr lang="zh-CN" sz="2800" kern="100" dirty="0">
                        <a:effectLst/>
                        <a:latin typeface="宋体" panose="02010600030101010101" pitchFamily="2" charset="-122"/>
                        <a:cs typeface="Courier New" panose="02070309020205020404"/>
                      </a:endParaRPr>
                    </a:p>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____________________________________________________________________</a:t>
                      </a:r>
                      <a:endParaRPr lang="zh-CN" sz="2800" kern="100" dirty="0">
                        <a:effectLst/>
                        <a:latin typeface="宋体" panose="02010600030101010101" pitchFamily="2" charset="-122"/>
                        <a:cs typeface="Courier New" panose="02070309020205020404"/>
                      </a:endParaRPr>
                    </a:p>
                  </a:txBody>
                  <a:tcPr marL="32730" marR="327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3" name="矩形 2"/>
          <p:cNvSpPr/>
          <p:nvPr/>
        </p:nvSpPr>
        <p:spPr>
          <a:xfrm>
            <a:off x="4896941" y="3021390"/>
            <a:ext cx="6120680" cy="1227772"/>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ea typeface="楷体_GB2312"/>
                <a:cs typeface="Courier New" panose="02070309020205020404"/>
              </a:rPr>
              <a:t>I decided to take it back home for better company and caring. </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749806659"/>
              </p:ext>
            </p:extLst>
          </p:nvPr>
        </p:nvGraphicFramePr>
        <p:xfrm>
          <a:off x="504450" y="611795"/>
          <a:ext cx="10585178" cy="5796644"/>
        </p:xfrm>
        <a:graphic>
          <a:graphicData uri="http://schemas.openxmlformats.org/drawingml/2006/table">
            <a:tbl>
              <a:tblPr/>
              <a:tblGrid>
                <a:gridCol w="3564399">
                  <a:extLst>
                    <a:ext uri="{9D8B030D-6E8A-4147-A177-3AD203B41FA5}">
                      <a16:colId xmlns:a16="http://schemas.microsoft.com/office/drawing/2014/main" val="20000"/>
                    </a:ext>
                  </a:extLst>
                </a:gridCol>
                <a:gridCol w="7020779">
                  <a:extLst>
                    <a:ext uri="{9D8B030D-6E8A-4147-A177-3AD203B41FA5}">
                      <a16:colId xmlns:a16="http://schemas.microsoft.com/office/drawing/2014/main" val="20001"/>
                    </a:ext>
                  </a:extLst>
                </a:gridCol>
              </a:tblGrid>
              <a:tr h="5796644">
                <a:tc>
                  <a:txBody>
                    <a:bodyPr/>
                    <a:lstStyle/>
                    <a:p>
                      <a:pPr algn="just">
                        <a:lnSpc>
                          <a:spcPct val="140000"/>
                        </a:lnSpc>
                        <a:spcAft>
                          <a:spcPts val="0"/>
                        </a:spcAft>
                        <a:tabLst>
                          <a:tab pos="5591175" algn="l"/>
                        </a:tabLst>
                      </a:pPr>
                      <a:r>
                        <a:rPr lang="en-US" sz="2800" b="1" kern="100" dirty="0">
                          <a:solidFill>
                            <a:srgbClr val="000000"/>
                          </a:solidFill>
                          <a:effectLst/>
                          <a:latin typeface="Times New Roman" panose="02020603050405020304"/>
                          <a:cs typeface="Courier New" panose="02070309020205020404"/>
                        </a:rPr>
                        <a:t>Paragraph 2</a:t>
                      </a:r>
                      <a:r>
                        <a:rPr lang="zh-CN" sz="2800" kern="100" dirty="0">
                          <a:solidFill>
                            <a:srgbClr val="000000"/>
                          </a:solidFill>
                          <a:effectLst/>
                          <a:latin typeface="Times New Roman" panose="02020603050405020304"/>
                          <a:cs typeface="Times New Roman" panose="02020603050405020304"/>
                        </a:rPr>
                        <a:t>：</a:t>
                      </a:r>
                      <a:endParaRPr lang="zh-CN" sz="2800" kern="100" dirty="0">
                        <a:effectLst/>
                        <a:latin typeface="宋体" panose="02010600030101010101" pitchFamily="2" charset="-122"/>
                        <a:cs typeface="Courier New" panose="02070309020205020404"/>
                      </a:endParaRPr>
                    </a:p>
                    <a:p>
                      <a:pPr algn="just">
                        <a:lnSpc>
                          <a:spcPct val="140000"/>
                        </a:lnSpc>
                        <a:spcAft>
                          <a:spcPts val="0"/>
                        </a:spcAft>
                        <a:tabLst>
                          <a:tab pos="5591175" algn="l"/>
                        </a:tabLst>
                      </a:pPr>
                      <a:r>
                        <a:rPr lang="en-US" sz="2800" kern="100" dirty="0">
                          <a:solidFill>
                            <a:srgbClr val="000000"/>
                          </a:solidFill>
                          <a:effectLst/>
                          <a:latin typeface="Times New Roman" panose="02020603050405020304"/>
                          <a:cs typeface="Courier New" panose="02070309020205020404"/>
                        </a:rPr>
                        <a:t>To my surprise, the day after I took it home, it fled.</a:t>
                      </a:r>
                    </a:p>
                    <a:p>
                      <a:pPr algn="just">
                        <a:lnSpc>
                          <a:spcPct val="140000"/>
                        </a:lnSpc>
                        <a:spcAft>
                          <a:spcPts val="0"/>
                        </a:spcAft>
                        <a:tabLst>
                          <a:tab pos="5591175" algn="l"/>
                        </a:tabLst>
                      </a:pPr>
                      <a:r>
                        <a:rPr lang="en-US" sz="2800" kern="100" dirty="0">
                          <a:solidFill>
                            <a:srgbClr val="000000"/>
                          </a:solidFill>
                          <a:effectLst/>
                          <a:latin typeface="Times New Roman" panose="02020603050405020304"/>
                          <a:cs typeface="Courier New" panose="02070309020205020404"/>
                        </a:rPr>
                        <a:t> ________________________________________________________________________</a:t>
                      </a:r>
                      <a:endParaRPr lang="zh-CN" sz="2800" kern="100" dirty="0">
                        <a:effectLst/>
                        <a:latin typeface="宋体" panose="02010600030101010101" pitchFamily="2" charset="-122"/>
                        <a:cs typeface="Courier New" panose="02070309020205020404"/>
                      </a:endParaRPr>
                    </a:p>
                  </a:txBody>
                  <a:tcPr marL="25840" marR="258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40000"/>
                        </a:lnSpc>
                        <a:spcAft>
                          <a:spcPts val="0"/>
                        </a:spcAft>
                        <a:tabLst>
                          <a:tab pos="5591175" algn="l"/>
                        </a:tabLst>
                      </a:pPr>
                      <a:r>
                        <a:rPr lang="en-US" sz="2800" kern="100" dirty="0">
                          <a:solidFill>
                            <a:srgbClr val="000000"/>
                          </a:solidFill>
                          <a:effectLst/>
                          <a:latin typeface="Times New Roman" panose="02020603050405020304"/>
                          <a:cs typeface="Courier New" panose="02070309020205020404"/>
                        </a:rPr>
                        <a:t>1. What did I feel seeing the scene?</a:t>
                      </a:r>
                      <a:endParaRPr lang="zh-CN" sz="2800" kern="100" dirty="0">
                        <a:effectLst/>
                        <a:latin typeface="宋体" panose="02010600030101010101" pitchFamily="2" charset="-122"/>
                        <a:cs typeface="Courier New" panose="02070309020205020404"/>
                      </a:endParaRPr>
                    </a:p>
                    <a:p>
                      <a:pPr algn="just">
                        <a:lnSpc>
                          <a:spcPct val="140000"/>
                        </a:lnSpc>
                        <a:spcAft>
                          <a:spcPts val="0"/>
                        </a:spcAft>
                        <a:tabLst>
                          <a:tab pos="5591175" algn="l"/>
                        </a:tabLst>
                      </a:pPr>
                      <a:r>
                        <a:rPr lang="en-US" sz="2800" kern="100" dirty="0">
                          <a:solidFill>
                            <a:srgbClr val="000000"/>
                          </a:solidFill>
                          <a:effectLst/>
                          <a:latin typeface="Times New Roman" panose="02020603050405020304"/>
                          <a:cs typeface="Courier New" panose="02070309020205020404"/>
                        </a:rPr>
                        <a:t>____________________________________________________________________________________________________________________________________________________________</a:t>
                      </a:r>
                      <a:endParaRPr lang="zh-CN" sz="2800" kern="100" dirty="0">
                        <a:effectLst/>
                        <a:latin typeface="宋体" panose="02010600030101010101" pitchFamily="2" charset="-122"/>
                        <a:cs typeface="Courier New" panose="02070309020205020404"/>
                      </a:endParaRPr>
                    </a:p>
                    <a:p>
                      <a:pPr algn="just">
                        <a:lnSpc>
                          <a:spcPct val="140000"/>
                        </a:lnSpc>
                        <a:spcAft>
                          <a:spcPts val="0"/>
                        </a:spcAft>
                        <a:tabLst>
                          <a:tab pos="5591175" algn="l"/>
                        </a:tabLst>
                      </a:pPr>
                      <a:r>
                        <a:rPr lang="en-US" sz="2800" kern="100" dirty="0">
                          <a:solidFill>
                            <a:srgbClr val="000000"/>
                          </a:solidFill>
                          <a:effectLst/>
                          <a:latin typeface="Times New Roman" panose="02020603050405020304"/>
                          <a:cs typeface="Courier New" panose="02070309020205020404"/>
                        </a:rPr>
                        <a:t>2. How did I know why the foxes fled?</a:t>
                      </a:r>
                      <a:endParaRPr lang="zh-CN" sz="2800" kern="100" dirty="0">
                        <a:effectLst/>
                        <a:latin typeface="宋体" panose="02010600030101010101" pitchFamily="2" charset="-122"/>
                        <a:cs typeface="Courier New" panose="02070309020205020404"/>
                      </a:endParaRPr>
                    </a:p>
                    <a:p>
                      <a:pPr algn="just">
                        <a:lnSpc>
                          <a:spcPct val="140000"/>
                        </a:lnSpc>
                        <a:spcAft>
                          <a:spcPts val="0"/>
                        </a:spcAft>
                        <a:tabLst>
                          <a:tab pos="5591175" algn="l"/>
                        </a:tabLst>
                      </a:pPr>
                      <a:r>
                        <a:rPr lang="en-US" sz="2800" kern="100" dirty="0">
                          <a:solidFill>
                            <a:srgbClr val="000000"/>
                          </a:solidFill>
                          <a:effectLst/>
                          <a:latin typeface="Times New Roman" panose="02020603050405020304"/>
                          <a:cs typeface="Courier New" panose="02070309020205020404"/>
                        </a:rPr>
                        <a:t>______________________________________________________________________________</a:t>
                      </a:r>
                      <a:endParaRPr lang="zh-CN" sz="2800" kern="100" dirty="0">
                        <a:effectLst/>
                        <a:latin typeface="宋体" panose="02010600030101010101" pitchFamily="2" charset="-122"/>
                        <a:cs typeface="Courier New" panose="02070309020205020404"/>
                      </a:endParaRPr>
                    </a:p>
                  </a:txBody>
                  <a:tcPr marL="25840" marR="258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3" name="矩形 2"/>
          <p:cNvSpPr/>
          <p:nvPr/>
        </p:nvSpPr>
        <p:spPr>
          <a:xfrm>
            <a:off x="4069445" y="1656032"/>
            <a:ext cx="6948176" cy="2505301"/>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cs typeface="Courier New" panose="02070309020205020404"/>
              </a:rPr>
              <a:t>I began to doubt whether I did something wrong. I recalled what I had done to it. Nothing unhappy to the cute fox! I wondered why the fox fled. I was in a great loss. </a:t>
            </a:r>
            <a:endParaRPr lang="zh-CN" altLang="zh-CN" sz="1050" kern="100" dirty="0">
              <a:effectLst/>
              <a:latin typeface="宋体" panose="02010600030101010101" pitchFamily="2" charset="-122"/>
              <a:cs typeface="Courier New" panose="02070309020205020404"/>
            </a:endParaRPr>
          </a:p>
        </p:txBody>
      </p:sp>
      <p:sp>
        <p:nvSpPr>
          <p:cNvPr id="4" name="矩形 3"/>
          <p:cNvSpPr/>
          <p:nvPr/>
        </p:nvSpPr>
        <p:spPr>
          <a:xfrm>
            <a:off x="4068175" y="4716380"/>
            <a:ext cx="6948176" cy="1227772"/>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cs typeface="Courier New" panose="02070309020205020404"/>
              </a:rPr>
              <a:t>I would get information from the book and the Internet.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504450" y="1089115"/>
          <a:ext cx="10585178" cy="5306314"/>
        </p:xfrm>
        <a:graphic>
          <a:graphicData uri="http://schemas.openxmlformats.org/drawingml/2006/table">
            <a:tbl>
              <a:tblPr/>
              <a:tblGrid>
                <a:gridCol w="3708415">
                  <a:extLst>
                    <a:ext uri="{9D8B030D-6E8A-4147-A177-3AD203B41FA5}">
                      <a16:colId xmlns:a16="http://schemas.microsoft.com/office/drawing/2014/main" val="20000"/>
                    </a:ext>
                  </a:extLst>
                </a:gridCol>
                <a:gridCol w="6876763">
                  <a:extLst>
                    <a:ext uri="{9D8B030D-6E8A-4147-A177-3AD203B41FA5}">
                      <a16:colId xmlns:a16="http://schemas.microsoft.com/office/drawing/2014/main" val="20001"/>
                    </a:ext>
                  </a:extLst>
                </a:gridCol>
              </a:tblGrid>
              <a:tr h="4276725">
                <a:tc>
                  <a:txBody>
                    <a:bodyPr/>
                    <a:lstStyle/>
                    <a:p>
                      <a:pPr algn="just">
                        <a:lnSpc>
                          <a:spcPct val="140000"/>
                        </a:lnSpc>
                        <a:spcAft>
                          <a:spcPts val="0"/>
                        </a:spcAft>
                        <a:tabLst>
                          <a:tab pos="5591175" algn="l"/>
                        </a:tabLst>
                      </a:pPr>
                      <a:r>
                        <a:rPr lang="en-US" sz="2800" b="1" kern="100" dirty="0">
                          <a:solidFill>
                            <a:srgbClr val="000000"/>
                          </a:solidFill>
                          <a:effectLst/>
                          <a:latin typeface="Times New Roman" panose="02020603050405020304"/>
                          <a:cs typeface="Courier New" panose="02070309020205020404"/>
                        </a:rPr>
                        <a:t>Paragraph 2</a:t>
                      </a:r>
                      <a:r>
                        <a:rPr lang="zh-CN" sz="2800" kern="100" dirty="0">
                          <a:solidFill>
                            <a:srgbClr val="000000"/>
                          </a:solidFill>
                          <a:effectLst/>
                          <a:latin typeface="Times New Roman" panose="02020603050405020304"/>
                          <a:cs typeface="Times New Roman" panose="02020603050405020304"/>
                        </a:rPr>
                        <a:t>：</a:t>
                      </a:r>
                      <a:endParaRPr lang="zh-CN" sz="2800" kern="100" dirty="0">
                        <a:effectLst/>
                        <a:latin typeface="宋体" panose="02010600030101010101" pitchFamily="2" charset="-122"/>
                        <a:cs typeface="Courier New" panose="02070309020205020404"/>
                      </a:endParaRPr>
                    </a:p>
                    <a:p>
                      <a:pPr algn="just">
                        <a:lnSpc>
                          <a:spcPct val="140000"/>
                        </a:lnSpc>
                        <a:spcAft>
                          <a:spcPts val="0"/>
                        </a:spcAft>
                        <a:tabLst>
                          <a:tab pos="5591175" algn="l"/>
                        </a:tabLst>
                      </a:pPr>
                      <a:r>
                        <a:rPr lang="en-US" sz="2800" kern="100" dirty="0">
                          <a:solidFill>
                            <a:srgbClr val="000000"/>
                          </a:solidFill>
                          <a:effectLst/>
                          <a:latin typeface="Times New Roman" panose="02020603050405020304"/>
                          <a:cs typeface="Courier New" panose="02070309020205020404"/>
                        </a:rPr>
                        <a:t>To my surprise, the day after I took it home, it fled.</a:t>
                      </a:r>
                    </a:p>
                    <a:p>
                      <a:pPr algn="just">
                        <a:lnSpc>
                          <a:spcPct val="140000"/>
                        </a:lnSpc>
                        <a:spcAft>
                          <a:spcPts val="0"/>
                        </a:spcAft>
                        <a:tabLst>
                          <a:tab pos="5591175" algn="l"/>
                        </a:tabLst>
                      </a:pPr>
                      <a:r>
                        <a:rPr lang="en-US" sz="2800" kern="100" dirty="0">
                          <a:solidFill>
                            <a:srgbClr val="000000"/>
                          </a:solidFill>
                          <a:effectLst/>
                          <a:latin typeface="Times New Roman" panose="02020603050405020304"/>
                          <a:cs typeface="Courier New" panose="02070309020205020404"/>
                        </a:rPr>
                        <a:t> ________________________________________________________________________</a:t>
                      </a:r>
                      <a:endParaRPr lang="zh-CN" sz="2800" kern="100" dirty="0">
                        <a:effectLst/>
                        <a:latin typeface="宋体" panose="02010600030101010101" pitchFamily="2" charset="-122"/>
                        <a:cs typeface="Courier New" panose="02070309020205020404"/>
                      </a:endParaRPr>
                    </a:p>
                  </a:txBody>
                  <a:tcPr marL="25840" marR="258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40000"/>
                        </a:lnSpc>
                        <a:spcAft>
                          <a:spcPts val="0"/>
                        </a:spcAft>
                        <a:tabLst>
                          <a:tab pos="5591175" algn="l"/>
                        </a:tabLst>
                      </a:pPr>
                      <a:r>
                        <a:rPr lang="en-US" sz="2800" kern="100" dirty="0">
                          <a:solidFill>
                            <a:srgbClr val="000000"/>
                          </a:solidFill>
                          <a:effectLst/>
                          <a:latin typeface="Times New Roman" panose="02020603050405020304"/>
                          <a:cs typeface="Courier New" panose="02070309020205020404"/>
                        </a:rPr>
                        <a:t>3. What was my understanding of the fox's return to nature?</a:t>
                      </a:r>
                      <a:endParaRPr lang="zh-CN" sz="2800" kern="100" dirty="0">
                        <a:effectLst/>
                        <a:latin typeface="宋体" panose="02010600030101010101" pitchFamily="2" charset="-122"/>
                        <a:cs typeface="Courier New" panose="02070309020205020404"/>
                      </a:endParaRPr>
                    </a:p>
                    <a:p>
                      <a:pPr algn="just">
                        <a:lnSpc>
                          <a:spcPct val="140000"/>
                        </a:lnSpc>
                        <a:spcAft>
                          <a:spcPts val="0"/>
                        </a:spcAft>
                        <a:tabLst>
                          <a:tab pos="5591175" algn="l"/>
                        </a:tabLst>
                      </a:pPr>
                      <a:r>
                        <a:rPr lang="en-US" sz="2800" kern="100" dirty="0">
                          <a:solidFill>
                            <a:srgbClr val="000000"/>
                          </a:solidFill>
                          <a:effectLst/>
                          <a:latin typeface="Times New Roman" panose="02020603050405020304"/>
                          <a:cs typeface="Courier New" panose="02070309020205020404"/>
                        </a:rPr>
                        <a:t>________________________________________________________________________________________________________________________________________________________</a:t>
                      </a:r>
                      <a:endParaRPr lang="zh-CN" sz="2800" kern="100" dirty="0">
                        <a:effectLst/>
                        <a:latin typeface="宋体" panose="02010600030101010101" pitchFamily="2" charset="-122"/>
                        <a:cs typeface="Courier New" panose="02070309020205020404"/>
                      </a:endParaRPr>
                    </a:p>
                  </a:txBody>
                  <a:tcPr marL="25840" marR="258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3" name="矩形 2"/>
          <p:cNvSpPr/>
          <p:nvPr/>
        </p:nvSpPr>
        <p:spPr>
          <a:xfrm>
            <a:off x="4177114" y="2952118"/>
            <a:ext cx="6804756" cy="2505301"/>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cs typeface="Courier New" panose="02070309020205020404"/>
              </a:rPr>
              <a:t>I suddenly </a:t>
            </a:r>
            <a:r>
              <a:rPr lang="en-US" altLang="zh-CN" kern="100" dirty="0" err="1">
                <a:latin typeface="Times New Roman" panose="02020603050405020304"/>
                <a:cs typeface="Courier New" panose="02070309020205020404"/>
              </a:rPr>
              <a:t>realised</a:t>
            </a:r>
            <a:r>
              <a:rPr lang="en-US" altLang="zh-CN" kern="100" dirty="0">
                <a:latin typeface="Times New Roman" panose="02020603050405020304"/>
                <a:cs typeface="Courier New" panose="02070309020205020404"/>
              </a:rPr>
              <a:t> that it was the call of the wild that attracted the fox back to where it should belong to. I couldn't offer it the natural habitat. </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a:spLocks noGrp="1"/>
          </p:cNvSpPr>
          <p:nvPr>
            <p:ph type="subTitle" idx="1"/>
          </p:nvPr>
        </p:nvSpPr>
        <p:spPr bwMode="auto">
          <a:xfrm>
            <a:off x="219823" y="467779"/>
            <a:ext cx="11085830" cy="60580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任务四：根据材料内容和任务三中构思的故事发展情节续写两段，使之构成一篇完整的短文。</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注意：续写词数应为</a:t>
            </a:r>
            <a:r>
              <a:rPr lang="en-US" altLang="zh-CN" kern="100" dirty="0">
                <a:solidFill>
                  <a:srgbClr val="000000"/>
                </a:solidFill>
                <a:latin typeface="Times New Roman" panose="02020603050405020304"/>
                <a:cs typeface="Courier New" panose="02070309020205020404"/>
              </a:rPr>
              <a:t>150</a:t>
            </a:r>
            <a:r>
              <a:rPr lang="zh-CN" altLang="zh-CN" kern="100" dirty="0">
                <a:solidFill>
                  <a:srgbClr val="000000"/>
                </a:solidFill>
                <a:latin typeface="Times New Roman" panose="02020603050405020304"/>
                <a:cs typeface="Times New Roman" panose="02020603050405020304"/>
              </a:rPr>
              <a:t>左右。</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Finally, it would make me get close. _________________________</a:t>
            </a: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p>
        </p:txBody>
      </p:sp>
      <p:sp>
        <p:nvSpPr>
          <p:cNvPr id="2" name="矩形 1"/>
          <p:cNvSpPr/>
          <p:nvPr/>
        </p:nvSpPr>
        <p:spPr>
          <a:xfrm>
            <a:off x="468630" y="2807970"/>
            <a:ext cx="11085830" cy="3683000"/>
          </a:xfrm>
          <a:prstGeom prst="rect">
            <a:avLst/>
          </a:prstGeom>
        </p:spPr>
        <p:txBody>
          <a:bodyPr wrap="square">
            <a:noAutofit/>
          </a:bodyPr>
          <a:lstStyle/>
          <a:p>
            <a:pPr algn="l">
              <a:lnSpc>
                <a:spcPct val="140000"/>
              </a:lnSpc>
              <a:spcAft>
                <a:spcPts val="0"/>
              </a:spcAft>
              <a:tabLst>
                <a:tab pos="5591175" algn="l"/>
              </a:tabLst>
            </a:pPr>
            <a:r>
              <a:rPr lang="en-US" altLang="zh-CN" kern="100" dirty="0">
                <a:latin typeface="Times New Roman" panose="02020603050405020304"/>
                <a:cs typeface="Courier New" panose="02070309020205020404"/>
                <a:sym typeface="+mn-ea"/>
              </a:rPr>
              <a:t>One day, as I sat quietly under the </a:t>
            </a:r>
            <a:r>
              <a:rPr lang="en-US" altLang="zh-CN" kern="100" dirty="0">
                <a:latin typeface="Times New Roman" panose="02020603050405020304"/>
                <a:cs typeface="Courier New" panose="02070309020205020404"/>
              </a:rPr>
              <a:t>shade of a tree, the fox cautiously approached, its bright and soft eyes fixed on me. I held my breath, not wanting to startle the little creature. As it came closer, I could see the trust in its eyes, and I knew that it had got accustomed to my presence and that our bond had deepened. Over time, I was able to bring it food and even stroke its fur and occasionally, </a:t>
            </a:r>
            <a:r>
              <a:rPr lang="en-US" altLang="zh-CN" kern="100" dirty="0">
                <a:latin typeface="Times New Roman" panose="02020603050405020304"/>
                <a:cs typeface="Courier New" panose="02070309020205020404"/>
                <a:sym typeface="+mn-ea"/>
              </a:rPr>
              <a:t>it would huddle peacefully against me</a:t>
            </a:r>
            <a:endParaRPr lang="en-US" altLang="zh-CN" kern="100" dirty="0">
              <a:latin typeface="Times New Roman" panose="02020603050405020304"/>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a:spLocks noGrp="1"/>
          </p:cNvSpPr>
          <p:nvPr>
            <p:ph type="subTitle" idx="1"/>
          </p:nvPr>
        </p:nvSpPr>
        <p:spPr bwMode="auto">
          <a:xfrm>
            <a:off x="414338" y="2089721"/>
            <a:ext cx="10693400" cy="243425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lvl="0"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solidFill>
                <a:prstClr val="black"/>
              </a:solidFill>
              <a:latin typeface="宋体" panose="02010600030101010101" pitchFamily="2" charset="-122"/>
              <a:cs typeface="Courier New" panose="02070309020205020404"/>
            </a:endParaRPr>
          </a:p>
        </p:txBody>
      </p:sp>
      <p:sp>
        <p:nvSpPr>
          <p:cNvPr id="2" name="矩形 1"/>
          <p:cNvSpPr/>
          <p:nvPr/>
        </p:nvSpPr>
        <p:spPr>
          <a:xfrm>
            <a:off x="468449" y="2015951"/>
            <a:ext cx="10585176" cy="2501900"/>
          </a:xfrm>
          <a:prstGeom prst="rect">
            <a:avLst/>
          </a:prstGeom>
        </p:spPr>
        <p:txBody>
          <a:bodyPr wrap="square">
            <a:spAutoFit/>
          </a:bodyPr>
          <a:lstStyle/>
          <a:p>
            <a:pPr lvl="0" algn="just">
              <a:lnSpc>
                <a:spcPct val="140000"/>
              </a:lnSpc>
              <a:spcAft>
                <a:spcPts val="0"/>
              </a:spcAft>
              <a:tabLst>
                <a:tab pos="5591175" algn="l"/>
              </a:tabLst>
            </a:pPr>
            <a:r>
              <a:rPr lang="en-US" altLang="zh-CN" kern="100" dirty="0">
                <a:latin typeface="Times New Roman" panose="02020603050405020304"/>
                <a:cs typeface="Courier New" panose="02070309020205020404"/>
              </a:rPr>
              <a:t>as we sat on the green grass, like two old friends. And just like what I'd do to an old friend who seemed to need help, I took it home, thinking I could better take care of it and we could better enjoy each other's company.</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395771"/>
            <a:ext cx="10702925" cy="738664"/>
          </a:xfrm>
          <a:prstGeom prst="rect">
            <a:avLst/>
          </a:prstGeom>
        </p:spPr>
        <p:txBody>
          <a:bodyPr anchor="ctr" anchorCtr="1">
            <a:spAutoFit/>
          </a:bodyPr>
          <a:lstStyle/>
          <a:p>
            <a:pPr algn="ctr" eaLnBrk="0" hangingPunct="0">
              <a:lnSpc>
                <a:spcPct val="150000"/>
              </a:lnSpc>
              <a:spcAft>
                <a:spcPts val="0"/>
              </a:spcAft>
              <a:tabLst>
                <a:tab pos="4800600" algn="l"/>
                <a:tab pos="10401300" algn="r"/>
              </a:tabLst>
              <a:defRPr/>
            </a:pPr>
            <a:r>
              <a:rPr lang="en-US" altLang="zh-CN" b="1" kern="100" dirty="0">
                <a:solidFill>
                  <a:schemeClr val="tx1"/>
                </a:solidFill>
                <a:ea typeface="黑体" panose="02010609060101010101" pitchFamily="49" charset="-122"/>
                <a:cs typeface="Times New Roman" panose="02020603050405020304" pitchFamily="18" charset="0"/>
              </a:rPr>
              <a:t>Part 1</a:t>
            </a:r>
            <a:r>
              <a:rPr lang="zh-CN" altLang="en-US" b="1" kern="100" dirty="0">
                <a:solidFill>
                  <a:schemeClr val="tx1"/>
                </a:solidFill>
                <a:ea typeface="黑体" panose="02010609060101010101" pitchFamily="49" charset="-122"/>
                <a:cs typeface="Times New Roman" panose="02020603050405020304" pitchFamily="18" charset="0"/>
              </a:rPr>
              <a:t>　应用文写作</a:t>
            </a:r>
            <a:r>
              <a:rPr lang="en-US" altLang="zh-CN" b="1" kern="100" dirty="0">
                <a:solidFill>
                  <a:schemeClr val="tx1"/>
                </a:solidFill>
                <a:ea typeface="黑体" panose="02010609060101010101" pitchFamily="49" charset="-122"/>
                <a:cs typeface="Times New Roman" panose="02020603050405020304" pitchFamily="18" charset="0"/>
              </a:rPr>
              <a:t>——</a:t>
            </a:r>
            <a:r>
              <a:rPr lang="zh-CN" altLang="en-US" b="1" kern="100" dirty="0">
                <a:solidFill>
                  <a:schemeClr val="tx1"/>
                </a:solidFill>
                <a:ea typeface="黑体" panose="02010609060101010101" pitchFamily="49" charset="-122"/>
                <a:cs typeface="Times New Roman" panose="02020603050405020304" pitchFamily="18" charset="0"/>
              </a:rPr>
              <a:t>观察日志</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15364" name="副标题 3"/>
          <p:cNvSpPr>
            <a:spLocks noGrp="1"/>
          </p:cNvSpPr>
          <p:nvPr>
            <p:ph type="subTitle" idx="1"/>
          </p:nvPr>
        </p:nvSpPr>
        <p:spPr bwMode="auto">
          <a:xfrm>
            <a:off x="414338" y="1043843"/>
            <a:ext cx="10693400" cy="543129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写作指导</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a:t>
            </a:r>
            <a:r>
              <a:rPr lang="zh-CN" altLang="zh-CN" kern="100" dirty="0">
                <a:solidFill>
                  <a:srgbClr val="000000"/>
                </a:solidFill>
                <a:latin typeface="Times New Roman" panose="02020603050405020304"/>
                <a:cs typeface="Times New Roman" panose="02020603050405020304"/>
              </a:rPr>
              <a:t>确定观察对象。确定观察对象是一个事物、一个场景，还是一个过程。</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确定观察顺序。对一个事物或一个场景，可以采用从上到下，从前到后，从外部到内部等空间顺序进行观察。对于一个过程，可以按照先后顺序</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时间顺序</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和逻辑顺序来观察。</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 </a:t>
            </a:r>
            <a:r>
              <a:rPr lang="zh-CN" altLang="zh-CN" kern="100" dirty="0">
                <a:solidFill>
                  <a:srgbClr val="000000"/>
                </a:solidFill>
                <a:latin typeface="Times New Roman" panose="02020603050405020304"/>
                <a:cs typeface="Times New Roman" panose="02020603050405020304"/>
              </a:rPr>
              <a:t>写出事物的特点或过程的特点。</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4. </a:t>
            </a:r>
            <a:r>
              <a:rPr lang="zh-CN" altLang="zh-CN" kern="100" dirty="0">
                <a:solidFill>
                  <a:srgbClr val="000000"/>
                </a:solidFill>
                <a:latin typeface="Times New Roman" panose="02020603050405020304"/>
                <a:cs typeface="Times New Roman" panose="02020603050405020304"/>
              </a:rPr>
              <a:t>一般采用平实的语言。为了便于表达，可以采用对比、比喻等修辞手法。</a:t>
            </a:r>
            <a:endParaRPr lang="zh-CN" altLang="zh-CN" sz="1050" kern="100" dirty="0">
              <a:latin typeface="宋体" panose="02010600030101010101" pitchFamily="2" charset="-122"/>
              <a:cs typeface="Courier New" panose="02070309020205020404"/>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a:spLocks noGrp="1"/>
          </p:cNvSpPr>
          <p:nvPr>
            <p:ph type="subTitle" idx="1"/>
          </p:nvPr>
        </p:nvSpPr>
        <p:spPr bwMode="auto">
          <a:xfrm>
            <a:off x="414338" y="893432"/>
            <a:ext cx="10693400" cy="526297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lnSpc>
                <a:spcPct val="120000"/>
              </a:lnSpc>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To my surprise, the day after I took it home, it fled. _____________</a:t>
            </a:r>
          </a:p>
          <a:p>
            <a:pPr algn="just">
              <a:lnSpc>
                <a:spcPct val="120000"/>
              </a:lnSpc>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432445" y="820096"/>
            <a:ext cx="10621180" cy="5213478"/>
          </a:xfrm>
          <a:prstGeom prst="rect">
            <a:avLst/>
          </a:prstGeom>
        </p:spPr>
        <p:txBody>
          <a:bodyPr wrap="square">
            <a:spAutoFit/>
          </a:bodyPr>
          <a:lstStyle/>
          <a:p>
            <a:pPr algn="just">
              <a:lnSpc>
                <a:spcPct val="120000"/>
              </a:lnSpc>
              <a:spcAft>
                <a:spcPts val="0"/>
              </a:spcAft>
              <a:tabLst>
                <a:tab pos="5591175" algn="l"/>
              </a:tabLst>
            </a:pPr>
            <a:r>
              <a:rPr lang="en-US" altLang="zh-CN" kern="100" dirty="0">
                <a:latin typeface="Times New Roman" panose="02020603050405020304"/>
                <a:cs typeface="Courier New" panose="02070309020205020404"/>
              </a:rPr>
              <a:t>                                                                                            It jumped out of an open window and in no time vanished into the woods. As I watched it slip away, with a nimbleness and grace that was a joy to behold, darting through the underbrush with a fluidity that spoke of its wild nature, I suddenly </a:t>
            </a:r>
            <a:r>
              <a:rPr lang="en-US" altLang="zh-CN" kern="100" dirty="0" err="1">
                <a:latin typeface="Times New Roman" panose="02020603050405020304"/>
                <a:cs typeface="Courier New" panose="02070309020205020404"/>
              </a:rPr>
              <a:t>realised</a:t>
            </a:r>
            <a:r>
              <a:rPr lang="en-US" altLang="zh-CN" kern="100" dirty="0">
                <a:latin typeface="Times New Roman" panose="02020603050405020304"/>
                <a:cs typeface="Courier New" panose="02070309020205020404"/>
              </a:rPr>
              <a:t> that perhaps the wild called to it more strongly than I ever could. I should never have tried to keep it as a tame pet, because wild creatures were supposed to be roaming in their own home, rather than being confined in mine. I didn't see it then—not even with the help of that book about foxes, but now, on looking back, I know that my self-acclaimed “love” for it was not love at all, but possession.</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1090793" y="1586194"/>
            <a:ext cx="138156" cy="172842"/>
            <a:chOff x="2931306" y="-1397262"/>
            <a:chExt cx="203200" cy="254000"/>
          </a:xfrm>
        </p:grpSpPr>
        <p:sp>
          <p:nvSpPr>
            <p:cNvPr id="48" name="任意多边形: 形状 16"/>
            <p:cNvSpPr/>
            <p:nvPr>
              <p:custDataLst>
                <p:tags r:id="rId2"/>
              </p:custDataLst>
            </p:nvPr>
          </p:nvSpPr>
          <p:spPr>
            <a:xfrm>
              <a:off x="2931306" y="-1397262"/>
              <a:ext cx="203200" cy="254000"/>
            </a:xfrm>
            <a:custGeom>
              <a:avLst/>
              <a:gdLst>
                <a:gd name="connsiteX0" fmla="*/ 114300 w 203200"/>
                <a:gd name="connsiteY0" fmla="*/ 0 h 254000"/>
                <a:gd name="connsiteX1" fmla="*/ 25400 w 203200"/>
                <a:gd name="connsiteY1" fmla="*/ 0 h 254000"/>
                <a:gd name="connsiteX2" fmla="*/ 0 w 203200"/>
                <a:gd name="connsiteY2" fmla="*/ 25400 h 254000"/>
                <a:gd name="connsiteX3" fmla="*/ 0 w 203200"/>
                <a:gd name="connsiteY3" fmla="*/ 228600 h 254000"/>
                <a:gd name="connsiteX4" fmla="*/ 25400 w 203200"/>
                <a:gd name="connsiteY4" fmla="*/ 254000 h 254000"/>
                <a:gd name="connsiteX5" fmla="*/ 177800 w 203200"/>
                <a:gd name="connsiteY5" fmla="*/ 254000 h 254000"/>
                <a:gd name="connsiteX6" fmla="*/ 203200 w 203200"/>
                <a:gd name="connsiteY6" fmla="*/ 228600 h 254000"/>
                <a:gd name="connsiteX7" fmla="*/ 203200 w 203200"/>
                <a:gd name="connsiteY7" fmla="*/ 8890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200" h="254000">
                  <a:moveTo>
                    <a:pt x="114300" y="0"/>
                  </a:moveTo>
                  <a:lnTo>
                    <a:pt x="25400" y="0"/>
                  </a:lnTo>
                  <a:cubicBezTo>
                    <a:pt x="11372" y="0"/>
                    <a:pt x="0" y="11372"/>
                    <a:pt x="0" y="25400"/>
                  </a:cubicBezTo>
                  <a:lnTo>
                    <a:pt x="0" y="228600"/>
                  </a:lnTo>
                  <a:cubicBezTo>
                    <a:pt x="0" y="242628"/>
                    <a:pt x="11372" y="254000"/>
                    <a:pt x="25400" y="254000"/>
                  </a:cubicBezTo>
                  <a:lnTo>
                    <a:pt x="177800" y="254000"/>
                  </a:lnTo>
                  <a:cubicBezTo>
                    <a:pt x="191828" y="254000"/>
                    <a:pt x="203200" y="242628"/>
                    <a:pt x="203200" y="228600"/>
                  </a:cubicBezTo>
                  <a:lnTo>
                    <a:pt x="203200" y="88900"/>
                  </a:lnTo>
                  <a:close/>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49" name="任意多边形: 形状 17"/>
            <p:cNvSpPr/>
            <p:nvPr>
              <p:custDataLst>
                <p:tags r:id="rId3"/>
              </p:custDataLst>
            </p:nvPr>
          </p:nvSpPr>
          <p:spPr>
            <a:xfrm>
              <a:off x="3045606" y="-1397262"/>
              <a:ext cx="88900" cy="88900"/>
            </a:xfrm>
            <a:custGeom>
              <a:avLst/>
              <a:gdLst>
                <a:gd name="connsiteX0" fmla="*/ 0 w 88900"/>
                <a:gd name="connsiteY0" fmla="*/ 0 h 88900"/>
                <a:gd name="connsiteX1" fmla="*/ 0 w 88900"/>
                <a:gd name="connsiteY1" fmla="*/ 88900 h 88900"/>
                <a:gd name="connsiteX2" fmla="*/ 88900 w 88900"/>
                <a:gd name="connsiteY2" fmla="*/ 88900 h 88900"/>
              </a:gdLst>
              <a:ahLst/>
              <a:cxnLst>
                <a:cxn ang="0">
                  <a:pos x="connsiteX0" y="connsiteY0"/>
                </a:cxn>
                <a:cxn ang="0">
                  <a:pos x="connsiteX1" y="connsiteY1"/>
                </a:cxn>
                <a:cxn ang="0">
                  <a:pos x="connsiteX2" y="connsiteY2"/>
                </a:cxn>
              </a:cxnLst>
              <a:rect l="l" t="t" r="r" b="b"/>
              <a:pathLst>
                <a:path w="88900" h="88900">
                  <a:moveTo>
                    <a:pt x="0" y="0"/>
                  </a:moveTo>
                  <a:lnTo>
                    <a:pt x="0" y="88900"/>
                  </a:lnTo>
                  <a:lnTo>
                    <a:pt x="88900" y="88900"/>
                  </a:lnTo>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2" name="矩形 1"/>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3"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5" name="副标题 1"/>
          <p:cNvSpPr txBox="1"/>
          <p:nvPr/>
        </p:nvSpPr>
        <p:spPr>
          <a:xfrm>
            <a:off x="1" y="2720216"/>
            <a:ext cx="11522074" cy="953135"/>
          </a:xfrm>
          <a:prstGeom prst="rect">
            <a:avLst/>
          </a:prstGeom>
        </p:spPr>
        <p:txBody>
          <a:bodyPr wrap="square">
            <a:spAutoFit/>
          </a:bodyPr>
          <a:lstStyle>
            <a:lvl1pPr marL="0" indent="0" algn="l" rtl="0" eaLnBrk="1" fontAlgn="auto" hangingPunct="1">
              <a:lnSpc>
                <a:spcPct val="140000"/>
              </a:lnSpc>
              <a:spcBef>
                <a:spcPts val="0"/>
              </a:spcBef>
              <a:spcAft>
                <a:spcPct val="0"/>
              </a:spcAft>
              <a:buFont typeface="Arial" panose="020B0604020202020204" pitchFamily="34" charset="0"/>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rtl="0" fontAlgn="base">
              <a:lnSpc>
                <a:spcPct val="90000"/>
              </a:lnSpc>
              <a:spcBef>
                <a:spcPts val="500"/>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重构拓展</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449776"/>
            <a:ext cx="10692000" cy="954107"/>
          </a:xfrm>
        </p:spPr>
        <p:txBody>
          <a:bodyPr/>
          <a:lstStyle/>
          <a:p>
            <a:pPr algn="just">
              <a:lnSpc>
                <a:spcPct val="100000"/>
              </a:lnSpc>
              <a:spcAft>
                <a:spcPts val="0"/>
              </a:spcAft>
              <a:tabLst>
                <a:tab pos="5591175" algn="l"/>
              </a:tabLst>
            </a:pPr>
            <a:r>
              <a:rPr lang="zh-CN" altLang="zh-CN" kern="100" dirty="0">
                <a:solidFill>
                  <a:srgbClr val="000000"/>
                </a:solidFill>
                <a:latin typeface="Times New Roman" panose="02020603050405020304"/>
                <a:ea typeface="黑体" panose="02010609060101010101" pitchFamily="49" charset="-122"/>
                <a:cs typeface="Times New Roman" panose="02020603050405020304"/>
              </a:rPr>
              <a:t>一、单元重构</a:t>
            </a:r>
            <a:endParaRPr lang="zh-CN" altLang="zh-CN" sz="1050" kern="100" dirty="0">
              <a:latin typeface="宋体" panose="02010600030101010101" pitchFamily="2" charset="-122"/>
              <a:cs typeface="Courier New" panose="02070309020205020404"/>
            </a:endParaRPr>
          </a:p>
          <a:p>
            <a:pPr algn="just">
              <a:lnSpc>
                <a:spcPct val="100000"/>
              </a:lnSpc>
              <a:spcAft>
                <a:spcPts val="0"/>
              </a:spcAft>
              <a:tabLst>
                <a:tab pos="5591175" algn="l"/>
              </a:tabLst>
            </a:pPr>
            <a:r>
              <a:rPr lang="zh-CN" altLang="zh-CN" kern="100" dirty="0">
                <a:solidFill>
                  <a:srgbClr val="000000"/>
                </a:solidFill>
                <a:latin typeface="Times New Roman" panose="02020603050405020304"/>
                <a:cs typeface="Times New Roman" panose="02020603050405020304"/>
              </a:rPr>
              <a:t>请根据本单元所学内容，完成思维导图。</a:t>
            </a:r>
            <a:endParaRPr lang="zh-CN" altLang="zh-CN" sz="1050" kern="100" dirty="0">
              <a:effectLst/>
              <a:latin typeface="宋体" panose="02010600030101010101" pitchFamily="2" charset="-122"/>
              <a:cs typeface="Courier New" panose="02070309020205020404"/>
            </a:endParaRPr>
          </a:p>
        </p:txBody>
      </p:sp>
      <p:sp>
        <p:nvSpPr>
          <p:cNvPr id="4" name="副标题 1"/>
          <p:cNvSpPr txBox="1"/>
          <p:nvPr/>
        </p:nvSpPr>
        <p:spPr>
          <a:xfrm>
            <a:off x="396441" y="5839084"/>
            <a:ext cx="10692000" cy="605359"/>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5591175" algn="l"/>
              </a:tabLst>
            </a:pPr>
            <a:r>
              <a:rPr lang="zh-CN" altLang="zh-CN" kern="100" dirty="0">
                <a:solidFill>
                  <a:srgbClr val="FF0000"/>
                </a:solidFill>
                <a:latin typeface="Times New Roman" panose="02020603050405020304"/>
                <a:ea typeface="黑体" panose="02010609060101010101" pitchFamily="49" charset="-122"/>
                <a:cs typeface="Times New Roman" panose="02020603050405020304"/>
              </a:rPr>
              <a:t>答案：</a:t>
            </a:r>
            <a:r>
              <a:rPr lang="zh-CN" altLang="zh-CN" kern="100" dirty="0">
                <a:solidFill>
                  <a:srgbClr val="000000"/>
                </a:solidFill>
                <a:latin typeface="Times New Roman" panose="02020603050405020304"/>
                <a:cs typeface="Times New Roman" panose="02020603050405020304"/>
              </a:rPr>
              <a:t>略</a:t>
            </a:r>
            <a:endParaRPr lang="zh-CN" altLang="zh-CN" sz="1050" kern="100" dirty="0">
              <a:effectLst/>
              <a:latin typeface="宋体" panose="02010600030101010101" pitchFamily="2" charset="-122"/>
              <a:cs typeface="Courier New" panose="02070309020205020404"/>
            </a:endParaRPr>
          </a:p>
        </p:txBody>
      </p:sp>
      <p:pic>
        <p:nvPicPr>
          <p:cNvPr id="5" name="图片 4">
            <a:extLst>
              <a:ext uri="{FF2B5EF4-FFF2-40B4-BE49-F238E27FC236}">
                <a16:creationId xmlns:a16="http://schemas.microsoft.com/office/drawing/2014/main" id="{DD61762C-28B6-34D1-8C68-889C4EC23AB5}"/>
              </a:ext>
            </a:extLst>
          </p:cNvPr>
          <p:cNvPicPr>
            <a:picLocks noChangeAspect="1"/>
          </p:cNvPicPr>
          <p:nvPr/>
        </p:nvPicPr>
        <p:blipFill>
          <a:blip r:embed="rId2"/>
          <a:stretch>
            <a:fillRect/>
          </a:stretch>
        </p:blipFill>
        <p:spPr>
          <a:xfrm>
            <a:off x="3888829" y="1916214"/>
            <a:ext cx="6454306" cy="4563961"/>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19807"/>
            <a:ext cx="10692000" cy="4851585"/>
          </a:xfrm>
        </p:spPr>
        <p:txBody>
          <a:bodyPr/>
          <a:lstStyle/>
          <a:p>
            <a:pPr algn="just">
              <a:spcAft>
                <a:spcPts val="0"/>
              </a:spcAft>
              <a:tabLst>
                <a:tab pos="5591175" algn="l"/>
              </a:tabLst>
            </a:pPr>
            <a:r>
              <a:rPr lang="zh-CN" altLang="zh-CN" kern="100" dirty="0">
                <a:solidFill>
                  <a:srgbClr val="000000"/>
                </a:solidFill>
                <a:latin typeface="Times New Roman" panose="02020603050405020304"/>
                <a:ea typeface="黑体" panose="02010609060101010101" pitchFamily="49" charset="-122"/>
                <a:cs typeface="Times New Roman" panose="02020603050405020304"/>
              </a:rPr>
              <a:t>二、拓展阅读</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阅读下面的文章，完成后面的题目。</a:t>
            </a:r>
            <a:endParaRPr lang="en-US" altLang="zh-CN" sz="1050" kern="100" dirty="0">
              <a:latin typeface="宋体" panose="02010600030101010101" pitchFamily="2" charset="-122"/>
              <a:cs typeface="Courier New" panose="02070309020205020404"/>
            </a:endParaRPr>
          </a:p>
          <a:p>
            <a:r>
              <a:rPr lang="en-US" altLang="zh-CN" kern="100" dirty="0">
                <a:solidFill>
                  <a:srgbClr val="000000"/>
                </a:solidFill>
                <a:latin typeface="Times New Roman" panose="02020603050405020304"/>
                <a:cs typeface="Courier New" panose="02070309020205020404"/>
              </a:rPr>
              <a:t>      Plants can often tell when they’re in danger—by smell. But not all leaves sniff (</a:t>
            </a:r>
            <a:r>
              <a:rPr lang="zh-CN" altLang="zh-CN" kern="100" dirty="0">
                <a:solidFill>
                  <a:srgbClr val="000000"/>
                </a:solidFill>
                <a:latin typeface="Times New Roman" panose="02020603050405020304"/>
                <a:cs typeface="Courier New" panose="02070309020205020404"/>
              </a:rPr>
              <a:t>嗅</a:t>
            </a:r>
            <a:r>
              <a:rPr lang="en-US" altLang="zh-CN" kern="100" dirty="0">
                <a:solidFill>
                  <a:srgbClr val="000000"/>
                </a:solidFill>
                <a:latin typeface="Times New Roman" panose="02020603050405020304"/>
                <a:cs typeface="Courier New" panose="02070309020205020404"/>
              </a:rPr>
              <a:t>) out threats equally well. In corn plants, baby leaves do this best, new data show. </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     “They </a:t>
            </a:r>
            <a:r>
              <a:rPr lang="en-US" altLang="zh-CN" kern="100" dirty="0" err="1">
                <a:solidFill>
                  <a:srgbClr val="000000"/>
                </a:solidFill>
                <a:latin typeface="Times New Roman" panose="02020603050405020304"/>
                <a:cs typeface="Courier New" panose="02070309020205020404"/>
              </a:rPr>
              <a:t>recognise</a:t>
            </a:r>
            <a:r>
              <a:rPr lang="en-US" altLang="zh-CN" kern="100" dirty="0">
                <a:solidFill>
                  <a:srgbClr val="000000"/>
                </a:solidFill>
                <a:latin typeface="Times New Roman" panose="02020603050405020304"/>
                <a:cs typeface="Courier New" panose="02070309020205020404"/>
              </a:rPr>
              <a:t> that danger is around the corner</a:t>
            </a:r>
            <a:r>
              <a:rPr lang="zh-CN" altLang="zh-CN" kern="100" dirty="0">
                <a:solidFill>
                  <a:srgbClr val="000000"/>
                </a:solidFill>
                <a:latin typeface="Times New Roman" panose="02020603050405020304"/>
                <a:cs typeface="Courier New" panose="02070309020205020404"/>
              </a:rPr>
              <a:t>，</a:t>
            </a:r>
            <a:r>
              <a:rPr lang="en-US" altLang="zh-CN" kern="100" dirty="0">
                <a:solidFill>
                  <a:srgbClr val="000000"/>
                </a:solidFill>
                <a:latin typeface="Times New Roman" panose="02020603050405020304"/>
                <a:cs typeface="Courier New" panose="02070309020205020404"/>
              </a:rPr>
              <a:t>” says Lei Wang. He's a plant biologist at the University of Bern in Switzerland. He and his colleagues shared the new findings in </a:t>
            </a:r>
            <a:r>
              <a:rPr lang="en-US" altLang="zh-CN" i="1" kern="100" dirty="0">
                <a:solidFill>
                  <a:srgbClr val="000000"/>
                </a:solidFill>
                <a:latin typeface="Times New Roman" panose="02020603050405020304"/>
                <a:cs typeface="Courier New" panose="02070309020205020404"/>
              </a:rPr>
              <a:t>Current Biology</a:t>
            </a:r>
            <a:r>
              <a:rPr lang="en-US" altLang="zh-CN" kern="100" dirty="0">
                <a:solidFill>
                  <a:srgbClr val="000000"/>
                </a:solidFill>
                <a:latin typeface="Times New Roman" panose="02020603050405020304"/>
                <a:cs typeface="Courier New" panose="02070309020205020404"/>
              </a:rPr>
              <a:t>. </a:t>
            </a:r>
            <a:endParaRPr lang="zh-CN" altLang="zh-CN" kern="100" dirty="0">
              <a:solidFill>
                <a:srgbClr val="000000"/>
              </a:solidFill>
              <a:latin typeface="Times New Roman" panose="02020603050405020304"/>
              <a:cs typeface="Courier New" panose="02070309020205020404"/>
            </a:endParaRP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75791"/>
            <a:ext cx="10692000" cy="5522474"/>
          </a:xfrm>
        </p:spPr>
        <p:txBody>
          <a:bodyPr/>
          <a:lstStyle/>
          <a:p>
            <a:r>
              <a:rPr lang="en-US" altLang="zh-CN" kern="100" dirty="0">
                <a:solidFill>
                  <a:srgbClr val="000000"/>
                </a:solidFill>
                <a:latin typeface="Times New Roman" panose="02020603050405020304"/>
                <a:cs typeface="Courier New" panose="02070309020205020404"/>
              </a:rPr>
              <a:t>      Many plants are known to beef up their chemical defenses when they're about to get bitten by “insects”. One way plants sense such threats is through smell. They can detect smell molecules (</a:t>
            </a:r>
            <a:r>
              <a:rPr lang="zh-CN" altLang="zh-CN" kern="100" dirty="0">
                <a:solidFill>
                  <a:srgbClr val="000000"/>
                </a:solidFill>
                <a:latin typeface="Times New Roman" panose="02020603050405020304"/>
                <a:cs typeface="Courier New" panose="02070309020205020404"/>
              </a:rPr>
              <a:t>分子</a:t>
            </a:r>
            <a:r>
              <a:rPr lang="en-US" altLang="zh-CN" kern="100" dirty="0">
                <a:solidFill>
                  <a:srgbClr val="000000"/>
                </a:solidFill>
                <a:latin typeface="Times New Roman" panose="02020603050405020304"/>
                <a:cs typeface="Courier New" panose="02070309020205020404"/>
              </a:rPr>
              <a:t>) floating through the air. Those molecules may spread from an insect’s saliva (</a:t>
            </a:r>
            <a:r>
              <a:rPr lang="zh-CN" altLang="zh-CN" kern="100" dirty="0">
                <a:solidFill>
                  <a:srgbClr val="000000"/>
                </a:solidFill>
                <a:latin typeface="Times New Roman" panose="02020603050405020304"/>
                <a:cs typeface="Courier New" panose="02070309020205020404"/>
              </a:rPr>
              <a:t>唾液</a:t>
            </a:r>
            <a:r>
              <a:rPr lang="en-US" altLang="zh-CN" kern="100" dirty="0">
                <a:solidFill>
                  <a:srgbClr val="000000"/>
                </a:solidFill>
                <a:latin typeface="Times New Roman" panose="02020603050405020304"/>
                <a:cs typeface="Courier New" panose="02070309020205020404"/>
              </a:rPr>
              <a:t>). Or they may come from </a:t>
            </a:r>
            <a:r>
              <a:rPr lang="en-US" altLang="zh-CN" kern="100" dirty="0" err="1">
                <a:solidFill>
                  <a:srgbClr val="000000"/>
                </a:solidFill>
                <a:latin typeface="Times New Roman" panose="02020603050405020304"/>
                <a:cs typeface="Courier New" panose="02070309020205020404"/>
              </a:rPr>
              <a:t>neighbouring</a:t>
            </a:r>
            <a:r>
              <a:rPr lang="en-US" altLang="zh-CN" kern="100" dirty="0">
                <a:solidFill>
                  <a:srgbClr val="000000"/>
                </a:solidFill>
                <a:latin typeface="Times New Roman" panose="02020603050405020304"/>
                <a:cs typeface="Courier New" panose="02070309020205020404"/>
              </a:rPr>
              <a:t> plants that have already been attacked and are on death's door. </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      Originally, Wang and his team set out to identify airborne chemicals that plants receive as warning scents (</a:t>
            </a:r>
            <a:r>
              <a:rPr lang="zh-CN" altLang="zh-CN" kern="100" dirty="0">
                <a:solidFill>
                  <a:srgbClr val="000000"/>
                </a:solidFill>
                <a:latin typeface="Times New Roman" panose="02020603050405020304"/>
                <a:cs typeface="Courier New" panose="02070309020205020404"/>
              </a:rPr>
              <a:t>气味</a:t>
            </a:r>
            <a:r>
              <a:rPr lang="en-US" altLang="zh-CN" kern="100" dirty="0">
                <a:solidFill>
                  <a:srgbClr val="000000"/>
                </a:solidFill>
                <a:latin typeface="Times New Roman" panose="02020603050405020304"/>
                <a:cs typeface="Courier New" panose="02070309020205020404"/>
              </a:rPr>
              <a:t>). But when they started their study, they found that the adult corn leaves they tested did not produce</a:t>
            </a:r>
            <a:endParaRPr lang="zh-CN" altLang="zh-CN" sz="1050" kern="100" dirty="0">
              <a:solidFill>
                <a:prstClr val="black"/>
              </a:solidFill>
              <a:latin typeface="宋体" panose="02010600030101010101" pitchFamily="2" charset="-122"/>
              <a:cs typeface="Courier New" panose="02070309020205020404"/>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75791"/>
            <a:ext cx="10692000" cy="5454827"/>
          </a:xfrm>
        </p:spPr>
        <p:txBody>
          <a:bodyPr/>
          <a:lstStyle/>
          <a:p>
            <a:r>
              <a:rPr lang="en-US" altLang="zh-CN" kern="100" dirty="0">
                <a:solidFill>
                  <a:srgbClr val="000000"/>
                </a:solidFill>
                <a:latin typeface="Times New Roman" panose="02020603050405020304"/>
                <a:cs typeface="Courier New" panose="02070309020205020404"/>
              </a:rPr>
              <a:t>many anti-­predator chemicals in response to the smells. </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      So the researchers turned to baby leaves. These are much more fragile than the adult leaves that scientists usually study. In the lab, the team exposed young and adult corn leaves to a common danger—</a:t>
            </a:r>
            <a:r>
              <a:rPr lang="en-US" altLang="zh-CN" kern="100" dirty="0" err="1">
                <a:solidFill>
                  <a:srgbClr val="000000"/>
                </a:solidFill>
                <a:latin typeface="Times New Roman" panose="02020603050405020304"/>
                <a:cs typeface="Courier New" panose="02070309020205020404"/>
              </a:rPr>
              <a:t>signalling</a:t>
            </a:r>
            <a:r>
              <a:rPr lang="en-US" altLang="zh-CN" kern="100" dirty="0">
                <a:solidFill>
                  <a:srgbClr val="000000"/>
                </a:solidFill>
                <a:latin typeface="Times New Roman" panose="02020603050405020304"/>
                <a:cs typeface="Courier New" panose="02070309020205020404"/>
              </a:rPr>
              <a:t> scent. This green-­leaf compound is similar to the smell of freshly cut grass. A corn plant might encounter this scent if a nearby plant was in danger. The researchers measured how much danger signal each leaf released in response to the warning smell. </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      New leaves were more sensitive than adult leaves. Even though the</a:t>
            </a:r>
            <a:endParaRPr lang="zh-CN" altLang="zh-CN" kern="100" dirty="0">
              <a:solidFill>
                <a:srgbClr val="000000"/>
              </a:solidFill>
              <a:latin typeface="Times New Roman" panose="02020603050405020304"/>
              <a:cs typeface="Courier New" panose="02070309020205020404"/>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91815"/>
            <a:ext cx="10692000" cy="5103613"/>
          </a:xfrm>
        </p:spPr>
        <p:txBody>
          <a:bodyPr/>
          <a:lstStyle/>
          <a:p>
            <a:r>
              <a:rPr lang="en-US" altLang="zh-CN" kern="100" dirty="0">
                <a:solidFill>
                  <a:srgbClr val="000000"/>
                </a:solidFill>
                <a:latin typeface="Times New Roman" panose="02020603050405020304"/>
                <a:cs typeface="Courier New" panose="02070309020205020404"/>
              </a:rPr>
              <a:t>adult leaves were worse at “smelling”</a:t>
            </a:r>
            <a:r>
              <a:rPr lang="zh-CN" altLang="zh-CN" kern="100" dirty="0">
                <a:solidFill>
                  <a:srgbClr val="000000"/>
                </a:solidFill>
                <a:latin typeface="Times New Roman" panose="02020603050405020304"/>
                <a:cs typeface="Courier New" panose="02070309020205020404"/>
              </a:rPr>
              <a:t>，</a:t>
            </a:r>
            <a:r>
              <a:rPr lang="en-US" altLang="zh-CN" kern="100" dirty="0">
                <a:solidFill>
                  <a:srgbClr val="000000"/>
                </a:solidFill>
                <a:latin typeface="Times New Roman" panose="02020603050405020304"/>
                <a:cs typeface="Courier New" panose="02070309020205020404"/>
              </a:rPr>
              <a:t> they did release small amounts of defense chemicals. Other research shows that these leaves can process danger signals other than scent (such as insects munching on them). They can respond to these attacks, too, by issuing chemicals aimed at tackling the threat. </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      Wang hopes his research may lead to the breeding (</a:t>
            </a:r>
            <a:r>
              <a:rPr lang="zh-CN" altLang="zh-CN" kern="100" dirty="0">
                <a:solidFill>
                  <a:srgbClr val="000000"/>
                </a:solidFill>
                <a:latin typeface="Times New Roman" panose="02020603050405020304"/>
                <a:cs typeface="Courier New" panose="02070309020205020404"/>
              </a:rPr>
              <a:t>培育</a:t>
            </a:r>
            <a:r>
              <a:rPr lang="en-US" altLang="zh-CN" kern="100" dirty="0">
                <a:solidFill>
                  <a:srgbClr val="000000"/>
                </a:solidFill>
                <a:latin typeface="Times New Roman" panose="02020603050405020304"/>
                <a:cs typeface="Courier New" panose="02070309020205020404"/>
              </a:rPr>
              <a:t>) of smarter crops—ones more resistant to insects. In the long run, that should reduce the need for harmful pesticides. </a:t>
            </a:r>
            <a:endParaRPr lang="zh-CN" altLang="zh-CN" kern="100" dirty="0">
              <a:solidFill>
                <a:srgbClr val="000000"/>
              </a:solidFill>
              <a:latin typeface="Times New Roman" panose="02020603050405020304"/>
              <a:cs typeface="Courier New" panose="02070309020205020404"/>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395772"/>
            <a:ext cx="10692000" cy="6012668"/>
          </a:xfrm>
        </p:spPr>
        <p:txBody>
          <a:bodyPr/>
          <a:lstStyle/>
          <a:p>
            <a:r>
              <a:rPr lang="en-US" altLang="zh-CN" kern="100" dirty="0">
                <a:solidFill>
                  <a:srgbClr val="000000"/>
                </a:solidFill>
                <a:latin typeface="Times New Roman" panose="02020603050405020304"/>
                <a:cs typeface="Courier New" panose="02070309020205020404"/>
              </a:rPr>
              <a:t>1. What can be learned from the text?</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A. Plants defend themselves in various ways. </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B. Plants sense danger from insects’ saliva. </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C. Freshly cut grass was used in the research. </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D. Adult corn leaves cannot produce defense chemicals. </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2. What does Wang hope to achieve with his research?</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A. To reduce the use of poisonous pesticides. </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B. To improve the taste of crops. </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C. To breed more profitable plants. </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D. To create safer pesticides. </a:t>
            </a:r>
            <a:endParaRPr lang="zh-CN" altLang="zh-CN" kern="100" dirty="0">
              <a:solidFill>
                <a:srgbClr val="000000"/>
              </a:solidFill>
              <a:latin typeface="Times New Roman" panose="02020603050405020304"/>
              <a:cs typeface="Courier New" panose="02070309020205020404"/>
            </a:endParaRPr>
          </a:p>
        </p:txBody>
      </p:sp>
      <p:sp>
        <p:nvSpPr>
          <p:cNvPr id="4" name="矩形 3"/>
          <p:cNvSpPr/>
          <p:nvPr/>
        </p:nvSpPr>
        <p:spPr>
          <a:xfrm>
            <a:off x="308900" y="1655911"/>
            <a:ext cx="699609" cy="646331"/>
          </a:xfrm>
          <a:prstGeom prst="rect">
            <a:avLst/>
          </a:prstGeom>
        </p:spPr>
        <p:txBody>
          <a:bodyPr wrap="squar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3" name="矩形 2">
            <a:extLst>
              <a:ext uri="{FF2B5EF4-FFF2-40B4-BE49-F238E27FC236}">
                <a16:creationId xmlns:a16="http://schemas.microsoft.com/office/drawing/2014/main" id="{E1F04CB5-AE92-030B-404A-E5CE3CABFC2B}"/>
              </a:ext>
            </a:extLst>
          </p:cNvPr>
          <p:cNvSpPr/>
          <p:nvPr/>
        </p:nvSpPr>
        <p:spPr>
          <a:xfrm>
            <a:off x="308900" y="3996171"/>
            <a:ext cx="699609" cy="646331"/>
          </a:xfrm>
          <a:prstGeom prst="rect">
            <a:avLst/>
          </a:prstGeom>
        </p:spPr>
        <p:txBody>
          <a:bodyPr wrap="squar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467779"/>
            <a:ext cx="10692000" cy="4104455"/>
          </a:xfrm>
        </p:spPr>
        <p:txBody>
          <a:bodyPr/>
          <a:lstStyle/>
          <a:p>
            <a:r>
              <a:rPr lang="en-US" altLang="zh-CN" kern="100" dirty="0">
                <a:solidFill>
                  <a:srgbClr val="000000"/>
                </a:solidFill>
                <a:latin typeface="Times New Roman" panose="02020603050405020304"/>
                <a:cs typeface="Courier New" panose="02070309020205020404"/>
              </a:rPr>
              <a:t>3. What is the best title for the text?</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A. Scientists Developing Smarter Crops</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B. New Study Revealing the Secret of Plants</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C. Plants </a:t>
            </a:r>
            <a:r>
              <a:rPr lang="en-US" altLang="zh-CN" kern="100" dirty="0" err="1">
                <a:solidFill>
                  <a:srgbClr val="000000"/>
                </a:solidFill>
                <a:latin typeface="Times New Roman" panose="02020603050405020304"/>
                <a:cs typeface="Courier New" panose="02070309020205020404"/>
              </a:rPr>
              <a:t>Recognising</a:t>
            </a:r>
            <a:r>
              <a:rPr lang="en-US" altLang="zh-CN" kern="100" dirty="0">
                <a:solidFill>
                  <a:srgbClr val="000000"/>
                </a:solidFill>
                <a:latin typeface="Times New Roman" panose="02020603050405020304"/>
                <a:cs typeface="Courier New" panose="02070309020205020404"/>
              </a:rPr>
              <a:t> Danger in Different Ways</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D. Young Corn Leaves Smelling Danger Better</a:t>
            </a:r>
            <a:endParaRPr lang="zh-CN" altLang="zh-CN" kern="100" dirty="0">
              <a:solidFill>
                <a:srgbClr val="000000"/>
              </a:solidFill>
              <a:latin typeface="Times New Roman" panose="02020603050405020304"/>
              <a:cs typeface="Courier New" panose="02070309020205020404"/>
            </a:endParaRPr>
          </a:p>
          <a:p>
            <a:pPr algn="just">
              <a:spcAft>
                <a:spcPts val="0"/>
              </a:spcAft>
              <a:tabLst>
                <a:tab pos="5591175" algn="l"/>
              </a:tabLst>
            </a:pP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306563" y="2844043"/>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35325" y="5220307"/>
            <a:ext cx="5586413" cy="673100"/>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单元测试卷</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五</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p:txBody>
      </p:sp>
      <p:sp>
        <p:nvSpPr>
          <p:cNvPr id="29" name="矩形 28">
            <a:hlinkClick r:id="rId6" action="ppaction://hlinkfile"/>
          </p:cNvPr>
          <p:cNvSpPr/>
          <p:nvPr/>
        </p:nvSpPr>
        <p:spPr>
          <a:xfrm>
            <a:off x="-107950" y="-143828"/>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r>
              <a:rPr lang="zh-CN" altLang="en-US" b="1" dirty="0">
                <a:solidFill>
                  <a:prstClr val="white"/>
                </a:solidFill>
              </a:rPr>
              <a:t>下下</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445910"/>
            <a:ext cx="10693400" cy="611886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典题示例</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Times New Roman" panose="02020603050405020304"/>
              </a:rPr>
              <a:t>    </a:t>
            </a:r>
            <a:r>
              <a:rPr lang="zh-CN" altLang="zh-CN" kern="100" dirty="0">
                <a:solidFill>
                  <a:srgbClr val="000000"/>
                </a:solidFill>
                <a:latin typeface="Times New Roman" panose="02020603050405020304"/>
                <a:cs typeface="Times New Roman" panose="02020603050405020304"/>
              </a:rPr>
              <a:t>下面是记录制作绿豆芽的过程的观察日记，请根据下面</a:t>
            </a:r>
            <a:r>
              <a:rPr lang="zh-CN" altLang="en-US" kern="100" dirty="0">
                <a:solidFill>
                  <a:srgbClr val="000000"/>
                </a:solidFill>
                <a:latin typeface="Times New Roman" panose="02020603050405020304"/>
                <a:cs typeface="Times New Roman" panose="02020603050405020304"/>
              </a:rPr>
              <a:t>的</a:t>
            </a:r>
            <a:r>
              <a:rPr lang="zh-CN" altLang="zh-CN" kern="100" dirty="0">
                <a:solidFill>
                  <a:srgbClr val="000000"/>
                </a:solidFill>
                <a:latin typeface="Times New Roman" panose="02020603050405020304"/>
                <a:cs typeface="Times New Roman" panose="02020603050405020304"/>
              </a:rPr>
              <a:t>内容用英语完成观察日记。</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7</a:t>
            </a:r>
            <a:r>
              <a:rPr lang="zh-CN" altLang="zh-CN" kern="100" dirty="0">
                <a:solidFill>
                  <a:srgbClr val="000000"/>
                </a:solidFill>
                <a:latin typeface="Times New Roman" panose="02020603050405020304"/>
                <a:cs typeface="Times New Roman" panose="02020603050405020304"/>
              </a:rPr>
              <a:t>月</a:t>
            </a:r>
            <a:r>
              <a:rPr lang="en-US" altLang="zh-CN" kern="100" dirty="0">
                <a:solidFill>
                  <a:srgbClr val="000000"/>
                </a:solidFill>
                <a:latin typeface="Times New Roman" panose="02020603050405020304"/>
                <a:cs typeface="Courier New" panose="02070309020205020404"/>
              </a:rPr>
              <a:t>28</a:t>
            </a:r>
            <a:r>
              <a:rPr lang="zh-CN" altLang="zh-CN" kern="100" dirty="0">
                <a:solidFill>
                  <a:srgbClr val="000000"/>
                </a:solidFill>
                <a:latin typeface="Times New Roman" panose="02020603050405020304"/>
                <a:cs typeface="Times New Roman" panose="02020603050405020304"/>
              </a:rPr>
              <a:t>日　星期六　雨　观察第一天</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今天，我拿了十颗绿豆，找了一个空盒子，倒了些水，把这十颗绿豆放进去。然后我把它放在了厨房的窗台上。</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7</a:t>
            </a:r>
            <a:r>
              <a:rPr lang="zh-CN" altLang="zh-CN" kern="100" dirty="0">
                <a:solidFill>
                  <a:srgbClr val="000000"/>
                </a:solidFill>
                <a:latin typeface="Times New Roman" panose="02020603050405020304"/>
                <a:cs typeface="Times New Roman" panose="02020603050405020304"/>
              </a:rPr>
              <a:t>月</a:t>
            </a:r>
            <a:r>
              <a:rPr lang="en-US" altLang="zh-CN" kern="100" dirty="0">
                <a:solidFill>
                  <a:srgbClr val="000000"/>
                </a:solidFill>
                <a:latin typeface="Times New Roman" panose="02020603050405020304"/>
                <a:cs typeface="Courier New" panose="02070309020205020404"/>
              </a:rPr>
              <a:t>30</a:t>
            </a:r>
            <a:r>
              <a:rPr lang="zh-CN" altLang="zh-CN" kern="100" dirty="0">
                <a:solidFill>
                  <a:srgbClr val="000000"/>
                </a:solidFill>
                <a:latin typeface="Times New Roman" panose="02020603050405020304"/>
                <a:cs typeface="Times New Roman" panose="02020603050405020304"/>
              </a:rPr>
              <a:t>日　星期一　晴　观察第三天</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今天下午，我看到几颗绿豆发芽了，绿豆芽长到了</a:t>
            </a:r>
            <a:r>
              <a:rPr lang="en-US" altLang="zh-CN" kern="100" dirty="0">
                <a:solidFill>
                  <a:srgbClr val="000000"/>
                </a:solidFill>
                <a:latin typeface="Times New Roman" panose="02020603050405020304"/>
                <a:cs typeface="Courier New" panose="02070309020205020404"/>
              </a:rPr>
              <a:t>1</a:t>
            </a:r>
            <a:r>
              <a:rPr lang="zh-CN" altLang="zh-CN" kern="100" dirty="0">
                <a:solidFill>
                  <a:srgbClr val="000000"/>
                </a:solidFill>
                <a:latin typeface="Times New Roman" panose="02020603050405020304"/>
                <a:cs typeface="Times New Roman" panose="02020603050405020304"/>
              </a:rPr>
              <a:t>厘米。我往盒子里倒了一些水，把它们放在向阳处，希望它们在阳光的照射下快快成长。</a:t>
            </a:r>
            <a:endParaRPr lang="zh-CN" altLang="zh-CN" sz="1050" kern="100" dirty="0">
              <a:latin typeface="宋体" panose="02010600030101010101" pitchFamily="2" charset="-122"/>
              <a:cs typeface="Courier New" panose="02070309020205020404"/>
            </a:endParaRP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431775"/>
            <a:ext cx="10693400" cy="611886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8</a:t>
            </a:r>
            <a:r>
              <a:rPr lang="zh-CN" altLang="zh-CN" kern="100" dirty="0">
                <a:solidFill>
                  <a:srgbClr val="000000"/>
                </a:solidFill>
                <a:latin typeface="Times New Roman" panose="02020603050405020304"/>
                <a:cs typeface="Times New Roman" panose="02020603050405020304"/>
              </a:rPr>
              <a:t>月</a:t>
            </a:r>
            <a:r>
              <a:rPr lang="en-US" altLang="zh-CN" kern="100" dirty="0">
                <a:solidFill>
                  <a:srgbClr val="000000"/>
                </a:solidFill>
                <a:latin typeface="Times New Roman" panose="02020603050405020304"/>
                <a:cs typeface="Courier New" panose="02070309020205020404"/>
              </a:rPr>
              <a:t>1</a:t>
            </a:r>
            <a:r>
              <a:rPr lang="zh-CN" altLang="zh-CN" kern="100" dirty="0">
                <a:solidFill>
                  <a:srgbClr val="000000"/>
                </a:solidFill>
                <a:latin typeface="Times New Roman" panose="02020603050405020304"/>
                <a:cs typeface="Times New Roman" panose="02020603050405020304"/>
              </a:rPr>
              <a:t>日　星期三　晴　观察第五天</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下午，我看到所有的绿豆都已经脱壳了，而且又长出了</a:t>
            </a:r>
            <a:r>
              <a:rPr lang="en-US" altLang="zh-CN" kern="100" dirty="0">
                <a:solidFill>
                  <a:srgbClr val="000000"/>
                </a:solidFill>
                <a:latin typeface="Times New Roman" panose="02020603050405020304"/>
                <a:cs typeface="Courier New" panose="02070309020205020404"/>
              </a:rPr>
              <a:t>1</a:t>
            </a:r>
            <a:r>
              <a:rPr lang="zh-CN" altLang="zh-CN" kern="100" dirty="0">
                <a:solidFill>
                  <a:srgbClr val="000000"/>
                </a:solidFill>
                <a:latin typeface="Times New Roman" panose="02020603050405020304"/>
                <a:cs typeface="Times New Roman" panose="02020603050405020304"/>
              </a:rPr>
              <a:t>厘米。我赶紧给它们换上新的水。</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8</a:t>
            </a:r>
            <a:r>
              <a:rPr lang="zh-CN" altLang="zh-CN" kern="100" dirty="0">
                <a:solidFill>
                  <a:srgbClr val="000000"/>
                </a:solidFill>
                <a:latin typeface="Times New Roman" panose="02020603050405020304"/>
                <a:cs typeface="Times New Roman" panose="02020603050405020304"/>
              </a:rPr>
              <a:t>月</a:t>
            </a:r>
            <a:r>
              <a:rPr lang="en-US" altLang="zh-CN" kern="100" dirty="0">
                <a:solidFill>
                  <a:srgbClr val="000000"/>
                </a:solidFill>
                <a:latin typeface="Times New Roman" panose="02020603050405020304"/>
                <a:cs typeface="Courier New" panose="02070309020205020404"/>
              </a:rPr>
              <a:t>3</a:t>
            </a:r>
            <a:r>
              <a:rPr lang="zh-CN" altLang="zh-CN" kern="100" dirty="0">
                <a:solidFill>
                  <a:srgbClr val="000000"/>
                </a:solidFill>
                <a:latin typeface="Times New Roman" panose="02020603050405020304"/>
                <a:cs typeface="Times New Roman" panose="02020603050405020304"/>
              </a:rPr>
              <a:t>日　星期五　晴　观察第七天</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今天，我给绿豆芽换水时，发现绿豆芽上的那条裂缝越来越大。我拿来尺子，量了量豆芽的长度，又长长了</a:t>
            </a:r>
            <a:r>
              <a:rPr lang="en-US" altLang="zh-CN" kern="100" dirty="0">
                <a:solidFill>
                  <a:srgbClr val="000000"/>
                </a:solidFill>
                <a:latin typeface="Times New Roman" panose="02020603050405020304"/>
                <a:cs typeface="Courier New" panose="02070309020205020404"/>
              </a:rPr>
              <a:t>1</a:t>
            </a:r>
            <a:r>
              <a:rPr lang="zh-CN" altLang="zh-CN" kern="100" dirty="0">
                <a:solidFill>
                  <a:srgbClr val="000000"/>
                </a:solidFill>
                <a:latin typeface="Times New Roman" panose="02020603050405020304"/>
                <a:cs typeface="Times New Roman" panose="02020603050405020304"/>
              </a:rPr>
              <a:t>厘米。</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8</a:t>
            </a:r>
            <a:r>
              <a:rPr lang="zh-CN" altLang="zh-CN" kern="100" dirty="0">
                <a:solidFill>
                  <a:srgbClr val="000000"/>
                </a:solidFill>
                <a:latin typeface="Times New Roman" panose="02020603050405020304"/>
                <a:cs typeface="Times New Roman" panose="02020603050405020304"/>
              </a:rPr>
              <a:t>月</a:t>
            </a:r>
            <a:r>
              <a:rPr lang="en-US" altLang="zh-CN" kern="100" dirty="0">
                <a:solidFill>
                  <a:srgbClr val="000000"/>
                </a:solidFill>
                <a:latin typeface="Times New Roman" panose="02020603050405020304"/>
                <a:cs typeface="Courier New" panose="02070309020205020404"/>
              </a:rPr>
              <a:t>5</a:t>
            </a:r>
            <a:r>
              <a:rPr lang="zh-CN" altLang="zh-CN" kern="100" dirty="0">
                <a:solidFill>
                  <a:srgbClr val="000000"/>
                </a:solidFill>
                <a:latin typeface="Times New Roman" panose="02020603050405020304"/>
                <a:cs typeface="Times New Roman" panose="02020603050405020304"/>
              </a:rPr>
              <a:t>日　星期日　晴　观察第九天</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今天，我看豆芽比昨天长了许多。我急忙拿来尺子一量，发现我的绿豆芽又长长了</a:t>
            </a:r>
            <a:r>
              <a:rPr lang="en-US" altLang="zh-CN" kern="100" dirty="0">
                <a:solidFill>
                  <a:srgbClr val="000000"/>
                </a:solidFill>
                <a:latin typeface="Times New Roman" panose="02020603050405020304"/>
                <a:cs typeface="Courier New" panose="02070309020205020404"/>
              </a:rPr>
              <a:t>1</a:t>
            </a:r>
            <a:r>
              <a:rPr lang="zh-CN" altLang="zh-CN" kern="100" dirty="0">
                <a:solidFill>
                  <a:srgbClr val="000000"/>
                </a:solidFill>
                <a:latin typeface="Times New Roman" panose="02020603050405020304"/>
                <a:cs typeface="Times New Roman" panose="02020603050405020304"/>
              </a:rPr>
              <a:t>厘米。我想如果我的豆芽每天都长一点的话，我很快就可以吃到自己种的豆芽了。</a:t>
            </a:r>
            <a:endParaRPr lang="zh-CN" altLang="zh-CN" sz="1050" kern="100" dirty="0">
              <a:latin typeface="宋体" panose="02010600030101010101" pitchFamily="2" charset="-122"/>
              <a:cs typeface="Courier New" panose="02070309020205020404"/>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157308"/>
            <a:ext cx="10693400" cy="431502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a:t>
            </a:r>
            <a:endParaRPr lang="zh-CN" altLang="zh-CN" sz="1050" kern="100" dirty="0">
              <a:latin typeface="宋体" panose="02010600030101010101" pitchFamily="2" charset="-122"/>
              <a:cs typeface="Courier New" panose="02070309020205020404"/>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331875"/>
            <a:ext cx="10693400" cy="62453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b="1" kern="100" dirty="0">
                <a:solidFill>
                  <a:srgbClr val="000000"/>
                </a:solidFill>
                <a:latin typeface="Times New Roman" panose="02020603050405020304"/>
                <a:ea typeface="黑体" panose="02010609060101010101" pitchFamily="49" charset="-122"/>
                <a:cs typeface="Courier New" panose="02070309020205020404"/>
              </a:rPr>
              <a:t>Step 1</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：审题谋篇</a:t>
            </a:r>
            <a:endParaRPr lang="zh-CN" altLang="zh-CN" sz="1050" kern="100" dirty="0">
              <a:effectLst/>
              <a:latin typeface="宋体" panose="02010600030101010101" pitchFamily="2" charset="-122"/>
              <a:cs typeface="Courier New" panose="02070309020205020404"/>
            </a:endParaRPr>
          </a:p>
        </p:txBody>
      </p:sp>
      <p:graphicFrame>
        <p:nvGraphicFramePr>
          <p:cNvPr id="2" name="表格 1"/>
          <p:cNvGraphicFramePr>
            <a:graphicFrameLocks noGrp="1"/>
          </p:cNvGraphicFramePr>
          <p:nvPr/>
        </p:nvGraphicFramePr>
        <p:xfrm>
          <a:off x="576263" y="2124124"/>
          <a:ext cx="10369550" cy="3212414"/>
        </p:xfrm>
        <a:graphic>
          <a:graphicData uri="http://schemas.openxmlformats.org/drawingml/2006/table">
            <a:tbl>
              <a:tblPr/>
              <a:tblGrid>
                <a:gridCol w="2007545">
                  <a:extLst>
                    <a:ext uri="{9D8B030D-6E8A-4147-A177-3AD203B41FA5}">
                      <a16:colId xmlns:a16="http://schemas.microsoft.com/office/drawing/2014/main" val="20000"/>
                    </a:ext>
                  </a:extLst>
                </a:gridCol>
                <a:gridCol w="8362005">
                  <a:extLst>
                    <a:ext uri="{9D8B030D-6E8A-4147-A177-3AD203B41FA5}">
                      <a16:colId xmlns:a16="http://schemas.microsoft.com/office/drawing/2014/main" val="20001"/>
                    </a:ext>
                  </a:extLst>
                </a:gridCol>
              </a:tblGrid>
              <a:tr h="646780">
                <a:tc>
                  <a:txBody>
                    <a:bodyPr/>
                    <a:lstStyle/>
                    <a:p>
                      <a:pPr algn="ctr">
                        <a:lnSpc>
                          <a:spcPct val="14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文体</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_________</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756084">
                <a:tc>
                  <a:txBody>
                    <a:bodyPr/>
                    <a:lstStyle/>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时态</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____________</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84076">
                <a:tc>
                  <a:txBody>
                    <a:bodyPr/>
                    <a:lstStyle/>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人称</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________</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要点</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1. </a:t>
                      </a:r>
                      <a:r>
                        <a:rPr lang="zh-CN" sz="2800" kern="100" dirty="0">
                          <a:solidFill>
                            <a:srgbClr val="000000"/>
                          </a:solidFill>
                          <a:effectLst/>
                          <a:latin typeface="Times New Roman" panose="02020603050405020304"/>
                          <a:ea typeface="楷体_GB2312"/>
                          <a:cs typeface="Times New Roman" panose="02020603050405020304"/>
                        </a:rPr>
                        <a:t>种豆芽的准备工作</a:t>
                      </a:r>
                      <a:endParaRPr lang="zh-CN" sz="1050" kern="100" dirty="0">
                        <a:effectLst/>
                        <a:latin typeface="宋体" panose="02010600030101010101" pitchFamily="2" charset="-122"/>
                        <a:cs typeface="Courier New" panose="02070309020205020404"/>
                      </a:endParaRPr>
                    </a:p>
                    <a:p>
                      <a:pPr algn="l">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2. </a:t>
                      </a:r>
                      <a:r>
                        <a:rPr lang="zh-CN" sz="2800" kern="100" dirty="0">
                          <a:solidFill>
                            <a:srgbClr val="000000"/>
                          </a:solidFill>
                          <a:effectLst/>
                          <a:latin typeface="Times New Roman" panose="02020603050405020304"/>
                          <a:ea typeface="楷体_GB2312"/>
                          <a:cs typeface="Times New Roman" panose="02020603050405020304"/>
                        </a:rPr>
                        <a:t>观察过程</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3" name="矩形 2"/>
          <p:cNvSpPr/>
          <p:nvPr/>
        </p:nvSpPr>
        <p:spPr>
          <a:xfrm>
            <a:off x="2736701" y="2211680"/>
            <a:ext cx="1261884"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应用文</a:t>
            </a:r>
            <a:endParaRPr lang="zh-CN" altLang="en-US" dirty="0"/>
          </a:p>
        </p:txBody>
      </p:sp>
      <p:sp>
        <p:nvSpPr>
          <p:cNvPr id="5" name="矩形 4"/>
          <p:cNvSpPr/>
          <p:nvPr/>
        </p:nvSpPr>
        <p:spPr>
          <a:xfrm>
            <a:off x="2700697" y="2878916"/>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一般现在时</a:t>
            </a:r>
            <a:endParaRPr lang="zh-CN" altLang="en-US" dirty="0"/>
          </a:p>
        </p:txBody>
      </p:sp>
      <p:sp>
        <p:nvSpPr>
          <p:cNvPr id="6" name="矩形 5"/>
          <p:cNvSpPr/>
          <p:nvPr/>
        </p:nvSpPr>
        <p:spPr>
          <a:xfrm>
            <a:off x="2628689" y="3598996"/>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第一人称</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391697"/>
            <a:ext cx="10693400" cy="612475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b="1" kern="100" dirty="0">
                <a:solidFill>
                  <a:srgbClr val="000000"/>
                </a:solidFill>
                <a:latin typeface="Times New Roman" panose="02020603050405020304"/>
                <a:ea typeface="黑体" panose="02010609060101010101" pitchFamily="49" charset="-122"/>
                <a:cs typeface="Courier New" panose="02070309020205020404"/>
              </a:rPr>
              <a:t>Step 2</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：要点补全</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①</a:t>
            </a:r>
            <a:r>
              <a:rPr lang="en-US" altLang="zh-CN" kern="100" dirty="0">
                <a:solidFill>
                  <a:srgbClr val="000000"/>
                </a:solidFill>
                <a:latin typeface="Times New Roman" panose="02020603050405020304"/>
                <a:cs typeface="Courier New" panose="02070309020205020404"/>
              </a:rPr>
              <a:t>I quickly </a:t>
            </a:r>
            <a:r>
              <a:rPr lang="en-US" altLang="zh-CN" kern="100" dirty="0">
                <a:solidFill>
                  <a:srgbClr val="000000"/>
                </a:solidFill>
                <a:latin typeface="Times New Roman" panose="02020603050405020304"/>
                <a:ea typeface="楷体_GB2312"/>
                <a:cs typeface="Courier New" panose="02070309020205020404"/>
              </a:rPr>
              <a:t>_______________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倒了些水</a:t>
            </a:r>
            <a:r>
              <a:rPr lang="en-US" altLang="zh-CN" kern="100" dirty="0">
                <a:solidFill>
                  <a:srgbClr val="000000"/>
                </a:solidFill>
                <a:latin typeface="Times New Roman" panose="02020603050405020304"/>
                <a:cs typeface="Courier New" panose="02070309020205020404"/>
              </a:rPr>
              <a:t>) into the box and put them in the sunny place.</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②</a:t>
            </a:r>
            <a:r>
              <a:rPr lang="en-US" altLang="zh-CN" kern="100" dirty="0">
                <a:solidFill>
                  <a:srgbClr val="000000"/>
                </a:solidFill>
                <a:latin typeface="Times New Roman" panose="02020603050405020304"/>
                <a:cs typeface="Courier New" panose="02070309020205020404"/>
              </a:rPr>
              <a:t>I hope that they will grow rapidly </a:t>
            </a:r>
            <a:r>
              <a:rPr lang="en-US" altLang="zh-CN" kern="100" dirty="0">
                <a:solidFill>
                  <a:srgbClr val="000000"/>
                </a:solidFill>
                <a:latin typeface="Times New Roman" panose="02020603050405020304"/>
                <a:ea typeface="楷体_GB2312"/>
                <a:cs typeface="Courier New" panose="02070309020205020404"/>
              </a:rPr>
              <a:t>_______________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在阳光下</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③</a:t>
            </a:r>
            <a:r>
              <a:rPr lang="en-US" altLang="zh-CN" kern="100" dirty="0">
                <a:solidFill>
                  <a:srgbClr val="000000"/>
                </a:solidFill>
                <a:latin typeface="Times New Roman" panose="02020603050405020304"/>
                <a:cs typeface="Courier New" panose="02070309020205020404"/>
              </a:rPr>
              <a:t>All the </a:t>
            </a:r>
            <a:r>
              <a:rPr lang="en-US" altLang="zh-CN" kern="100" dirty="0" err="1">
                <a:solidFill>
                  <a:srgbClr val="000000"/>
                </a:solidFill>
                <a:latin typeface="Times New Roman" panose="02020603050405020304"/>
                <a:cs typeface="Courier New" panose="02070309020205020404"/>
              </a:rPr>
              <a:t>mung</a:t>
            </a:r>
            <a:r>
              <a:rPr lang="en-US" altLang="zh-CN" kern="100" dirty="0">
                <a:solidFill>
                  <a:srgbClr val="000000"/>
                </a:solidFill>
                <a:latin typeface="Times New Roman" panose="02020603050405020304"/>
                <a:cs typeface="Courier New" panose="02070309020205020404"/>
              </a:rPr>
              <a:t> beans have been shelled and have </a:t>
            </a:r>
            <a:r>
              <a:rPr lang="en-US" altLang="zh-CN" kern="100" dirty="0">
                <a:solidFill>
                  <a:srgbClr val="000000"/>
                </a:solidFill>
                <a:latin typeface="Times New Roman" panose="02020603050405020304"/>
                <a:ea typeface="楷体_GB2312"/>
                <a:cs typeface="Courier New" panose="02070309020205020404"/>
              </a:rPr>
              <a:t>__________________</a:t>
            </a:r>
          </a:p>
          <a:p>
            <a:pPr algn="just">
              <a:spcAft>
                <a:spcPts val="0"/>
              </a:spcAft>
              <a:tabLst>
                <a:tab pos="5591175" algn="l"/>
              </a:tabLst>
            </a:pPr>
            <a:r>
              <a:rPr lang="en-US" altLang="zh-CN" kern="100" dirty="0">
                <a:solidFill>
                  <a:srgbClr val="000000"/>
                </a:solidFill>
                <a:latin typeface="Times New Roman" panose="02020603050405020304"/>
                <a:ea typeface="楷体_GB2312"/>
                <a:cs typeface="Courier New" panose="02070309020205020404"/>
              </a:rPr>
              <a:t>___________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又长了</a:t>
            </a:r>
            <a:r>
              <a:rPr lang="en-US" altLang="zh-CN" kern="100" dirty="0">
                <a:solidFill>
                  <a:srgbClr val="000000"/>
                </a:solidFill>
                <a:latin typeface="Times New Roman" panose="02020603050405020304"/>
                <a:cs typeface="Courier New" panose="02070309020205020404"/>
              </a:rPr>
              <a:t>1</a:t>
            </a:r>
            <a:r>
              <a:rPr lang="zh-CN" altLang="zh-CN" kern="100" dirty="0">
                <a:solidFill>
                  <a:srgbClr val="000000"/>
                </a:solidFill>
                <a:latin typeface="Times New Roman" panose="02020603050405020304"/>
                <a:cs typeface="Times New Roman" panose="02020603050405020304"/>
              </a:rPr>
              <a:t>厘米</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④</a:t>
            </a:r>
            <a:r>
              <a:rPr lang="en-US" altLang="zh-CN" kern="100" dirty="0">
                <a:solidFill>
                  <a:srgbClr val="000000"/>
                </a:solidFill>
                <a:latin typeface="Times New Roman" panose="02020603050405020304"/>
                <a:cs typeface="Courier New" panose="02070309020205020404"/>
              </a:rPr>
              <a:t>I </a:t>
            </a:r>
            <a:r>
              <a:rPr lang="en-US" altLang="zh-CN" kern="100" dirty="0">
                <a:solidFill>
                  <a:srgbClr val="000000"/>
                </a:solidFill>
                <a:latin typeface="Times New Roman" panose="02020603050405020304"/>
                <a:ea typeface="楷体_GB2312"/>
                <a:cs typeface="Courier New" panose="02070309020205020404"/>
              </a:rPr>
              <a:t>______</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看见了</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⑤</a:t>
            </a:r>
            <a:r>
              <a:rPr lang="en-US" altLang="zh-CN" kern="100" dirty="0">
                <a:solidFill>
                  <a:srgbClr val="000000"/>
                </a:solidFill>
                <a:latin typeface="Times New Roman" panose="02020603050405020304"/>
                <a:cs typeface="Courier New" panose="02070309020205020404"/>
              </a:rPr>
              <a:t>I am </a:t>
            </a:r>
            <a:r>
              <a:rPr lang="en-US" altLang="zh-CN" kern="100" dirty="0">
                <a:solidFill>
                  <a:srgbClr val="000000"/>
                </a:solidFill>
                <a:latin typeface="Times New Roman" panose="02020603050405020304"/>
                <a:ea typeface="楷体_GB2312"/>
                <a:cs typeface="Courier New" panose="02070309020205020404"/>
              </a:rPr>
              <a:t>______________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换水</a:t>
            </a:r>
            <a:r>
              <a:rPr lang="en-US" altLang="zh-CN" kern="100" dirty="0">
                <a:solidFill>
                  <a:srgbClr val="000000"/>
                </a:solidFill>
                <a:latin typeface="Times New Roman" panose="02020603050405020304"/>
                <a:cs typeface="Courier New" panose="02070309020205020404"/>
              </a:rPr>
              <a:t>) for </a:t>
            </a:r>
            <a:r>
              <a:rPr lang="en-US" altLang="zh-CN" kern="100" dirty="0" err="1">
                <a:solidFill>
                  <a:srgbClr val="000000"/>
                </a:solidFill>
                <a:latin typeface="Times New Roman" panose="02020603050405020304"/>
                <a:cs typeface="Courier New" panose="02070309020205020404"/>
              </a:rPr>
              <a:t>mung</a:t>
            </a:r>
            <a:r>
              <a:rPr lang="en-US" altLang="zh-CN" kern="100" dirty="0">
                <a:solidFill>
                  <a:srgbClr val="000000"/>
                </a:solidFill>
                <a:latin typeface="Times New Roman" panose="02020603050405020304"/>
                <a:cs typeface="Courier New" panose="02070309020205020404"/>
              </a:rPr>
              <a:t> bean sprouts.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⑥</a:t>
            </a:r>
            <a:r>
              <a:rPr lang="en-US" altLang="zh-CN" kern="100" dirty="0">
                <a:solidFill>
                  <a:srgbClr val="000000"/>
                </a:solidFill>
                <a:latin typeface="Times New Roman" panose="02020603050405020304"/>
                <a:cs typeface="Courier New" panose="02070309020205020404"/>
              </a:rPr>
              <a:t>I find that the crack on the </a:t>
            </a:r>
            <a:r>
              <a:rPr lang="en-US" altLang="zh-CN" kern="100" dirty="0" err="1">
                <a:solidFill>
                  <a:srgbClr val="000000"/>
                </a:solidFill>
                <a:latin typeface="Times New Roman" panose="02020603050405020304"/>
                <a:cs typeface="Courier New" panose="02070309020205020404"/>
              </a:rPr>
              <a:t>mung</a:t>
            </a:r>
            <a:r>
              <a:rPr lang="en-US" altLang="zh-CN" kern="100" dirty="0">
                <a:solidFill>
                  <a:srgbClr val="000000"/>
                </a:solidFill>
                <a:latin typeface="Times New Roman" panose="02020603050405020304"/>
                <a:cs typeface="Courier New" panose="02070309020205020404"/>
              </a:rPr>
              <a:t> bean sprouts is </a:t>
            </a:r>
            <a:r>
              <a:rPr lang="en-US" altLang="zh-CN" kern="100" dirty="0">
                <a:solidFill>
                  <a:srgbClr val="000000"/>
                </a:solidFill>
                <a:latin typeface="Times New Roman" panose="02020603050405020304"/>
                <a:ea typeface="楷体_GB2312"/>
                <a:cs typeface="Courier New" panose="02070309020205020404"/>
              </a:rPr>
              <a:t>__________________</a:t>
            </a:r>
          </a:p>
          <a:p>
            <a:pPr algn="just">
              <a:spcAft>
                <a:spcPts val="0"/>
              </a:spcAft>
              <a:tabLst>
                <a:tab pos="5591175" algn="l"/>
              </a:tabLst>
            </a:pPr>
            <a:r>
              <a:rPr lang="en-US" altLang="zh-CN" kern="100" dirty="0">
                <a:solidFill>
                  <a:srgbClr val="000000"/>
                </a:solidFill>
                <a:latin typeface="Times New Roman" panose="02020603050405020304"/>
                <a:ea typeface="楷体_GB2312"/>
                <a:cs typeface="Courier New" panose="02070309020205020404"/>
              </a:rPr>
              <a:t>_______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变得越来越大</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
        <p:nvSpPr>
          <p:cNvPr id="2" name="TextBox 1"/>
          <p:cNvSpPr txBox="1"/>
          <p:nvPr/>
        </p:nvSpPr>
        <p:spPr>
          <a:xfrm>
            <a:off x="2376661" y="1007839"/>
            <a:ext cx="2576346" cy="523220"/>
          </a:xfrm>
          <a:prstGeom prst="rect">
            <a:avLst/>
          </a:prstGeom>
          <a:noFill/>
        </p:spPr>
        <p:txBody>
          <a:bodyPr wrap="none" rtlCol="0">
            <a:spAutoFit/>
          </a:bodyPr>
          <a:lstStyle/>
          <a:p>
            <a:r>
              <a:rPr lang="en-US" altLang="zh-CN" dirty="0"/>
              <a:t>pour some water</a:t>
            </a:r>
            <a:endParaRPr lang="zh-CN" altLang="en-US" dirty="0"/>
          </a:p>
        </p:txBody>
      </p:sp>
      <p:sp>
        <p:nvSpPr>
          <p:cNvPr id="3" name="TextBox 2"/>
          <p:cNvSpPr txBox="1"/>
          <p:nvPr/>
        </p:nvSpPr>
        <p:spPr>
          <a:xfrm>
            <a:off x="5905053" y="2248815"/>
            <a:ext cx="2335896" cy="523220"/>
          </a:xfrm>
          <a:prstGeom prst="rect">
            <a:avLst/>
          </a:prstGeom>
          <a:noFill/>
        </p:spPr>
        <p:txBody>
          <a:bodyPr wrap="none" rtlCol="0">
            <a:spAutoFit/>
          </a:bodyPr>
          <a:lstStyle/>
          <a:p>
            <a:r>
              <a:rPr lang="en-US" altLang="zh-CN" dirty="0"/>
              <a:t>in the sunshine</a:t>
            </a:r>
            <a:endParaRPr lang="zh-CN" altLang="en-US" dirty="0"/>
          </a:p>
        </p:txBody>
      </p:sp>
      <p:sp>
        <p:nvSpPr>
          <p:cNvPr id="4" name="TextBox 3"/>
          <p:cNvSpPr txBox="1"/>
          <p:nvPr/>
        </p:nvSpPr>
        <p:spPr>
          <a:xfrm>
            <a:off x="8100979" y="2788875"/>
            <a:ext cx="2268570" cy="523220"/>
          </a:xfrm>
          <a:prstGeom prst="rect">
            <a:avLst/>
          </a:prstGeom>
          <a:noFill/>
        </p:spPr>
        <p:txBody>
          <a:bodyPr wrap="none" rtlCol="0">
            <a:spAutoFit/>
          </a:bodyPr>
          <a:lstStyle/>
          <a:p>
            <a:r>
              <a:rPr lang="en-US" altLang="zh-CN" dirty="0"/>
              <a:t>grown another</a:t>
            </a:r>
            <a:endParaRPr lang="zh-CN" altLang="en-US" dirty="0"/>
          </a:p>
        </p:txBody>
      </p:sp>
      <p:sp>
        <p:nvSpPr>
          <p:cNvPr id="6" name="TextBox 5"/>
          <p:cNvSpPr txBox="1"/>
          <p:nvPr/>
        </p:nvSpPr>
        <p:spPr>
          <a:xfrm>
            <a:off x="605516" y="3420107"/>
            <a:ext cx="1786066" cy="523220"/>
          </a:xfrm>
          <a:prstGeom prst="rect">
            <a:avLst/>
          </a:prstGeom>
          <a:noFill/>
        </p:spPr>
        <p:txBody>
          <a:bodyPr wrap="none" rtlCol="0">
            <a:spAutoFit/>
          </a:bodyPr>
          <a:lstStyle/>
          <a:p>
            <a:r>
              <a:rPr lang="en-US" altLang="zh-CN" dirty="0" err="1"/>
              <a:t>centimetre</a:t>
            </a:r>
            <a:r>
              <a:rPr lang="en-US" altLang="zh-CN" dirty="0"/>
              <a:t> </a:t>
            </a:r>
            <a:endParaRPr lang="zh-CN" altLang="en-US" dirty="0"/>
          </a:p>
        </p:txBody>
      </p:sp>
      <p:sp>
        <p:nvSpPr>
          <p:cNvPr id="5" name="TextBox 4"/>
          <p:cNvSpPr txBox="1"/>
          <p:nvPr/>
        </p:nvSpPr>
        <p:spPr>
          <a:xfrm>
            <a:off x="1158566" y="4049015"/>
            <a:ext cx="930063" cy="523220"/>
          </a:xfrm>
          <a:prstGeom prst="rect">
            <a:avLst/>
          </a:prstGeom>
          <a:noFill/>
        </p:spPr>
        <p:txBody>
          <a:bodyPr wrap="none" rtlCol="0">
            <a:spAutoFit/>
          </a:bodyPr>
          <a:lstStyle/>
          <a:p>
            <a:r>
              <a:rPr lang="en-US" altLang="zh-CN" dirty="0"/>
              <a:t>see it</a:t>
            </a:r>
            <a:endParaRPr lang="zh-CN" altLang="en-US" dirty="0"/>
          </a:p>
        </p:txBody>
      </p:sp>
      <p:sp>
        <p:nvSpPr>
          <p:cNvPr id="7" name="TextBox 6"/>
          <p:cNvSpPr txBox="1"/>
          <p:nvPr/>
        </p:nvSpPr>
        <p:spPr>
          <a:xfrm>
            <a:off x="1620577" y="4608239"/>
            <a:ext cx="2385589" cy="523220"/>
          </a:xfrm>
          <a:prstGeom prst="rect">
            <a:avLst/>
          </a:prstGeom>
          <a:noFill/>
        </p:spPr>
        <p:txBody>
          <a:bodyPr wrap="none" rtlCol="0">
            <a:spAutoFit/>
          </a:bodyPr>
          <a:lstStyle/>
          <a:p>
            <a:r>
              <a:rPr lang="en-US" altLang="zh-CN"/>
              <a:t>changing water</a:t>
            </a:r>
            <a:endParaRPr lang="zh-CN" altLang="en-US" dirty="0"/>
          </a:p>
        </p:txBody>
      </p:sp>
      <p:sp>
        <p:nvSpPr>
          <p:cNvPr id="8" name="TextBox 7"/>
          <p:cNvSpPr txBox="1"/>
          <p:nvPr/>
        </p:nvSpPr>
        <p:spPr>
          <a:xfrm>
            <a:off x="7971238" y="5165139"/>
            <a:ext cx="2794355" cy="523220"/>
          </a:xfrm>
          <a:prstGeom prst="rect">
            <a:avLst/>
          </a:prstGeom>
          <a:noFill/>
        </p:spPr>
        <p:txBody>
          <a:bodyPr wrap="none" rtlCol="0">
            <a:spAutoFit/>
          </a:bodyPr>
          <a:lstStyle/>
          <a:p>
            <a:r>
              <a:rPr lang="en-US" altLang="zh-CN" dirty="0"/>
              <a:t>getting bigger and</a:t>
            </a:r>
            <a:endParaRPr lang="zh-CN" altLang="en-US" dirty="0"/>
          </a:p>
        </p:txBody>
      </p:sp>
      <p:sp>
        <p:nvSpPr>
          <p:cNvPr id="10" name="TextBox 9"/>
          <p:cNvSpPr txBox="1"/>
          <p:nvPr/>
        </p:nvSpPr>
        <p:spPr>
          <a:xfrm>
            <a:off x="515971" y="5796371"/>
            <a:ext cx="1101584" cy="523220"/>
          </a:xfrm>
          <a:prstGeom prst="rect">
            <a:avLst/>
          </a:prstGeom>
          <a:noFill/>
        </p:spPr>
        <p:txBody>
          <a:bodyPr wrap="none" rtlCol="0">
            <a:spAutoFit/>
          </a:bodyPr>
          <a:lstStyle/>
          <a:p>
            <a:r>
              <a:rPr lang="en-US" altLang="zh-CN" dirty="0"/>
              <a:t>bigger</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P spid="5" grpId="0"/>
      <p:bldP spid="7" grpId="0"/>
      <p:bldP spid="8"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431776"/>
            <a:ext cx="10693400" cy="611886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b="1" kern="100" dirty="0">
                <a:solidFill>
                  <a:srgbClr val="000000"/>
                </a:solidFill>
                <a:latin typeface="Times New Roman" panose="02020603050405020304"/>
                <a:ea typeface="黑体" panose="02010609060101010101" pitchFamily="49" charset="-122"/>
                <a:cs typeface="Courier New" panose="02070309020205020404"/>
              </a:rPr>
              <a:t>Step 3</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：句式升级</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①</a:t>
            </a:r>
            <a:r>
              <a:rPr lang="zh-CN" altLang="zh-CN" kern="100" dirty="0">
                <a:solidFill>
                  <a:srgbClr val="000000"/>
                </a:solidFill>
                <a:latin typeface="Times New Roman" panose="02020603050405020304"/>
                <a:cs typeface="Times New Roman" panose="02020603050405020304"/>
              </a:rPr>
              <a:t>用现在分词短语作状语连接</a:t>
            </a:r>
            <a:r>
              <a:rPr lang="en-US" altLang="zh-CN" kern="100" dirty="0">
                <a:solidFill>
                  <a:srgbClr val="000000"/>
                </a:solidFill>
                <a:latin typeface="Times New Roman" panose="02020603050405020304"/>
                <a:cs typeface="Courier New" panose="02070309020205020404"/>
              </a:rPr>
              <a:t>Step 2</a:t>
            </a:r>
            <a:r>
              <a:rPr lang="zh-CN" altLang="zh-CN" kern="100" dirty="0">
                <a:solidFill>
                  <a:srgbClr val="000000"/>
                </a:solidFill>
                <a:latin typeface="Times New Roman" panose="02020603050405020304"/>
                <a:cs typeface="Times New Roman" panose="02020603050405020304"/>
              </a:rPr>
              <a:t>中的</a:t>
            </a:r>
            <a:r>
              <a:rPr lang="en-US" altLang="zh-CN" kern="100" dirty="0">
                <a:solidFill>
                  <a:srgbClr val="000000"/>
                </a:solidFill>
                <a:latin typeface="宋体" panose="02010600030101010101" pitchFamily="2" charset="-122"/>
                <a:cs typeface="Times New Roman" panose="02020603050405020304"/>
              </a:rPr>
              <a:t>①②</a:t>
            </a:r>
            <a:r>
              <a:rPr lang="zh-CN" altLang="zh-CN" kern="100" dirty="0">
                <a:solidFill>
                  <a:srgbClr val="000000"/>
                </a:solidFill>
                <a:latin typeface="Times New Roman" panose="02020603050405020304"/>
                <a:cs typeface="Times New Roman" panose="02020603050405020304"/>
              </a:rPr>
              <a:t>句。</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②</a:t>
            </a:r>
            <a:r>
              <a:rPr lang="zh-CN" altLang="zh-CN" kern="100" dirty="0">
                <a:solidFill>
                  <a:srgbClr val="000000"/>
                </a:solidFill>
                <a:latin typeface="Times New Roman" panose="02020603050405020304"/>
                <a:cs typeface="Times New Roman" panose="02020603050405020304"/>
              </a:rPr>
              <a:t>用宾语从句连接</a:t>
            </a:r>
            <a:r>
              <a:rPr lang="en-US" altLang="zh-CN" kern="100" dirty="0">
                <a:solidFill>
                  <a:srgbClr val="000000"/>
                </a:solidFill>
                <a:latin typeface="Times New Roman" panose="02020603050405020304"/>
                <a:cs typeface="Courier New" panose="02070309020205020404"/>
              </a:rPr>
              <a:t>Step 2</a:t>
            </a:r>
            <a:r>
              <a:rPr lang="zh-CN" altLang="zh-CN" kern="100" dirty="0">
                <a:solidFill>
                  <a:srgbClr val="000000"/>
                </a:solidFill>
                <a:latin typeface="Times New Roman" panose="02020603050405020304"/>
                <a:cs typeface="Times New Roman" panose="02020603050405020304"/>
              </a:rPr>
              <a:t>中的</a:t>
            </a:r>
            <a:r>
              <a:rPr lang="en-US" altLang="zh-CN" kern="100" dirty="0">
                <a:solidFill>
                  <a:srgbClr val="000000"/>
                </a:solidFill>
                <a:latin typeface="宋体" panose="02010600030101010101" pitchFamily="2" charset="-122"/>
                <a:cs typeface="Times New Roman" panose="02020603050405020304"/>
              </a:rPr>
              <a:t>③④</a:t>
            </a:r>
            <a:r>
              <a:rPr lang="zh-CN" altLang="zh-CN" kern="100" dirty="0">
                <a:solidFill>
                  <a:srgbClr val="000000"/>
                </a:solidFill>
                <a:latin typeface="Times New Roman" panose="02020603050405020304"/>
                <a:cs typeface="Times New Roman" panose="02020603050405020304"/>
              </a:rPr>
              <a:t>句。</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a:t>
            </a:r>
          </a:p>
          <a:p>
            <a:pPr lvl="0"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③</a:t>
            </a:r>
            <a:r>
              <a:rPr lang="zh-CN" altLang="zh-CN" kern="100" dirty="0">
                <a:solidFill>
                  <a:srgbClr val="000000"/>
                </a:solidFill>
                <a:latin typeface="Times New Roman" panose="02020603050405020304"/>
                <a:cs typeface="Times New Roman" panose="02020603050405020304"/>
              </a:rPr>
              <a:t>用</a:t>
            </a:r>
            <a:r>
              <a:rPr lang="en-US" altLang="zh-CN" kern="100" dirty="0">
                <a:solidFill>
                  <a:srgbClr val="000000"/>
                </a:solidFill>
                <a:latin typeface="Times New Roman" panose="02020603050405020304"/>
                <a:cs typeface="Courier New" panose="02070309020205020404"/>
              </a:rPr>
              <a:t>when</a:t>
            </a:r>
            <a:r>
              <a:rPr lang="zh-CN" altLang="zh-CN" kern="100" dirty="0">
                <a:solidFill>
                  <a:srgbClr val="000000"/>
                </a:solidFill>
                <a:latin typeface="Times New Roman" panose="02020603050405020304"/>
                <a:cs typeface="Times New Roman" panose="02020603050405020304"/>
              </a:rPr>
              <a:t>引导的时间状语从句连接</a:t>
            </a:r>
            <a:r>
              <a:rPr lang="en-US" altLang="zh-CN" kern="100" dirty="0">
                <a:solidFill>
                  <a:srgbClr val="000000"/>
                </a:solidFill>
                <a:latin typeface="Times New Roman" panose="02020603050405020304"/>
                <a:cs typeface="Courier New" panose="02070309020205020404"/>
              </a:rPr>
              <a:t>Step 2</a:t>
            </a:r>
            <a:r>
              <a:rPr lang="zh-CN" altLang="zh-CN" kern="100" dirty="0">
                <a:solidFill>
                  <a:srgbClr val="000000"/>
                </a:solidFill>
                <a:latin typeface="Times New Roman" panose="02020603050405020304"/>
                <a:cs typeface="Times New Roman" panose="02020603050405020304"/>
              </a:rPr>
              <a:t>中的</a:t>
            </a:r>
            <a:r>
              <a:rPr lang="en-US" altLang="zh-CN" kern="100" dirty="0">
                <a:solidFill>
                  <a:srgbClr val="000000"/>
                </a:solidFill>
                <a:latin typeface="宋体" panose="02010600030101010101" pitchFamily="2" charset="-122"/>
                <a:cs typeface="Times New Roman" panose="02020603050405020304"/>
              </a:rPr>
              <a:t>⑤⑥</a:t>
            </a:r>
            <a:r>
              <a:rPr lang="zh-CN" altLang="zh-CN" kern="100" dirty="0">
                <a:solidFill>
                  <a:srgbClr val="000000"/>
                </a:solidFill>
                <a:latin typeface="Times New Roman" panose="02020603050405020304"/>
                <a:cs typeface="Times New Roman" panose="02020603050405020304"/>
              </a:rPr>
              <a:t>句。</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a:t>
            </a:r>
            <a:endParaRPr lang="zh-CN" altLang="zh-CN" sz="1050" kern="100" dirty="0">
              <a:solidFill>
                <a:prstClr val="black"/>
              </a:solidFill>
              <a:latin typeface="宋体" panose="02010600030101010101" pitchFamily="2" charset="-122"/>
              <a:cs typeface="Courier New" panose="02070309020205020404"/>
            </a:endParaRPr>
          </a:p>
        </p:txBody>
      </p:sp>
      <p:sp>
        <p:nvSpPr>
          <p:cNvPr id="2" name="矩形 1"/>
          <p:cNvSpPr/>
          <p:nvPr/>
        </p:nvSpPr>
        <p:spPr>
          <a:xfrm>
            <a:off x="468449" y="1542446"/>
            <a:ext cx="10657184" cy="1298817"/>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cs typeface="Courier New" panose="02070309020205020404"/>
              </a:rPr>
              <a:t>I quickly pour some water into the box and put them in the sunny place, hoping that they will grow rapidly in the sunshine.</a:t>
            </a:r>
            <a:endParaRPr lang="zh-CN" altLang="zh-CN" sz="1050" kern="100" dirty="0">
              <a:effectLst/>
              <a:latin typeface="宋体" panose="02010600030101010101" pitchFamily="2" charset="-122"/>
              <a:cs typeface="Courier New" panose="02070309020205020404"/>
            </a:endParaRPr>
          </a:p>
        </p:txBody>
      </p:sp>
      <p:sp>
        <p:nvSpPr>
          <p:cNvPr id="4" name="矩形 3"/>
          <p:cNvSpPr/>
          <p:nvPr/>
        </p:nvSpPr>
        <p:spPr>
          <a:xfrm>
            <a:off x="463097" y="3342646"/>
            <a:ext cx="10657184" cy="1227772"/>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cs typeface="Courier New" panose="02070309020205020404"/>
              </a:rPr>
              <a:t>I see that all the </a:t>
            </a:r>
            <a:r>
              <a:rPr lang="en-US" altLang="zh-CN" kern="100" dirty="0" err="1">
                <a:latin typeface="Times New Roman" panose="02020603050405020304"/>
                <a:cs typeface="Courier New" panose="02070309020205020404"/>
              </a:rPr>
              <a:t>mung</a:t>
            </a:r>
            <a:r>
              <a:rPr lang="en-US" altLang="zh-CN" kern="100" dirty="0">
                <a:latin typeface="Times New Roman" panose="02020603050405020304"/>
                <a:cs typeface="Courier New" panose="02070309020205020404"/>
              </a:rPr>
              <a:t> beans have been shelled and have grown another </a:t>
            </a:r>
            <a:r>
              <a:rPr lang="en-US" altLang="zh-CN" kern="100" dirty="0" err="1">
                <a:latin typeface="Times New Roman" panose="02020603050405020304"/>
                <a:cs typeface="Courier New" panose="02070309020205020404"/>
              </a:rPr>
              <a:t>centimetre</a:t>
            </a:r>
            <a:r>
              <a:rPr lang="en-US" altLang="zh-CN" kern="100" dirty="0">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5" name="矩形 4"/>
          <p:cNvSpPr/>
          <p:nvPr/>
        </p:nvSpPr>
        <p:spPr>
          <a:xfrm>
            <a:off x="432445" y="5108659"/>
            <a:ext cx="10657184" cy="1227772"/>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cs typeface="Courier New" panose="02070309020205020404"/>
              </a:rPr>
              <a:t>When I am changing water for </a:t>
            </a:r>
            <a:r>
              <a:rPr lang="en-US" altLang="zh-CN" kern="100" dirty="0" err="1">
                <a:latin typeface="Times New Roman" panose="02020603050405020304"/>
                <a:cs typeface="Courier New" panose="02070309020205020404"/>
              </a:rPr>
              <a:t>mung</a:t>
            </a:r>
            <a:r>
              <a:rPr lang="en-US" altLang="zh-CN" kern="100" dirty="0">
                <a:latin typeface="Times New Roman" panose="02020603050405020304"/>
                <a:cs typeface="Courier New" panose="02070309020205020404"/>
              </a:rPr>
              <a:t> bean sprouts, I find that the crack on the </a:t>
            </a:r>
            <a:r>
              <a:rPr lang="en-US" altLang="zh-CN" kern="100" dirty="0" err="1">
                <a:latin typeface="Times New Roman" panose="02020603050405020304"/>
                <a:cs typeface="Courier New" panose="02070309020205020404"/>
              </a:rPr>
              <a:t>mung</a:t>
            </a:r>
            <a:r>
              <a:rPr lang="en-US" altLang="zh-CN" kern="100" dirty="0">
                <a:latin typeface="Times New Roman" panose="02020603050405020304"/>
                <a:cs typeface="Courier New" panose="02070309020205020404"/>
              </a:rPr>
              <a:t> bean sprouts is getting bigger and bigger.</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3.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4.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5.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6.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AS_UNIQUEID" val="97"/>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TotalTime>
  <Words>3248</Words>
  <Application>Microsoft Office PowerPoint</Application>
  <PresentationFormat>自定义</PresentationFormat>
  <Paragraphs>250</Paragraphs>
  <Slides>40</Slides>
  <Notes>33</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40</vt:i4>
      </vt:variant>
    </vt:vector>
  </HeadingPairs>
  <TitlesOfParts>
    <vt:vector size="54" baseType="lpstr">
      <vt:lpstr>HelveticaNeueLT Pro 67 MdCn</vt:lpstr>
      <vt:lpstr>阿里巴巴普惠体</vt:lpstr>
      <vt:lpstr>等线</vt:lpstr>
      <vt:lpstr>等线 Light</vt:lpstr>
      <vt:lpstr>黑体</vt:lpstr>
      <vt:lpstr>华文细黑</vt:lpstr>
      <vt:lpstr>宋体</vt:lpstr>
      <vt:lpstr>微软雅黑</vt:lpstr>
      <vt:lpstr>Arial</vt:lpstr>
      <vt:lpstr>Calibri</vt:lpstr>
      <vt:lpstr>Calibri Light</vt:lpstr>
      <vt:lpstr>Times New Roman</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DELL</cp:lastModifiedBy>
  <cp:revision>1308</cp:revision>
  <dcterms:created xsi:type="dcterms:W3CDTF">2016-06-29T09:22:00Z</dcterms:created>
  <dcterms:modified xsi:type="dcterms:W3CDTF">2026-02-12T07:26:51Z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2052-12.1.0.23125</vt:lpwstr>
  </property>
</Properties>
</file>