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13.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0" r:id="rId2"/>
    <p:sldMasterId id="2147483662" r:id="rId3"/>
  </p:sldMasterIdLst>
  <p:notesMasterIdLst>
    <p:notesMasterId r:id="rId30"/>
  </p:notesMasterIdLst>
  <p:handoutMasterIdLst>
    <p:handoutMasterId r:id="rId31"/>
  </p:handoutMasterIdLst>
  <p:sldIdLst>
    <p:sldId id="2476" r:id="rId4"/>
    <p:sldId id="2363" r:id="rId5"/>
    <p:sldId id="3803" r:id="rId6"/>
    <p:sldId id="3804" r:id="rId7"/>
    <p:sldId id="3805" r:id="rId8"/>
    <p:sldId id="3851" r:id="rId9"/>
    <p:sldId id="3852" r:id="rId10"/>
    <p:sldId id="3853" r:id="rId11"/>
    <p:sldId id="3808" r:id="rId12"/>
    <p:sldId id="3809" r:id="rId13"/>
    <p:sldId id="3812" r:id="rId14"/>
    <p:sldId id="3800" r:id="rId15"/>
    <p:sldId id="2478" r:id="rId16"/>
    <p:sldId id="2343" r:id="rId17"/>
    <p:sldId id="3854" r:id="rId18"/>
    <p:sldId id="3855" r:id="rId19"/>
    <p:sldId id="3856" r:id="rId20"/>
    <p:sldId id="3664" r:id="rId21"/>
    <p:sldId id="3848" r:id="rId22"/>
    <p:sldId id="3849" r:id="rId23"/>
    <p:sldId id="3850" r:id="rId24"/>
    <p:sldId id="3835" r:id="rId25"/>
    <p:sldId id="3857" r:id="rId26"/>
    <p:sldId id="3858" r:id="rId27"/>
    <p:sldId id="3780" r:id="rId28"/>
    <p:sldId id="2276" r:id="rId29"/>
  </p:sldIdLst>
  <p:sldSz cx="11522075" cy="6480175"/>
  <p:notesSz cx="6858000" cy="9144000"/>
  <p:custDataLst>
    <p:tags r:id="rId32"/>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12" userDrawn="1">
          <p15:clr>
            <a:srgbClr val="A4A3A4"/>
          </p15:clr>
        </p15:guide>
        <p15:guide id="4" pos="1678" userDrawn="1">
          <p15:clr>
            <a:srgbClr val="A4A3A4"/>
          </p15:clr>
        </p15:guide>
        <p15:guide id="5" userDrawn="1">
          <p15:clr>
            <a:srgbClr val="A4A3A4"/>
          </p15:clr>
        </p15:guide>
        <p15:guide id="6" pos="3629"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0000"/>
    <a:srgbClr val="FF9900"/>
    <a:srgbClr val="CC6600"/>
    <a:srgbClr val="C2DBEE"/>
    <a:srgbClr val="1F487C"/>
    <a:srgbClr val="0000FF"/>
    <a:srgbClr val="FFF2C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67" autoAdjust="0"/>
    <p:restoredTop sz="94268" autoAdjust="0"/>
  </p:normalViewPr>
  <p:slideViewPr>
    <p:cSldViewPr>
      <p:cViewPr varScale="1">
        <p:scale>
          <a:sx n="114" d="100"/>
          <a:sy n="114" d="100"/>
        </p:scale>
        <p:origin x="738" y="96"/>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ags" Target="tags/tag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handoutMaster" Target="handoutMasters/handout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t>2026/2/13</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t>2026/2/13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t>‹#›</a:t>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20C7C836-5437-453B-BF4C-783C7D9CED27}" type="slidenum">
              <a:rPr lang="zh-CN" altLang="en-US" sz="1200" smtClean="0">
                <a:latin typeface="Calibri" panose="020F0502020204030204" pitchFamily="34" charset="0"/>
              </a:rPr>
              <a:t>1</a:t>
            </a:fld>
            <a:endParaRPr lang="en-US" altLang="zh-CN" sz="120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EFC6F2-675E-4D70-B669-B79AD7F8B8A9}" type="slidenum">
              <a:rPr lang="zh-CN" altLang="en-US" sz="1200" smtClean="0">
                <a:latin typeface="Calibri" panose="020F0502020204030204" pitchFamily="34" charset="0"/>
              </a:rPr>
              <a:t>10</a:t>
            </a:fld>
            <a:endParaRPr lang="en-US" altLang="zh-CN" sz="120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a:latin typeface="微软雅黑" panose="020B0503020204020204" pitchFamily="34" charset="-122"/>
              </a:rPr>
              <a:t>【</a:t>
            </a:r>
            <a:r>
              <a:rPr lang="zh-CN" altLang="en-US" sz="1200">
                <a:latin typeface="微软雅黑" panose="020B0503020204020204" pitchFamily="34" charset="-122"/>
              </a:rPr>
              <a:t>栏目</a:t>
            </a:r>
            <a:r>
              <a:rPr lang="en-US" altLang="zh-CN" sz="1200">
                <a:latin typeface="微软雅黑" panose="020B0503020204020204" pitchFamily="34" charset="-122"/>
              </a:rPr>
              <a:t>】</a:t>
            </a:r>
            <a:r>
              <a:rPr lang="zh-CN" altLang="en-US" sz="1200">
                <a:latin typeface="微软雅黑" panose="020B0503020204020204" pitchFamily="34" charset="-122"/>
              </a:rPr>
              <a:t>任务构建</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29F7401-6E7D-4CE3-89B6-86741D8BF9B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12</a:t>
            </a:fld>
            <a:endParaRPr lang="en-US" altLang="zh-CN" sz="1200">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A3416693-ADB3-4C67-88EA-8AB477A7A092}" type="slidenum">
              <a:rPr lang="zh-CN" altLang="en-US" sz="1200" smtClean="0">
                <a:latin typeface="Calibri" panose="020F0502020204030204" pitchFamily="34" charset="0"/>
              </a:rPr>
              <a:t>13</a:t>
            </a:fld>
            <a:endParaRPr lang="en-US" altLang="zh-CN" sz="1200">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t>14</a:t>
            </a:fld>
            <a:endParaRPr lang="en-US" altLang="zh-CN" sz="1200">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t>15</a:t>
            </a:fld>
            <a:endParaRPr lang="en-US" altLang="zh-CN" sz="1200">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t>16</a:t>
            </a:fld>
            <a:endParaRPr lang="en-US" altLang="zh-CN" sz="1200">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t>17</a:t>
            </a:fld>
            <a:endParaRPr lang="en-US" altLang="zh-CN" sz="1200">
              <a:latin typeface="Calibri" panose="020F050202020403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AEA119B-8058-4BAA-8785-1916E6003C6B}" type="slidenum">
              <a:rPr lang="zh-CN" altLang="en-US" sz="1200" smtClean="0">
                <a:latin typeface="Calibri" panose="020F0502020204030204" pitchFamily="34" charset="0"/>
              </a:rPr>
              <a:t>18</a:t>
            </a:fld>
            <a:endParaRPr lang="en-US" altLang="zh-CN" sz="1200">
              <a:latin typeface="Calibri" panose="020F050202020403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19</a:t>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2</a:t>
            </a:fld>
            <a:endParaRPr lang="en-US" altLang="zh-CN" sz="1200">
              <a:latin typeface="Calibri" panose="020F050202020403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20</a:t>
            </a:fld>
            <a:endParaRPr lang="en-US" altLang="zh-CN" sz="1200">
              <a:latin typeface="Calibri" panose="020F050202020403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21</a:t>
            </a:fld>
            <a:endParaRPr lang="en-US" altLang="zh-CN" sz="1200">
              <a:latin typeface="Calibri" panose="020F050202020403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22</a:t>
            </a:fld>
            <a:endParaRPr lang="en-US" altLang="zh-CN" sz="1200">
              <a:latin typeface="Calibri" panose="020F050202020403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23</a:t>
            </a:fld>
            <a:endParaRPr lang="en-US" altLang="zh-CN" sz="1200">
              <a:latin typeface="Calibri" panose="020F050202020403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24</a:t>
            </a:fld>
            <a:endParaRPr lang="en-US" altLang="zh-CN" sz="1200">
              <a:latin typeface="Calibri" panose="020F050202020403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25</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279B05E-C682-41CA-8C6D-24804725F5C5}" type="slidenum">
              <a:rPr lang="zh-CN" altLang="en-US" sz="1200" smtClean="0">
                <a:latin typeface="Calibri" panose="020F0502020204030204" pitchFamily="34" charset="0"/>
              </a:rPr>
              <a:t>26</a:t>
            </a:fld>
            <a:endParaRPr lang="en-US" altLang="zh-CN" sz="120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96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297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36417E43-C327-418C-8FE7-FADF2F210B2C}" type="slidenum">
              <a:rPr lang="zh-CN" altLang="en-US" sz="1200" smtClean="0">
                <a:latin typeface="Calibri" panose="020F0502020204030204" pitchFamily="34" charset="0"/>
              </a:rPr>
              <a:t>3</a:t>
            </a:fld>
            <a:endParaRPr lang="en-US" altLang="zh-CN"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0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07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B35DF17-7024-448B-BC3E-65E52DDD35FF}" type="slidenum">
              <a:rPr lang="zh-CN" altLang="en-US" sz="1200" smtClean="0">
                <a:latin typeface="Calibri" panose="020F0502020204030204" pitchFamily="34" charset="0"/>
              </a:rPr>
              <a:t>4</a:t>
            </a:fld>
            <a:endParaRPr lang="en-US" altLang="zh-CN"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17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FC383255-1624-47CA-9BF1-939D64434C5D}" type="slidenum">
              <a:rPr lang="zh-CN" altLang="en-US" sz="1200" smtClean="0">
                <a:latin typeface="Calibri" panose="020F0502020204030204" pitchFamily="34" charset="0"/>
              </a:rPr>
              <a:t>5</a:t>
            </a:fld>
            <a:endParaRPr lang="en-US" altLang="zh-CN"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17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FC383255-1624-47CA-9BF1-939D64434C5D}" type="slidenum">
              <a:rPr lang="zh-CN" altLang="en-US" sz="1200" smtClean="0">
                <a:latin typeface="Calibri" panose="020F0502020204030204" pitchFamily="34" charset="0"/>
              </a:rPr>
              <a:t>6</a:t>
            </a:fld>
            <a:endParaRPr lang="en-US" altLang="zh-CN" sz="120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17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FC383255-1624-47CA-9BF1-939D64434C5D}" type="slidenum">
              <a:rPr lang="zh-CN" altLang="en-US" sz="1200" smtClean="0">
                <a:latin typeface="Calibri" panose="020F0502020204030204" pitchFamily="34" charset="0"/>
              </a:rPr>
              <a:t>7</a:t>
            </a:fld>
            <a:endParaRPr lang="en-US" altLang="zh-CN" sz="120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17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FC383255-1624-47CA-9BF1-939D64434C5D}" type="slidenum">
              <a:rPr lang="zh-CN" altLang="en-US" sz="1200" smtClean="0">
                <a:latin typeface="Calibri" panose="020F0502020204030204" pitchFamily="34" charset="0"/>
              </a:rPr>
              <a:t>8</a:t>
            </a:fld>
            <a:endParaRPr lang="en-US" altLang="zh-CN" sz="120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62AC3F9F-2D7F-494C-97D7-09136895BD66}" type="slidenum">
              <a:rPr lang="zh-CN" altLang="en-US" sz="1200" smtClean="0">
                <a:latin typeface="Calibri" panose="020F0502020204030204" pitchFamily="34" charset="0"/>
              </a:rPr>
              <a:t>9</a:t>
            </a:fld>
            <a:endParaRPr lang="en-US" altLang="zh-CN"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8.xml"/><Relationship Id="rId2" Type="http://schemas.openxmlformats.org/officeDocument/2006/relationships/slide" Target="../slides/slide13.xml"/><Relationship Id="rId1" Type="http://schemas.openxmlformats.org/officeDocument/2006/relationships/slideMaster" Target="../slideMasters/slideMaster1.xml"/><Relationship Id="rId4" Type="http://schemas.openxmlformats.org/officeDocument/2006/relationships/slide" Target="../slides/slide25.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18.xml"/><Relationship Id="rId2" Type="http://schemas.openxmlformats.org/officeDocument/2006/relationships/slide" Target="../slides/slide13.xml"/><Relationship Id="rId1" Type="http://schemas.openxmlformats.org/officeDocument/2006/relationships/slideMaster" Target="../slideMasters/slideMaster1.xml"/><Relationship Id="rId4" Type="http://schemas.openxmlformats.org/officeDocument/2006/relationships/slide" Target="../slides/slide25.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5.xml"/><Relationship Id="rId2" Type="http://schemas.openxmlformats.org/officeDocument/2006/relationships/slide" Target="../slides/slide18.xml"/><Relationship Id="rId1" Type="http://schemas.openxmlformats.org/officeDocument/2006/relationships/slideMaster" Target="../slideMasters/slideMaster1.xml"/><Relationship Id="rId4" Type="http://schemas.openxmlformats.org/officeDocument/2006/relationships/slide" Target="../slides/slide1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8.xml"/><Relationship Id="rId1" Type="http://schemas.openxmlformats.org/officeDocument/2006/relationships/slideMaster" Target="../slideMasters/slideMaster1.xml"/><Relationship Id="rId5" Type="http://schemas.openxmlformats.org/officeDocument/2006/relationships/slide" Target="../slides/slide13.xml"/><Relationship Id="rId4" Type="http://schemas.openxmlformats.org/officeDocument/2006/relationships/slide" Target="../slides/slide26.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8.xml"/><Relationship Id="rId1" Type="http://schemas.openxmlformats.org/officeDocument/2006/relationships/slideMaster" Target="../slideMasters/slideMaster1.xml"/><Relationship Id="rId5" Type="http://schemas.openxmlformats.org/officeDocument/2006/relationships/slide" Target="../slides/slide13.xml"/><Relationship Id="rId4" Type="http://schemas.openxmlformats.org/officeDocument/2006/relationships/slide" Target="../slides/slide26.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8.xml"/><Relationship Id="rId1" Type="http://schemas.openxmlformats.org/officeDocument/2006/relationships/slideMaster" Target="../slideMasters/slideMaster1.xml"/><Relationship Id="rId5" Type="http://schemas.openxmlformats.org/officeDocument/2006/relationships/slide" Target="../slides/slide13.xml"/><Relationship Id="rId4" Type="http://schemas.openxmlformats.org/officeDocument/2006/relationships/slide" Target="../slides/slide26.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8.xml"/><Relationship Id="rId1" Type="http://schemas.openxmlformats.org/officeDocument/2006/relationships/slideMaster" Target="../slideMasters/slideMaster1.xml"/><Relationship Id="rId5" Type="http://schemas.openxmlformats.org/officeDocument/2006/relationships/slide" Target="../slides/slide13.xml"/><Relationship Id="rId4" Type="http://schemas.openxmlformats.org/officeDocument/2006/relationships/slide" Target="../slides/slide2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868425"/>
            <a:ext cx="10980000" cy="738664"/>
          </a:xfrm>
          <a:prstGeom prst="rect">
            <a:avLst/>
          </a:prstGeom>
        </p:spPr>
        <p:txBody>
          <a:bodyPr anchor="ctr" anchorCtr="0">
            <a:spAutoFit/>
          </a:bodyPr>
          <a:lstStyle>
            <a:lvl1pPr marL="0" indent="0" algn="just" eaLnBrk="1">
              <a:lnSpc>
                <a:spcPct val="150000"/>
              </a:lnSpc>
              <a:spcBef>
                <a:spcPts val="0"/>
              </a:spcBef>
              <a:buNone/>
              <a:tabLst>
                <a:tab pos="5255895" algn="l"/>
              </a:tabLst>
              <a:defRPr sz="2800" b="0"/>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600" dirty="0">
                <a:solidFill>
                  <a:srgbClr val="F2F2F2"/>
                </a:solidFill>
                <a:latin typeface="微软雅黑" panose="020B0503020204020204" pitchFamily="34" charset="-122"/>
                <a:ea typeface="微软雅黑" panose="020B0503020204020204" pitchFamily="34" charset="-122"/>
              </a:rPr>
              <a:t>Unit 3</a:t>
            </a:r>
            <a:r>
              <a:rPr lang="zh-CN" altLang="en-US" sz="1600" dirty="0">
                <a:solidFill>
                  <a:srgbClr val="F2F2F2"/>
                </a:solidFill>
                <a:latin typeface="微软雅黑" panose="020B0503020204020204" pitchFamily="34" charset="-122"/>
                <a:ea typeface="微软雅黑" panose="020B0503020204020204" pitchFamily="34" charset="-122"/>
              </a:rPr>
              <a:t>　</a:t>
            </a:r>
            <a:r>
              <a:rPr lang="en-US" altLang="zh-CN" sz="1600" dirty="0" err="1">
                <a:solidFill>
                  <a:srgbClr val="F2F2F2"/>
                </a:solidFill>
                <a:latin typeface="微软雅黑" panose="020B0503020204020204" pitchFamily="34" charset="-122"/>
                <a:ea typeface="微软雅黑" panose="020B0503020204020204" pitchFamily="34" charset="-122"/>
              </a:rPr>
              <a:t>Faster,higher,stronger</a:t>
            </a:r>
            <a:endParaRPr lang="en-US" altLang="zh-CN" sz="1600" dirty="0">
              <a:solidFill>
                <a:srgbClr val="F2F2F2"/>
              </a:solidFill>
              <a:latin typeface="微软雅黑" panose="020B0503020204020204" pitchFamily="34" charset="-122"/>
              <a:ea typeface="微软雅黑" panose="020B0503020204020204" pitchFamily="34" charset="-122"/>
            </a:endParaRP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自主式预习</a:t>
            </a: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自主式预习</a:t>
            </a:r>
          </a:p>
        </p:txBody>
      </p:sp>
      <p:sp>
        <p:nvSpPr>
          <p:cNvPr id="5" name="圆角矩形 6">
            <a:hlinkClick r:id="rId3" action="ppaction://hlinksldjump"/>
          </p:cNvPr>
          <p:cNvSpPr>
            <a:spLocks noChangeArrowheads="1"/>
          </p:cNvSpPr>
          <p:nvPr userDrawn="1"/>
        </p:nvSpPr>
        <p:spPr bwMode="auto">
          <a:xfrm>
            <a:off x="90376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自主式预习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400" b="1" dirty="0">
                <a:solidFill>
                  <a:srgbClr val="C0472D"/>
                </a:solidFill>
                <a:latin typeface="微软雅黑" panose="020B0503020204020204" pitchFamily="34" charset="-122"/>
                <a:ea typeface="微软雅黑" panose="020B0503020204020204" pitchFamily="34" charset="-122"/>
              </a:rPr>
              <a:t>Unit 3</a:t>
            </a:r>
            <a:r>
              <a:rPr lang="zh-CN" altLang="en-US" sz="1400" b="1" dirty="0">
                <a:solidFill>
                  <a:srgbClr val="C0472D"/>
                </a:solidFill>
                <a:latin typeface="微软雅黑" panose="020B0503020204020204" pitchFamily="34" charset="-122"/>
                <a:ea typeface="微软雅黑" panose="020B0503020204020204" pitchFamily="34" charset="-122"/>
              </a:rPr>
              <a:t>　</a:t>
            </a:r>
            <a:r>
              <a:rPr lang="en-US" altLang="zh-CN" sz="1400" b="1" dirty="0" err="1">
                <a:solidFill>
                  <a:srgbClr val="C0472D"/>
                </a:solidFill>
                <a:latin typeface="微软雅黑" panose="020B0503020204020204" pitchFamily="34" charset="-122"/>
                <a:ea typeface="微软雅黑" panose="020B0503020204020204" pitchFamily="34" charset="-122"/>
              </a:rPr>
              <a:t>Faster,higher,stronger</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400" b="1" dirty="0">
                <a:solidFill>
                  <a:srgbClr val="C0472D"/>
                </a:solidFill>
                <a:latin typeface="微软雅黑" panose="020B0503020204020204" pitchFamily="34" charset="-122"/>
                <a:ea typeface="微软雅黑" panose="020B0503020204020204" pitchFamily="34" charset="-122"/>
              </a:rPr>
              <a:t>Unit 3</a:t>
            </a:r>
            <a:r>
              <a:rPr lang="zh-CN" altLang="en-US" sz="1400" b="1" dirty="0">
                <a:solidFill>
                  <a:srgbClr val="C0472D"/>
                </a:solidFill>
                <a:latin typeface="微软雅黑" panose="020B0503020204020204" pitchFamily="34" charset="-122"/>
                <a:ea typeface="微软雅黑" panose="020B0503020204020204" pitchFamily="34" charset="-122"/>
              </a:rPr>
              <a:t>　</a:t>
            </a:r>
            <a:r>
              <a:rPr lang="en-US" altLang="zh-CN" sz="1400" b="1" dirty="0" err="1">
                <a:solidFill>
                  <a:srgbClr val="C0472D"/>
                </a:solidFill>
                <a:latin typeface="微软雅黑" panose="020B0503020204020204" pitchFamily="34" charset="-122"/>
                <a:ea typeface="微软雅黑" panose="020B0503020204020204" pitchFamily="34" charset="-122"/>
              </a:rPr>
              <a:t>Faster,higher,stronger</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61" r:id="rId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4"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jpeg"/><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5" Type="http://schemas.openxmlformats.org/officeDocument/2006/relationships/notesSlide" Target="../notesSlides/notesSlide11.xml"/><Relationship Id="rId4"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1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7" Type="http://schemas.openxmlformats.org/officeDocument/2006/relationships/hyperlink" Target="../3.&#37197;&#22871;&#32451;&#20064;&#39064;/&#35838;&#21518;&#32032;&#20859;&#35780;&#20215;/09%20Unit%203&#12288;&#35838;&#21518;&#32032;&#20859;&#35780;&#20215;(&#20061;)&#12288;Section%20&#8544;&#12288;Starting%20out%20&amp;%20Understanding%20ideas&#8212;Comprehending.docx" TargetMode="External"/><Relationship Id="rId2" Type="http://schemas.openxmlformats.org/officeDocument/2006/relationships/slideLayout" Target="../slideLayouts/slideLayout11.xml"/><Relationship Id="rId1" Type="http://schemas.openxmlformats.org/officeDocument/2006/relationships/tags" Target="../tags/tag13.xml"/><Relationship Id="rId6" Type="http://schemas.openxmlformats.org/officeDocument/2006/relationships/slide" Target="slide1.xm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13.png"/></Relationships>
</file>

<file path=ppt/slides/_rels/slide2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1">
            <a:extLst>
              <a:ext uri="{28A0092B-C50C-407E-A947-70E740481C1C}">
                <a14:useLocalDpi xmlns:a14="http://schemas.microsoft.com/office/drawing/2010/main" val="0"/>
              </a:ext>
            </a:extLst>
          </a:blip>
          <a:srcRect t="20557"/>
          <a:stretch>
            <a:fillRect/>
          </a:stretch>
        </p:blipFill>
        <p:spPr>
          <a:xfrm>
            <a:off x="-1" y="0"/>
            <a:ext cx="11532235" cy="4895726"/>
          </a:xfrm>
          <a:prstGeom prst="rect">
            <a:avLst/>
          </a:prstGeom>
        </p:spPr>
      </p:pic>
      <p:sp>
        <p:nvSpPr>
          <p:cNvPr id="18" name="矩形 17"/>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矩形 19"/>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文本框 7"/>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24"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25" name="梯形 24"/>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6" name="矩形 25"/>
          <p:cNvSpPr/>
          <p:nvPr>
            <p:custDataLst>
              <p:tags r:id="rId6"/>
            </p:custDataLst>
          </p:nvPr>
        </p:nvSpPr>
        <p:spPr>
          <a:xfrm>
            <a:off x="0" y="3628521"/>
            <a:ext cx="11532235" cy="28808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27" name="梯形 26"/>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8" name="文本框 10"/>
          <p:cNvSpPr txBox="1"/>
          <p:nvPr>
            <p:custDataLst>
              <p:tags r:id="rId8"/>
            </p:custDataLst>
          </p:nvPr>
        </p:nvSpPr>
        <p:spPr>
          <a:xfrm>
            <a:off x="10161" y="2973876"/>
            <a:ext cx="11522074" cy="1266305"/>
          </a:xfrm>
          <a:prstGeom prst="rect">
            <a:avLst/>
          </a:prstGeom>
          <a:noFill/>
        </p:spPr>
        <p:txBody>
          <a:bodyPr wrap="square" rtlCol="0" anchor="ctr" anchorCtr="1">
            <a:noAutofit/>
          </a:bodyPr>
          <a:lstStyle/>
          <a:p>
            <a:pPr algn="ctr">
              <a:defRPr/>
            </a:pP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Unit 3</a:t>
            </a: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　</a:t>
            </a:r>
            <a:endPar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a:defRPr/>
            </a:pP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Faster, higher, stronger</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30" name="文本框 8"/>
          <p:cNvSpPr txBox="1"/>
          <p:nvPr/>
        </p:nvSpPr>
        <p:spPr>
          <a:xfrm>
            <a:off x="-687070" y="4121150"/>
            <a:ext cx="3840480" cy="521970"/>
          </a:xfrm>
          <a:prstGeom prst="rect">
            <a:avLst/>
          </a:prstGeom>
          <a:noFill/>
        </p:spPr>
        <p:txBody>
          <a:bodyPr wrap="square" rtlCol="0">
            <a:spAutoFit/>
          </a:bodyPr>
          <a:lstStyle/>
          <a:p>
            <a:endParaRPr lang="zh-CN" altLang="en-US"/>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360437" y="1326483"/>
          <a:ext cx="10765196" cy="3973830"/>
        </p:xfrm>
        <a:graphic>
          <a:graphicData uri="http://schemas.openxmlformats.org/drawingml/2006/table">
            <a:tbl>
              <a:tblPr/>
              <a:tblGrid>
                <a:gridCol w="1404156">
                  <a:extLst>
                    <a:ext uri="{9D8B030D-6E8A-4147-A177-3AD203B41FA5}">
                      <a16:colId xmlns:a16="http://schemas.microsoft.com/office/drawing/2014/main" val="20000"/>
                    </a:ext>
                  </a:extLst>
                </a:gridCol>
                <a:gridCol w="9361040">
                  <a:extLst>
                    <a:ext uri="{9D8B030D-6E8A-4147-A177-3AD203B41FA5}">
                      <a16:colId xmlns:a16="http://schemas.microsoft.com/office/drawing/2014/main" val="20001"/>
                    </a:ext>
                  </a:extLst>
                </a:gridCol>
              </a:tblGrid>
              <a:tr h="0">
                <a:tc>
                  <a:txBody>
                    <a:bodyPr/>
                    <a:lstStyle/>
                    <a:p>
                      <a:pPr algn="ctr">
                        <a:lnSpc>
                          <a:spcPct val="14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重点</a:t>
                      </a:r>
                      <a:endParaRPr lang="zh-CN" sz="1050" kern="100" dirty="0">
                        <a:effectLst/>
                        <a:latin typeface="宋体" panose="02010600030101010101" pitchFamily="2" charset="-122"/>
                        <a:cs typeface="Courier New" panose="02070309020205020404"/>
                      </a:endParaRPr>
                    </a:p>
                    <a:p>
                      <a:pPr algn="ctr">
                        <a:lnSpc>
                          <a:spcPct val="14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知识</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1. </a:t>
                      </a:r>
                      <a:r>
                        <a:rPr lang="zh-CN" sz="2800" kern="100" dirty="0">
                          <a:solidFill>
                            <a:srgbClr val="000000"/>
                          </a:solidFill>
                          <a:effectLst/>
                          <a:latin typeface="Times New Roman" panose="02020603050405020304"/>
                          <a:ea typeface="楷体_GB2312"/>
                          <a:cs typeface="Times New Roman" panose="02020603050405020304"/>
                        </a:rPr>
                        <a:t>强调句型</a:t>
                      </a:r>
                      <a:endParaRPr lang="zh-CN" sz="1050" kern="100" dirty="0">
                        <a:effectLst/>
                        <a:latin typeface="宋体" panose="02010600030101010101" pitchFamily="2" charset="-122"/>
                        <a:cs typeface="Courier New" panose="02070309020205020404"/>
                      </a:endParaRPr>
                    </a:p>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2. </a:t>
                      </a:r>
                      <a:r>
                        <a:rPr lang="zh-CN" sz="2800" kern="100" dirty="0">
                          <a:solidFill>
                            <a:srgbClr val="000000"/>
                          </a:solidFill>
                          <a:effectLst/>
                          <a:latin typeface="Times New Roman" panose="02020603050405020304"/>
                          <a:ea typeface="楷体_GB2312"/>
                          <a:cs typeface="Times New Roman" panose="02020603050405020304"/>
                        </a:rPr>
                        <a:t>不定式作定语</a:t>
                      </a:r>
                      <a:endParaRPr lang="zh-CN" sz="1050" kern="100" dirty="0">
                        <a:effectLst/>
                        <a:latin typeface="宋体" panose="02010600030101010101" pitchFamily="2" charset="-122"/>
                        <a:cs typeface="Courier New" panose="02070309020205020404"/>
                      </a:endParaRPr>
                    </a:p>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3. </a:t>
                      </a:r>
                      <a:r>
                        <a:rPr lang="en-US" sz="2800" kern="100" dirty="0">
                          <a:solidFill>
                            <a:srgbClr val="000000"/>
                          </a:solidFill>
                          <a:effectLst/>
                          <a:latin typeface="宋体" panose="02010600030101010101" pitchFamily="2" charset="-122"/>
                          <a:cs typeface="Times New Roman" panose="02020603050405020304"/>
                        </a:rPr>
                        <a:t>“</a:t>
                      </a:r>
                      <a:r>
                        <a:rPr lang="en-US" sz="2800" kern="100" dirty="0">
                          <a:solidFill>
                            <a:srgbClr val="000000"/>
                          </a:solidFill>
                          <a:effectLst/>
                          <a:latin typeface="Times New Roman" panose="02020603050405020304"/>
                          <a:ea typeface="楷体_GB2312"/>
                          <a:cs typeface="Courier New" panose="02070309020205020404"/>
                        </a:rPr>
                        <a:t>go</a:t>
                      </a:r>
                      <a:r>
                        <a:rPr lang="zh-CN" sz="2800" kern="100" dirty="0">
                          <a:solidFill>
                            <a:srgbClr val="000000"/>
                          </a:solidFill>
                          <a:effectLst/>
                          <a:latin typeface="Times New Roman" panose="02020603050405020304"/>
                          <a:ea typeface="楷体_GB2312"/>
                          <a:cs typeface="Times New Roman" panose="02020603050405020304"/>
                        </a:rPr>
                        <a:t>＋形容词</a:t>
                      </a:r>
                      <a:r>
                        <a:rPr lang="en-US" sz="2800" kern="100" dirty="0">
                          <a:solidFill>
                            <a:srgbClr val="000000"/>
                          </a:solidFill>
                          <a:effectLst/>
                          <a:latin typeface="宋体" panose="02010600030101010101" pitchFamily="2" charset="-122"/>
                          <a:cs typeface="Times New Roman" panose="02020603050405020304"/>
                        </a:rPr>
                        <a:t>”</a:t>
                      </a:r>
                      <a:r>
                        <a:rPr lang="zh-CN" sz="2800" kern="100" dirty="0">
                          <a:solidFill>
                            <a:srgbClr val="000000"/>
                          </a:solidFill>
                          <a:effectLst/>
                          <a:latin typeface="Times New Roman" panose="02020603050405020304"/>
                          <a:ea typeface="楷体_GB2312"/>
                          <a:cs typeface="Times New Roman" panose="02020603050405020304"/>
                        </a:rPr>
                        <a:t>结构</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单元</a:t>
                      </a:r>
                      <a:endParaRPr lang="zh-CN" sz="1050" kern="100">
                        <a:effectLst/>
                        <a:latin typeface="宋体" panose="02010600030101010101" pitchFamily="2" charset="-122"/>
                        <a:cs typeface="Courier New" panose="02070309020205020404"/>
                      </a:endParaRPr>
                    </a:p>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语法</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40000"/>
                        </a:lnSpc>
                        <a:spcAft>
                          <a:spcPts val="0"/>
                        </a:spcAft>
                        <a:tabLst>
                          <a:tab pos="5591175" algn="l"/>
                        </a:tabLst>
                      </a:pPr>
                      <a:r>
                        <a:rPr lang="zh-CN" sz="2800" kern="100" dirty="0">
                          <a:solidFill>
                            <a:srgbClr val="000000"/>
                          </a:solidFill>
                          <a:effectLst/>
                          <a:latin typeface="Times New Roman" panose="02020603050405020304" pitchFamily="18" charset="0"/>
                          <a:ea typeface="楷体_GB2312" pitchFamily="49" charset="-122"/>
                          <a:cs typeface="Times New Roman" panose="02020603050405020304" pitchFamily="18" charset="0"/>
                        </a:rPr>
                        <a:t>动词</a:t>
                      </a:r>
                      <a:r>
                        <a:rPr lang="en-US" sz="2800" kern="100" dirty="0">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lang="en-US" sz="2800" kern="100" dirty="0" err="1">
                          <a:solidFill>
                            <a:srgbClr val="000000"/>
                          </a:solidFill>
                          <a:effectLst/>
                          <a:latin typeface="Times New Roman" panose="02020603050405020304" pitchFamily="18" charset="0"/>
                          <a:ea typeface="楷体_GB2312" pitchFamily="49" charset="-122"/>
                          <a:cs typeface="Times New Roman" panose="02020603050405020304" pitchFamily="18" charset="0"/>
                        </a:rPr>
                        <a:t>ing</a:t>
                      </a:r>
                      <a:r>
                        <a:rPr lang="zh-CN" sz="2800" kern="100" dirty="0">
                          <a:solidFill>
                            <a:srgbClr val="000000"/>
                          </a:solidFill>
                          <a:effectLst/>
                          <a:latin typeface="Times New Roman" panose="02020603050405020304" pitchFamily="18" charset="0"/>
                          <a:ea typeface="楷体_GB2312" pitchFamily="49" charset="-122"/>
                          <a:cs typeface="Times New Roman" panose="02020603050405020304" pitchFamily="18" charset="0"/>
                        </a:rPr>
                        <a:t>形式作主语</a:t>
                      </a:r>
                      <a:endParaRPr lang="zh-CN" sz="1050" kern="100" dirty="0">
                        <a:effectLst/>
                        <a:latin typeface="Times New Roman" panose="02020603050405020304" pitchFamily="18" charset="0"/>
                        <a:ea typeface="楷体_GB2312" pitchFamily="49"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单元</a:t>
                      </a:r>
                      <a:endParaRPr lang="zh-CN" sz="1050" kern="100">
                        <a:effectLst/>
                        <a:latin typeface="宋体" panose="02010600030101010101" pitchFamily="2" charset="-122"/>
                        <a:cs typeface="Courier New" panose="02070309020205020404"/>
                      </a:endParaRPr>
                    </a:p>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写作</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40000"/>
                        </a:lnSpc>
                        <a:spcAft>
                          <a:spcPts val="0"/>
                        </a:spcAft>
                        <a:tabLst>
                          <a:tab pos="5591175" algn="l"/>
                        </a:tabLst>
                      </a:pPr>
                      <a:r>
                        <a:rPr lang="zh-CN" sz="2800" kern="100" dirty="0">
                          <a:solidFill>
                            <a:srgbClr val="000000"/>
                          </a:solidFill>
                          <a:effectLst/>
                          <a:latin typeface="Times New Roman" panose="02020603050405020304" pitchFamily="18" charset="0"/>
                          <a:ea typeface="楷体_GB2312" pitchFamily="49" charset="-122"/>
                          <a:cs typeface="Times New Roman" panose="02020603050405020304" pitchFamily="18" charset="0"/>
                        </a:rPr>
                        <a:t>运动记事</a:t>
                      </a:r>
                      <a:endParaRPr lang="zh-CN" sz="1050" kern="100" dirty="0">
                        <a:effectLst/>
                        <a:latin typeface="Times New Roman" panose="02020603050405020304" pitchFamily="18" charset="0"/>
                        <a:ea typeface="楷体_GB2312" pitchFamily="49"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1090793" y="1586194"/>
            <a:ext cx="138156" cy="172842"/>
            <a:chOff x="2931306" y="-1397262"/>
            <a:chExt cx="203200" cy="254000"/>
          </a:xfrm>
        </p:grpSpPr>
        <p:sp>
          <p:nvSpPr>
            <p:cNvPr id="48" name="任意多边形: 形状 16"/>
            <p:cNvSpPr/>
            <p:nvPr>
              <p:custDataLst>
                <p:tags r:id="rId2"/>
              </p:custDataLst>
            </p:nvPr>
          </p:nvSpPr>
          <p:spPr>
            <a:xfrm>
              <a:off x="2931306" y="-1397262"/>
              <a:ext cx="203200" cy="254000"/>
            </a:xfrm>
            <a:custGeom>
              <a:avLst/>
              <a:gdLst>
                <a:gd name="connsiteX0" fmla="*/ 114300 w 203200"/>
                <a:gd name="connsiteY0" fmla="*/ 0 h 254000"/>
                <a:gd name="connsiteX1" fmla="*/ 25400 w 203200"/>
                <a:gd name="connsiteY1" fmla="*/ 0 h 254000"/>
                <a:gd name="connsiteX2" fmla="*/ 0 w 203200"/>
                <a:gd name="connsiteY2" fmla="*/ 25400 h 254000"/>
                <a:gd name="connsiteX3" fmla="*/ 0 w 203200"/>
                <a:gd name="connsiteY3" fmla="*/ 228600 h 254000"/>
                <a:gd name="connsiteX4" fmla="*/ 25400 w 203200"/>
                <a:gd name="connsiteY4" fmla="*/ 254000 h 254000"/>
                <a:gd name="connsiteX5" fmla="*/ 177800 w 203200"/>
                <a:gd name="connsiteY5" fmla="*/ 254000 h 254000"/>
                <a:gd name="connsiteX6" fmla="*/ 203200 w 203200"/>
                <a:gd name="connsiteY6" fmla="*/ 228600 h 254000"/>
                <a:gd name="connsiteX7" fmla="*/ 203200 w 203200"/>
                <a:gd name="connsiteY7" fmla="*/ 8890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254000">
                  <a:moveTo>
                    <a:pt x="114300" y="0"/>
                  </a:moveTo>
                  <a:lnTo>
                    <a:pt x="25400" y="0"/>
                  </a:lnTo>
                  <a:cubicBezTo>
                    <a:pt x="11372" y="0"/>
                    <a:pt x="0" y="11372"/>
                    <a:pt x="0" y="25400"/>
                  </a:cubicBezTo>
                  <a:lnTo>
                    <a:pt x="0" y="228600"/>
                  </a:lnTo>
                  <a:cubicBezTo>
                    <a:pt x="0" y="242628"/>
                    <a:pt x="11372" y="254000"/>
                    <a:pt x="25400" y="254000"/>
                  </a:cubicBezTo>
                  <a:lnTo>
                    <a:pt x="177800" y="254000"/>
                  </a:lnTo>
                  <a:cubicBezTo>
                    <a:pt x="191828" y="254000"/>
                    <a:pt x="203200" y="242628"/>
                    <a:pt x="203200" y="228600"/>
                  </a:cubicBezTo>
                  <a:lnTo>
                    <a:pt x="203200" y="88900"/>
                  </a:lnTo>
                  <a:close/>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49" name="任意多边形: 形状 17"/>
            <p:cNvSpPr/>
            <p:nvPr>
              <p:custDataLst>
                <p:tags r:id="rId3"/>
              </p:custDataLst>
            </p:nvPr>
          </p:nvSpPr>
          <p:spPr>
            <a:xfrm>
              <a:off x="3045606" y="-1397262"/>
              <a:ext cx="88900" cy="88900"/>
            </a:xfrm>
            <a:custGeom>
              <a:avLst/>
              <a:gdLst>
                <a:gd name="connsiteX0" fmla="*/ 0 w 88900"/>
                <a:gd name="connsiteY0" fmla="*/ 0 h 88900"/>
                <a:gd name="connsiteX1" fmla="*/ 0 w 88900"/>
                <a:gd name="connsiteY1" fmla="*/ 88900 h 88900"/>
                <a:gd name="connsiteX2" fmla="*/ 88900 w 88900"/>
                <a:gd name="connsiteY2" fmla="*/ 88900 h 88900"/>
              </a:gdLst>
              <a:ahLst/>
              <a:cxnLst>
                <a:cxn ang="0">
                  <a:pos x="connsiteX0" y="connsiteY0"/>
                </a:cxn>
                <a:cxn ang="0">
                  <a:pos x="connsiteX1" y="connsiteY1"/>
                </a:cxn>
                <a:cxn ang="0">
                  <a:pos x="connsiteX2" y="connsiteY2"/>
                </a:cxn>
              </a:cxnLst>
              <a:rect l="l" t="t" r="r" b="b"/>
              <a:pathLst>
                <a:path w="88900" h="88900">
                  <a:moveTo>
                    <a:pt x="0" y="0"/>
                  </a:moveTo>
                  <a:lnTo>
                    <a:pt x="0" y="88900"/>
                  </a:lnTo>
                  <a:lnTo>
                    <a:pt x="88900" y="88900"/>
                  </a:lnTo>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2" name="矩形 1"/>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3"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9" name="副标题 1"/>
          <p:cNvSpPr txBox="1"/>
          <p:nvPr/>
        </p:nvSpPr>
        <p:spPr>
          <a:xfrm>
            <a:off x="1" y="2916051"/>
            <a:ext cx="11522074" cy="1323439"/>
          </a:xfrm>
          <a:prstGeom prst="rect">
            <a:avLst/>
          </a:prstGeom>
        </p:spPr>
        <p:txBody>
          <a:bodyPr wrap="square">
            <a:spAutoFit/>
          </a:bodyPr>
          <a:lstStyle>
            <a:lvl1pPr marL="0" indent="0" algn="l" rtl="0" eaLnBrk="1" fontAlgn="auto" hangingPunct="1">
              <a:lnSpc>
                <a:spcPct val="140000"/>
              </a:lnSpc>
              <a:spcBef>
                <a:spcPts val="0"/>
              </a:spcBef>
              <a:spcAft>
                <a:spcPct val="0"/>
              </a:spcAft>
              <a:buFont typeface="Arial" panose="020B0604020202020204" pitchFamily="34" charset="0"/>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rtl="0" fontAlgn="base">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lnSpc>
                <a:spcPct val="100000"/>
              </a:lnSpc>
              <a:spcBef>
                <a:spcPct val="0"/>
              </a:spcBef>
              <a:defRPr/>
            </a:pPr>
            <a:r>
              <a:rPr lang="en-US" altLang="zh-CN"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Section Ⅰ</a:t>
            </a:r>
            <a:r>
              <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　</a:t>
            </a:r>
            <a:r>
              <a:rPr lang="en-US" altLang="zh-CN"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Starting out &amp; Understanding ideas—Comprehending</a:t>
            </a:r>
            <a:endPar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4175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学习任务目标</a:t>
            </a:r>
          </a:p>
        </p:txBody>
      </p:sp>
      <p:sp>
        <p:nvSpPr>
          <p:cNvPr id="3" name="副标题 2"/>
          <p:cNvSpPr>
            <a:spLocks noGrp="1"/>
          </p:cNvSpPr>
          <p:nvPr>
            <p:ph type="subTitle" idx="1"/>
          </p:nvPr>
        </p:nvSpPr>
        <p:spPr>
          <a:xfrm>
            <a:off x="415037" y="1547899"/>
            <a:ext cx="10692000" cy="4847224"/>
          </a:xfrm>
        </p:spPr>
        <p:txBody>
          <a:bodyPr/>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Preliminarily understand the world's three major sports events.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Understand the life stories of the three athletes, and learn the sportsmanship from them.</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 Discuss the enlightenment and influence that sports stars bring, understand the knowledge related to sports, and perceive the sportsmanship reflected in the athletes.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4. Guess the content of the text and the writer's intention, based on the title.</a:t>
            </a:r>
            <a:endParaRPr lang="zh-CN" altLang="zh-CN" sz="1050" kern="100" dirty="0">
              <a:latin typeface="宋体" panose="02010600030101010101" pitchFamily="2" charset="-122"/>
              <a:cs typeface="Courier New" panose="02070309020205020404"/>
            </a:endParaRPr>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431800"/>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自主式预习</a:t>
            </a:r>
          </a:p>
        </p:txBody>
      </p:sp>
      <p:sp>
        <p:nvSpPr>
          <p:cNvPr id="17411" name="副标题 1"/>
          <p:cNvSpPr>
            <a:spLocks noGrp="1"/>
          </p:cNvSpPr>
          <p:nvPr>
            <p:ph type="subTitle" idx="1"/>
          </p:nvPr>
        </p:nvSpPr>
        <p:spPr bwMode="auto">
          <a:xfrm>
            <a:off x="414338" y="1547899"/>
            <a:ext cx="10693400" cy="49182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Times New Roman" panose="02020603050405020304"/>
                <a:ea typeface="黑体" panose="02010609060101010101" charset="-122"/>
                <a:cs typeface="Times New Roman" panose="02020603050405020304"/>
              </a:rPr>
              <a:t>写出下列词汇的汉语意思</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一</a:t>
            </a: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核心词汇</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shiny</a:t>
            </a:r>
            <a:r>
              <a:rPr lang="en-US" altLang="zh-CN" i="1" kern="100" dirty="0">
                <a:solidFill>
                  <a:srgbClr val="000000"/>
                </a:solidFill>
                <a:latin typeface="Times New Roman" panose="02020603050405020304"/>
                <a:cs typeface="Courier New" panose="02070309020205020404"/>
              </a:rPr>
              <a:t> adj. </a:t>
            </a:r>
            <a:r>
              <a:rPr lang="en-US" altLang="zh-CN" kern="100" dirty="0">
                <a:solidFill>
                  <a:srgbClr val="000000"/>
                </a:solidFill>
                <a:latin typeface="Times New Roman" panose="02020603050405020304"/>
                <a:ea typeface="楷体_GB2312"/>
                <a:cs typeface="Courier New" panose="02070309020205020404"/>
              </a:rPr>
              <a:t>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association</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 sharpen </a:t>
            </a:r>
            <a:r>
              <a:rPr lang="en-US" altLang="zh-CN" i="1" kern="100" dirty="0">
                <a:solidFill>
                  <a:srgbClr val="000000"/>
                </a:solidFill>
                <a:latin typeface="Book Antiqua" panose="02040602050305030304"/>
                <a:cs typeface="Times New Roman" panose="02020603050405020304"/>
              </a:rPr>
              <a:t>v</a:t>
            </a:r>
            <a:r>
              <a:rPr lang="en-US" altLang="zh-CN" kern="100" dirty="0">
                <a:solidFill>
                  <a:srgbClr val="000000"/>
                </a:solidFill>
                <a:latin typeface="Times New Roman" panose="02020603050405020304"/>
                <a:cs typeface="Courier New" panose="02070309020205020404"/>
              </a:rPr>
              <a:t>. </a:t>
            </a:r>
            <a:r>
              <a:rPr lang="en-US" altLang="zh-CN" kern="100" dirty="0">
                <a:solidFill>
                  <a:srgbClr val="000000"/>
                </a:solidFill>
                <a:latin typeface="Times New Roman" panose="02020603050405020304"/>
                <a:ea typeface="楷体_GB2312"/>
                <a:cs typeface="Courier New" panose="02070309020205020404"/>
              </a:rPr>
              <a:t>_______________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4. footstep</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5. expectation</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6. self-belief</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2344718" y="2788875"/>
            <a:ext cx="3416320"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光滑发亮的，闪光的</a:t>
            </a:r>
            <a:endParaRPr lang="zh-CN" altLang="en-US" dirty="0"/>
          </a:p>
        </p:txBody>
      </p:sp>
      <p:sp>
        <p:nvSpPr>
          <p:cNvPr id="5" name="矩形 4"/>
          <p:cNvSpPr/>
          <p:nvPr/>
        </p:nvSpPr>
        <p:spPr>
          <a:xfrm>
            <a:off x="2916721" y="3384103"/>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协会，社团</a:t>
            </a:r>
            <a:endParaRPr lang="zh-CN" altLang="en-US" dirty="0"/>
          </a:p>
        </p:txBody>
      </p:sp>
      <p:sp>
        <p:nvSpPr>
          <p:cNvPr id="6" name="矩形 5"/>
          <p:cNvSpPr/>
          <p:nvPr/>
        </p:nvSpPr>
        <p:spPr>
          <a:xfrm>
            <a:off x="2484673" y="3996171"/>
            <a:ext cx="2698175"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使提高，使改进</a:t>
            </a:r>
            <a:endParaRPr lang="zh-CN" altLang="en-US" dirty="0"/>
          </a:p>
        </p:txBody>
      </p:sp>
      <p:sp>
        <p:nvSpPr>
          <p:cNvPr id="7" name="矩形 6"/>
          <p:cNvSpPr/>
          <p:nvPr/>
        </p:nvSpPr>
        <p:spPr>
          <a:xfrm>
            <a:off x="2484673" y="4589075"/>
            <a:ext cx="2339102"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脚步声；足迹</a:t>
            </a:r>
            <a:endParaRPr lang="zh-CN" altLang="en-US" dirty="0"/>
          </a:p>
        </p:txBody>
      </p:sp>
      <p:sp>
        <p:nvSpPr>
          <p:cNvPr id="8" name="矩形 7"/>
          <p:cNvSpPr/>
          <p:nvPr/>
        </p:nvSpPr>
        <p:spPr>
          <a:xfrm>
            <a:off x="3062863" y="5184303"/>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预料，预期</a:t>
            </a:r>
            <a:endParaRPr lang="zh-CN" altLang="en-US" dirty="0"/>
          </a:p>
        </p:txBody>
      </p:sp>
      <p:sp>
        <p:nvSpPr>
          <p:cNvPr id="9" name="矩形 8"/>
          <p:cNvSpPr/>
          <p:nvPr/>
        </p:nvSpPr>
        <p:spPr>
          <a:xfrm>
            <a:off x="2772705" y="5777207"/>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自信</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副标题 2"/>
          <p:cNvSpPr>
            <a:spLocks noGrp="1"/>
          </p:cNvSpPr>
          <p:nvPr>
            <p:ph type="subTitle" idx="1"/>
          </p:nvPr>
        </p:nvSpPr>
        <p:spPr bwMode="auto">
          <a:xfrm>
            <a:off x="414338" y="1021155"/>
            <a:ext cx="10693400" cy="49182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7. </a:t>
            </a:r>
            <a:r>
              <a:rPr lang="en-US" altLang="zh-CN" kern="100" dirty="0">
                <a:solidFill>
                  <a:srgbClr val="000000"/>
                </a:solidFill>
                <a:latin typeface="Times New Roman" panose="02020603050405020304" pitchFamily="18" charset="0"/>
                <a:cs typeface="Times New Roman" panose="02020603050405020304" pitchFamily="18" charset="0"/>
              </a:rPr>
              <a:t>philosophy</a:t>
            </a:r>
            <a:r>
              <a:rPr lang="en-US" altLang="zh-CN" i="1" kern="100" dirty="0">
                <a:solidFill>
                  <a:srgbClr val="000000"/>
                </a:solidFill>
                <a:latin typeface="Times New Roman" panose="02020603050405020304" pitchFamily="18" charset="0"/>
                <a:cs typeface="Times New Roman" panose="02020603050405020304" pitchFamily="18" charset="0"/>
              </a:rPr>
              <a:t> n. </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_________</a:t>
            </a:r>
            <a:endParaRPr lang="zh-CN" altLang="zh-CN" sz="1050" kern="100" dirty="0">
              <a:latin typeface="Times New Roman" panose="02020603050405020304" pitchFamily="18" charset="0"/>
              <a:cs typeface="Times New Roman" panose="02020603050405020304" pitchFamily="18" charset="0"/>
            </a:endParaRPr>
          </a:p>
          <a:p>
            <a:pPr algn="just">
              <a:spcAft>
                <a:spcPts val="0"/>
              </a:spcAft>
              <a:tabLst>
                <a:tab pos="5591175" algn="l"/>
              </a:tabLst>
            </a:pPr>
            <a:r>
              <a:rPr lang="en-US" altLang="zh-CN" kern="100" dirty="0">
                <a:solidFill>
                  <a:srgbClr val="000000"/>
                </a:solidFill>
                <a:latin typeface="Times New Roman" panose="02020603050405020304" pitchFamily="18" charset="0"/>
                <a:cs typeface="Times New Roman" panose="02020603050405020304" pitchFamily="18" charset="0"/>
              </a:rPr>
              <a:t>8. shot</a:t>
            </a:r>
            <a:r>
              <a:rPr lang="en-US" altLang="zh-CN" i="1" kern="100" dirty="0">
                <a:solidFill>
                  <a:srgbClr val="000000"/>
                </a:solidFill>
                <a:latin typeface="Times New Roman" panose="02020603050405020304" pitchFamily="18" charset="0"/>
                <a:cs typeface="Times New Roman" panose="02020603050405020304" pitchFamily="18" charset="0"/>
              </a:rPr>
              <a:t> n. </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_________________</a:t>
            </a:r>
            <a:endParaRPr lang="zh-CN" altLang="zh-CN" sz="1050" kern="100" dirty="0">
              <a:latin typeface="Times New Roman" panose="02020603050405020304" pitchFamily="18" charset="0"/>
              <a:cs typeface="Times New Roman" panose="02020603050405020304" pitchFamily="18" charset="0"/>
            </a:endParaRPr>
          </a:p>
          <a:p>
            <a:pPr algn="just">
              <a:spcAft>
                <a:spcPts val="0"/>
              </a:spcAft>
              <a:tabLst>
                <a:tab pos="5591175" algn="l"/>
              </a:tabLst>
            </a:pPr>
            <a:r>
              <a:rPr lang="en-US" altLang="zh-CN" kern="100" dirty="0">
                <a:solidFill>
                  <a:srgbClr val="000000"/>
                </a:solidFill>
                <a:latin typeface="Times New Roman" panose="02020603050405020304" pitchFamily="18" charset="0"/>
                <a:cs typeface="Times New Roman" panose="02020603050405020304" pitchFamily="18" charset="0"/>
              </a:rPr>
              <a:t>9. follow in one's footsteps </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___________________________________</a:t>
            </a:r>
            <a:r>
              <a:rPr lang="en-US" altLang="zh-CN" kern="100" dirty="0">
                <a:solidFill>
                  <a:srgbClr val="000000"/>
                </a:solidFill>
                <a:latin typeface="Times New Roman" panose="02020603050405020304" pitchFamily="18" charset="0"/>
                <a:cs typeface="Times New Roman" panose="02020603050405020304" pitchFamily="18" charset="0"/>
              </a:rPr>
              <a:t> </a:t>
            </a:r>
            <a:endParaRPr lang="zh-CN" altLang="zh-CN" sz="1050" kern="100" dirty="0">
              <a:latin typeface="Times New Roman" panose="02020603050405020304" pitchFamily="18" charset="0"/>
              <a:cs typeface="Times New Roman" panose="02020603050405020304" pitchFamily="18" charset="0"/>
            </a:endParaRPr>
          </a:p>
          <a:p>
            <a:pPr algn="just">
              <a:spcAft>
                <a:spcPts val="0"/>
              </a:spcAft>
              <a:tabLst>
                <a:tab pos="5591175" algn="l"/>
              </a:tabLst>
            </a:pPr>
            <a:r>
              <a:rPr lang="en-US" altLang="zh-CN" kern="100" dirty="0">
                <a:solidFill>
                  <a:srgbClr val="000000"/>
                </a:solidFill>
                <a:latin typeface="Times New Roman" panose="02020603050405020304" pitchFamily="18" charset="0"/>
                <a:cs typeface="Times New Roman" panose="02020603050405020304" pitchFamily="18" charset="0"/>
              </a:rPr>
              <a:t>10. carry on </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___________</a:t>
            </a:r>
            <a:endParaRPr lang="zh-CN" altLang="zh-CN" sz="1050" kern="100" dirty="0">
              <a:latin typeface="Times New Roman" panose="02020603050405020304" pitchFamily="18" charset="0"/>
              <a:cs typeface="Times New Roman" panose="02020603050405020304" pitchFamily="18" charset="0"/>
            </a:endParaRPr>
          </a:p>
          <a:p>
            <a:pPr algn="just">
              <a:spcAft>
                <a:spcPts val="0"/>
              </a:spcAft>
              <a:tabLst>
                <a:tab pos="5591175" algn="l"/>
              </a:tabLst>
            </a:pPr>
            <a:r>
              <a:rPr lang="en-US" altLang="zh-CN" kern="100" dirty="0">
                <a:solidFill>
                  <a:srgbClr val="000000"/>
                </a:solidFill>
                <a:latin typeface="Times New Roman" panose="02020603050405020304" pitchFamily="18" charset="0"/>
                <a:cs typeface="Times New Roman" panose="02020603050405020304" pitchFamily="18" charset="0"/>
              </a:rPr>
              <a:t>11. attach... to </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_______</a:t>
            </a:r>
            <a:r>
              <a:rPr lang="en-US" altLang="zh-CN" kern="100" dirty="0">
                <a:solidFill>
                  <a:srgbClr val="000000"/>
                </a:solidFill>
                <a:latin typeface="Times New Roman" panose="02020603050405020304" pitchFamily="18" charset="0"/>
                <a:cs typeface="Times New Roman" panose="02020603050405020304" pitchFamily="18" charset="0"/>
              </a:rPr>
              <a:t>____________________</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_______</a:t>
            </a:r>
            <a:r>
              <a:rPr lang="en-US" altLang="zh-CN" kern="100" dirty="0">
                <a:solidFill>
                  <a:srgbClr val="000000"/>
                </a:solidFill>
                <a:latin typeface="Times New Roman" panose="02020603050405020304" pitchFamily="18" charset="0"/>
                <a:cs typeface="Times New Roman" panose="02020603050405020304" pitchFamily="18" charset="0"/>
              </a:rPr>
              <a:t>__</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a:t>
            </a:r>
            <a:endParaRPr lang="zh-CN" altLang="zh-CN" sz="1050" kern="100" dirty="0">
              <a:latin typeface="Times New Roman" panose="02020603050405020304" pitchFamily="18" charset="0"/>
              <a:cs typeface="Times New Roman" panose="02020603050405020304" pitchFamily="18" charset="0"/>
            </a:endParaRPr>
          </a:p>
          <a:p>
            <a:pPr algn="just">
              <a:spcAft>
                <a:spcPts val="0"/>
              </a:spcAft>
              <a:tabLst>
                <a:tab pos="5591175" algn="l"/>
              </a:tabLst>
            </a:pPr>
            <a:r>
              <a:rPr lang="en-US" altLang="zh-CN" kern="100" dirty="0">
                <a:solidFill>
                  <a:srgbClr val="000000"/>
                </a:solidFill>
                <a:latin typeface="Times New Roman" panose="02020603050405020304" pitchFamily="18" charset="0"/>
                <a:cs typeface="Times New Roman" panose="02020603050405020304" pitchFamily="18" charset="0"/>
              </a:rPr>
              <a:t>12. give way </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______________</a:t>
            </a:r>
            <a:endParaRPr lang="zh-CN" altLang="zh-CN" sz="1050" kern="100" dirty="0">
              <a:latin typeface="Times New Roman" panose="02020603050405020304" pitchFamily="18" charset="0"/>
              <a:cs typeface="Times New Roman" panose="02020603050405020304" pitchFamily="18" charset="0"/>
            </a:endParaRPr>
          </a:p>
          <a:p>
            <a:pPr algn="just">
              <a:spcAft>
                <a:spcPts val="0"/>
              </a:spcAft>
              <a:tabLst>
                <a:tab pos="5591175" algn="l"/>
              </a:tabLst>
            </a:pPr>
            <a:r>
              <a:rPr lang="en-US" altLang="zh-CN" kern="100" dirty="0">
                <a:solidFill>
                  <a:srgbClr val="000000"/>
                </a:solidFill>
                <a:latin typeface="Times New Roman" panose="02020603050405020304" pitchFamily="18" charset="0"/>
                <a:cs typeface="Times New Roman" panose="02020603050405020304" pitchFamily="18" charset="0"/>
              </a:rPr>
              <a:t>13. beyond one's expectations </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_______________</a:t>
            </a:r>
            <a:endParaRPr lang="zh-CN" altLang="zh-CN" sz="1050" kern="100" dirty="0">
              <a:latin typeface="Times New Roman" panose="02020603050405020304" pitchFamily="18" charset="0"/>
              <a:cs typeface="Times New Roman" panose="02020603050405020304" pitchFamily="18" charset="0"/>
            </a:endParaRPr>
          </a:p>
          <a:p>
            <a:pPr algn="just">
              <a:spcAft>
                <a:spcPts val="0"/>
              </a:spcAft>
              <a:tabLst>
                <a:tab pos="5591175" algn="l"/>
              </a:tabLst>
            </a:pPr>
            <a:r>
              <a:rPr lang="en-US" altLang="zh-CN" kern="100" dirty="0">
                <a:solidFill>
                  <a:srgbClr val="000000"/>
                </a:solidFill>
                <a:latin typeface="Times New Roman" panose="02020603050405020304" pitchFamily="18" charset="0"/>
                <a:cs typeface="Times New Roman" panose="02020603050405020304" pitchFamily="18" charset="0"/>
              </a:rPr>
              <a:t>14. in a row </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_______</a:t>
            </a:r>
            <a:endParaRPr lang="zh-CN" altLang="zh-CN" sz="1050" kern="100" dirty="0">
              <a:latin typeface="Times New Roman" panose="02020603050405020304" pitchFamily="18" charset="0"/>
              <a:cs typeface="Times New Roman" panose="02020603050405020304" pitchFamily="18" charset="0"/>
            </a:endParaRPr>
          </a:p>
        </p:txBody>
      </p:sp>
      <p:sp>
        <p:nvSpPr>
          <p:cNvPr id="2" name="矩形 1"/>
          <p:cNvSpPr/>
          <p:nvPr/>
        </p:nvSpPr>
        <p:spPr>
          <a:xfrm>
            <a:off x="2916721" y="1079847"/>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人生哲学</a:t>
            </a:r>
            <a:endParaRPr lang="zh-CN" altLang="en-US" dirty="0"/>
          </a:p>
        </p:txBody>
      </p:sp>
      <p:sp>
        <p:nvSpPr>
          <p:cNvPr id="4" name="矩形 3"/>
          <p:cNvSpPr/>
          <p:nvPr/>
        </p:nvSpPr>
        <p:spPr>
          <a:xfrm>
            <a:off x="1944613" y="1665020"/>
            <a:ext cx="305724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投球，射球，击球</a:t>
            </a:r>
            <a:endParaRPr lang="zh-CN" altLang="en-US" dirty="0"/>
          </a:p>
        </p:txBody>
      </p:sp>
      <p:sp>
        <p:nvSpPr>
          <p:cNvPr id="5" name="矩形 4"/>
          <p:cNvSpPr/>
          <p:nvPr/>
        </p:nvSpPr>
        <p:spPr>
          <a:xfrm>
            <a:off x="4428889" y="2250049"/>
            <a:ext cx="617027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仿效某人；继承某人</a:t>
            </a:r>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尤指家人</a:t>
            </a:r>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的事业</a:t>
            </a:r>
            <a:endParaRPr lang="zh-CN" altLang="en-US" dirty="0"/>
          </a:p>
        </p:txBody>
      </p:sp>
      <p:sp>
        <p:nvSpPr>
          <p:cNvPr id="6" name="矩形 5"/>
          <p:cNvSpPr/>
          <p:nvPr/>
        </p:nvSpPr>
        <p:spPr>
          <a:xfrm>
            <a:off x="2304653" y="2871082"/>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继续；坚持</a:t>
            </a:r>
            <a:endParaRPr lang="zh-CN" altLang="en-US" dirty="0"/>
          </a:p>
        </p:txBody>
      </p:sp>
      <p:sp>
        <p:nvSpPr>
          <p:cNvPr id="7" name="矩形 6"/>
          <p:cNvSpPr/>
          <p:nvPr/>
        </p:nvSpPr>
        <p:spPr>
          <a:xfrm>
            <a:off x="2664693" y="3456111"/>
            <a:ext cx="6529352"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依附，附属；把</a:t>
            </a:r>
            <a:r>
              <a:rPr lang="en-US" altLang="zh-CN" kern="100" dirty="0">
                <a:latin typeface="宋体" panose="02010600030101010101" pitchFamily="2" charset="-122"/>
                <a:cs typeface="Times New Roman" panose="02020603050405020304"/>
              </a:rPr>
              <a:t>……</a:t>
            </a:r>
            <a:r>
              <a:rPr lang="zh-CN" altLang="zh-CN" kern="100" dirty="0">
                <a:latin typeface="Times New Roman" panose="02020603050405020304"/>
                <a:ea typeface="楷体_GB2312"/>
                <a:cs typeface="Times New Roman" panose="02020603050405020304"/>
              </a:rPr>
              <a:t>贴</a:t>
            </a:r>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系，粘</a:t>
            </a:r>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在</a:t>
            </a:r>
            <a:r>
              <a:rPr lang="en-US" altLang="zh-CN" kern="100" dirty="0">
                <a:latin typeface="宋体" panose="02010600030101010101" pitchFamily="2" charset="-122"/>
                <a:cs typeface="Times New Roman" panose="02020603050405020304"/>
              </a:rPr>
              <a:t>……</a:t>
            </a:r>
            <a:r>
              <a:rPr lang="zh-CN" altLang="zh-CN" kern="100" dirty="0">
                <a:latin typeface="Times New Roman" panose="02020603050405020304"/>
                <a:ea typeface="楷体_GB2312"/>
                <a:cs typeface="Times New Roman" panose="02020603050405020304"/>
              </a:rPr>
              <a:t>上</a:t>
            </a:r>
            <a:endParaRPr lang="zh-CN" altLang="en-US" dirty="0"/>
          </a:p>
        </p:txBody>
      </p:sp>
      <p:sp>
        <p:nvSpPr>
          <p:cNvPr id="8" name="矩形 7"/>
          <p:cNvSpPr/>
          <p:nvPr/>
        </p:nvSpPr>
        <p:spPr>
          <a:xfrm>
            <a:off x="2484673" y="4068179"/>
            <a:ext cx="2339102"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倒塌，向下垮</a:t>
            </a:r>
            <a:endParaRPr lang="zh-CN" altLang="en-US" dirty="0"/>
          </a:p>
        </p:txBody>
      </p:sp>
      <p:sp>
        <p:nvSpPr>
          <p:cNvPr id="9" name="矩形 8"/>
          <p:cNvSpPr/>
          <p:nvPr/>
        </p:nvSpPr>
        <p:spPr>
          <a:xfrm>
            <a:off x="4860937" y="4680247"/>
            <a:ext cx="2698175"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超出某人的预期</a:t>
            </a:r>
            <a:endParaRPr lang="zh-CN" altLang="en-US" dirty="0"/>
          </a:p>
        </p:txBody>
      </p:sp>
      <p:sp>
        <p:nvSpPr>
          <p:cNvPr id="10" name="矩形 9"/>
          <p:cNvSpPr/>
          <p:nvPr/>
        </p:nvSpPr>
        <p:spPr>
          <a:xfrm>
            <a:off x="2304653" y="5273151"/>
            <a:ext cx="1261884"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连续地</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8" grpId="0"/>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副标题 2"/>
          <p:cNvSpPr>
            <a:spLocks noGrp="1"/>
          </p:cNvSpPr>
          <p:nvPr>
            <p:ph type="subTitle" idx="1"/>
          </p:nvPr>
        </p:nvSpPr>
        <p:spPr bwMode="auto">
          <a:xfrm>
            <a:off x="414338" y="2137979"/>
            <a:ext cx="10693400" cy="250530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15. set out </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______________________________</a:t>
            </a:r>
            <a:endParaRPr lang="zh-CN" altLang="zh-CN" sz="1050" kern="100" dirty="0">
              <a:latin typeface="Times New Roman" panose="02020603050405020304" pitchFamily="18" charset="0"/>
              <a:cs typeface="Times New Roman" panose="02020603050405020304" pitchFamily="18" charset="0"/>
            </a:endParaRPr>
          </a:p>
          <a:p>
            <a:pPr algn="just">
              <a:spcAft>
                <a:spcPts val="0"/>
              </a:spcAft>
              <a:tabLst>
                <a:tab pos="5591175" algn="l"/>
              </a:tabLst>
            </a:pPr>
            <a:r>
              <a:rPr lang="en-US" altLang="zh-CN" kern="100" dirty="0">
                <a:solidFill>
                  <a:srgbClr val="000000"/>
                </a:solidFill>
                <a:latin typeface="Times New Roman" panose="02020603050405020304" pitchFamily="18" charset="0"/>
                <a:cs typeface="Times New Roman" panose="02020603050405020304" pitchFamily="18" charset="0"/>
              </a:rPr>
              <a:t>16. a far cry from </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a:t>
            </a:r>
            <a:r>
              <a:rPr lang="en-US" altLang="zh-CN" kern="100" dirty="0">
                <a:solidFill>
                  <a:srgbClr val="000000"/>
                </a:solidFill>
                <a:latin typeface="Times New Roman" panose="02020603050405020304" pitchFamily="18" charset="0"/>
                <a:cs typeface="Times New Roman" panose="02020603050405020304" pitchFamily="18" charset="0"/>
              </a:rPr>
              <a:t>__</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_____________</a:t>
            </a:r>
            <a:endParaRPr lang="zh-CN" altLang="zh-CN" sz="1050" kern="100" dirty="0">
              <a:latin typeface="Times New Roman" panose="02020603050405020304" pitchFamily="18" charset="0"/>
              <a:cs typeface="Times New Roman" panose="02020603050405020304" pitchFamily="18" charset="0"/>
            </a:endParaRPr>
          </a:p>
          <a:p>
            <a:pPr algn="just">
              <a:spcAft>
                <a:spcPts val="0"/>
              </a:spcAft>
              <a:tabLst>
                <a:tab pos="5591175" algn="l"/>
              </a:tabLst>
            </a:pPr>
            <a:r>
              <a:rPr lang="en-US" altLang="zh-CN" kern="100" dirty="0">
                <a:solidFill>
                  <a:srgbClr val="000000"/>
                </a:solidFill>
                <a:latin typeface="Times New Roman" panose="02020603050405020304" pitchFamily="18" charset="0"/>
                <a:cs typeface="Times New Roman" panose="02020603050405020304" pitchFamily="18" charset="0"/>
              </a:rPr>
              <a:t>17. end up </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a:t>
            </a:r>
            <a:r>
              <a:rPr lang="en-US" altLang="zh-CN" kern="100" dirty="0">
                <a:solidFill>
                  <a:srgbClr val="000000"/>
                </a:solidFill>
                <a:latin typeface="Times New Roman" panose="02020603050405020304" pitchFamily="18" charset="0"/>
                <a:cs typeface="Times New Roman" panose="02020603050405020304" pitchFamily="18" charset="0"/>
              </a:rPr>
              <a:t>__</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a:t>
            </a:r>
            <a:r>
              <a:rPr lang="en-US" altLang="zh-CN" kern="100" dirty="0">
                <a:solidFill>
                  <a:srgbClr val="000000"/>
                </a:solidFill>
                <a:latin typeface="Times New Roman" panose="02020603050405020304" pitchFamily="18" charset="0"/>
                <a:cs typeface="Times New Roman" panose="02020603050405020304" pitchFamily="18" charset="0"/>
              </a:rPr>
              <a:t>__</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_______________</a:t>
            </a:r>
            <a:endParaRPr lang="zh-CN" altLang="zh-CN" sz="1050" kern="100" dirty="0">
              <a:latin typeface="Times New Roman" panose="02020603050405020304" pitchFamily="18" charset="0"/>
              <a:cs typeface="Times New Roman" panose="02020603050405020304" pitchFamily="18" charset="0"/>
            </a:endParaRPr>
          </a:p>
          <a:p>
            <a:pPr algn="just">
              <a:spcAft>
                <a:spcPts val="0"/>
              </a:spcAft>
              <a:tabLst>
                <a:tab pos="5591175" algn="l"/>
              </a:tabLst>
            </a:pPr>
            <a:r>
              <a:rPr lang="en-US" altLang="zh-CN" kern="100" dirty="0">
                <a:solidFill>
                  <a:srgbClr val="000000"/>
                </a:solidFill>
                <a:latin typeface="Times New Roman" panose="02020603050405020304" pitchFamily="18" charset="0"/>
                <a:cs typeface="Times New Roman" panose="02020603050405020304" pitchFamily="18" charset="0"/>
              </a:rPr>
              <a:t>18. aim at </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_______________</a:t>
            </a:r>
            <a:endParaRPr lang="zh-CN" altLang="zh-CN" sz="1050" kern="100" dirty="0">
              <a:latin typeface="Times New Roman" panose="02020603050405020304" pitchFamily="18" charset="0"/>
              <a:cs typeface="Times New Roman" panose="02020603050405020304" pitchFamily="18" charset="0"/>
            </a:endParaRPr>
          </a:p>
        </p:txBody>
      </p:sp>
      <p:sp>
        <p:nvSpPr>
          <p:cNvPr id="2" name="矩形 1"/>
          <p:cNvSpPr/>
          <p:nvPr/>
        </p:nvSpPr>
        <p:spPr>
          <a:xfrm>
            <a:off x="2124633" y="2195971"/>
            <a:ext cx="5211683"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打算；开始；出发；阐述；说明</a:t>
            </a:r>
            <a:endParaRPr lang="zh-CN" altLang="en-US" dirty="0"/>
          </a:p>
        </p:txBody>
      </p:sp>
      <p:sp>
        <p:nvSpPr>
          <p:cNvPr id="4" name="矩形 3"/>
          <p:cNvSpPr/>
          <p:nvPr/>
        </p:nvSpPr>
        <p:spPr>
          <a:xfrm>
            <a:off x="3132745" y="2788875"/>
            <a:ext cx="2698175"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与</a:t>
            </a:r>
            <a:r>
              <a:rPr lang="en-US" altLang="zh-CN" kern="100" dirty="0">
                <a:latin typeface="宋体" panose="02010600030101010101" pitchFamily="2" charset="-122"/>
                <a:cs typeface="Times New Roman" panose="02020603050405020304"/>
              </a:rPr>
              <a:t>……</a:t>
            </a:r>
            <a:r>
              <a:rPr lang="zh-CN" altLang="zh-CN" kern="100" dirty="0">
                <a:latin typeface="Times New Roman" panose="02020603050405020304"/>
                <a:ea typeface="楷体_GB2312"/>
                <a:cs typeface="Times New Roman" panose="02020603050405020304"/>
              </a:rPr>
              <a:t>大不相同</a:t>
            </a:r>
            <a:endParaRPr lang="zh-CN" altLang="en-US" dirty="0"/>
          </a:p>
        </p:txBody>
      </p:sp>
      <p:sp>
        <p:nvSpPr>
          <p:cNvPr id="5" name="矩形 4"/>
          <p:cNvSpPr/>
          <p:nvPr/>
        </p:nvSpPr>
        <p:spPr>
          <a:xfrm>
            <a:off x="2138822" y="3384103"/>
            <a:ext cx="4134465"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结果为</a:t>
            </a:r>
            <a:r>
              <a:rPr lang="en-US" altLang="zh-CN" kern="100" dirty="0">
                <a:latin typeface="宋体" panose="02010600030101010101" pitchFamily="2" charset="-122"/>
                <a:cs typeface="Times New Roman" panose="02020603050405020304"/>
              </a:rPr>
              <a:t>……</a:t>
            </a:r>
            <a:r>
              <a:rPr lang="zh-CN" altLang="zh-CN" kern="100" dirty="0">
                <a:latin typeface="Times New Roman" panose="02020603050405020304"/>
                <a:ea typeface="楷体_GB2312"/>
                <a:cs typeface="Times New Roman" panose="02020603050405020304"/>
              </a:rPr>
              <a:t>，以</a:t>
            </a:r>
            <a:r>
              <a:rPr lang="en-US" altLang="zh-CN" kern="100" dirty="0">
                <a:latin typeface="宋体" panose="02010600030101010101" pitchFamily="2" charset="-122"/>
                <a:cs typeface="Times New Roman" panose="02020603050405020304"/>
              </a:rPr>
              <a:t>……</a:t>
            </a:r>
            <a:r>
              <a:rPr lang="zh-CN" altLang="zh-CN" kern="100" dirty="0">
                <a:latin typeface="Times New Roman" panose="02020603050405020304"/>
                <a:ea typeface="楷体_GB2312"/>
                <a:cs typeface="Times New Roman" panose="02020603050405020304"/>
              </a:rPr>
              <a:t>结束</a:t>
            </a:r>
            <a:endParaRPr lang="zh-CN" altLang="en-US" dirty="0"/>
          </a:p>
        </p:txBody>
      </p:sp>
      <p:sp>
        <p:nvSpPr>
          <p:cNvPr id="6" name="矩形 5"/>
          <p:cNvSpPr/>
          <p:nvPr/>
        </p:nvSpPr>
        <p:spPr>
          <a:xfrm>
            <a:off x="2052625" y="3996171"/>
            <a:ext cx="2698175"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瞄准；目的在于</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副标题 2"/>
          <p:cNvSpPr>
            <a:spLocks noGrp="1"/>
          </p:cNvSpPr>
          <p:nvPr>
            <p:ph type="subTitle" idx="1"/>
          </p:nvPr>
        </p:nvSpPr>
        <p:spPr bwMode="auto">
          <a:xfrm>
            <a:off x="414338" y="1508522"/>
            <a:ext cx="10693400" cy="371178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二</a:t>
            </a: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阅读词汇</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hoop</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backboard</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 bump</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4. teammate</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5. warrior</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2043660" y="2115142"/>
            <a:ext cx="2579552" cy="523220"/>
          </a:xfrm>
          <a:prstGeom prst="rect">
            <a:avLst/>
          </a:prstGeom>
        </p:spPr>
        <p:txBody>
          <a:bodyPr wrap="none">
            <a:spAutoFit/>
          </a:bodyPr>
          <a:lstStyle/>
          <a:p>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篮球中的</a:t>
            </a:r>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篮圈</a:t>
            </a:r>
            <a:endParaRPr lang="zh-CN" altLang="en-US" dirty="0"/>
          </a:p>
        </p:txBody>
      </p:sp>
      <p:sp>
        <p:nvSpPr>
          <p:cNvPr id="4" name="矩形 3"/>
          <p:cNvSpPr/>
          <p:nvPr/>
        </p:nvSpPr>
        <p:spPr>
          <a:xfrm>
            <a:off x="2772705" y="2752871"/>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篮板</a:t>
            </a:r>
            <a:endParaRPr lang="zh-CN" altLang="en-US" dirty="0"/>
          </a:p>
        </p:txBody>
      </p:sp>
      <p:sp>
        <p:nvSpPr>
          <p:cNvPr id="5" name="矩形 4"/>
          <p:cNvSpPr/>
          <p:nvPr/>
        </p:nvSpPr>
        <p:spPr>
          <a:xfrm>
            <a:off x="2160637" y="3348099"/>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隆起之处</a:t>
            </a:r>
            <a:endParaRPr lang="zh-CN" altLang="en-US" dirty="0"/>
          </a:p>
        </p:txBody>
      </p:sp>
      <p:sp>
        <p:nvSpPr>
          <p:cNvPr id="6" name="矩形 5"/>
          <p:cNvSpPr/>
          <p:nvPr/>
        </p:nvSpPr>
        <p:spPr>
          <a:xfrm>
            <a:off x="2771416" y="3996171"/>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队友</a:t>
            </a:r>
            <a:endParaRPr lang="zh-CN" altLang="en-US" dirty="0"/>
          </a:p>
        </p:txBody>
      </p:sp>
      <p:sp>
        <p:nvSpPr>
          <p:cNvPr id="7" name="矩形 6"/>
          <p:cNvSpPr/>
          <p:nvPr/>
        </p:nvSpPr>
        <p:spPr>
          <a:xfrm>
            <a:off x="2447120" y="4572235"/>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武士，战士</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副标题 2"/>
          <p:cNvSpPr>
            <a:spLocks noGrp="1"/>
          </p:cNvSpPr>
          <p:nvPr>
            <p:ph type="subTitle" idx="1"/>
          </p:nvPr>
        </p:nvSpPr>
        <p:spPr bwMode="auto">
          <a:xfrm>
            <a:off x="414338" y="1751724"/>
            <a:ext cx="10693400" cy="310854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lvl="0"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6. muddy</a:t>
            </a:r>
            <a:r>
              <a:rPr lang="en-US" altLang="zh-CN" i="1" kern="100" dirty="0">
                <a:solidFill>
                  <a:srgbClr val="000000"/>
                </a:solidFill>
                <a:latin typeface="Times New Roman" panose="02020603050405020304"/>
                <a:cs typeface="Courier New" panose="02070309020205020404"/>
              </a:rPr>
              <a:t> adj. </a:t>
            </a:r>
            <a:r>
              <a:rPr lang="en-US" altLang="zh-CN" kern="100" dirty="0">
                <a:solidFill>
                  <a:srgbClr val="000000"/>
                </a:solidFill>
                <a:latin typeface="Times New Roman" panose="02020603050405020304"/>
                <a:ea typeface="楷体_GB2312"/>
                <a:cs typeface="Courier New" panose="02070309020205020404"/>
              </a:rPr>
              <a:t>_________________</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7. bounce </a:t>
            </a:r>
            <a:r>
              <a:rPr lang="en-US" altLang="zh-CN" i="1" kern="100" dirty="0">
                <a:solidFill>
                  <a:srgbClr val="000000"/>
                </a:solidFill>
                <a:latin typeface="Book Antiqua" panose="02040602050305030304"/>
                <a:cs typeface="Times New Roman" panose="02020603050405020304"/>
              </a:rPr>
              <a:t>v</a:t>
            </a:r>
            <a:r>
              <a:rPr lang="en-US" altLang="zh-CN" kern="100" dirty="0">
                <a:solidFill>
                  <a:srgbClr val="000000"/>
                </a:solidFill>
                <a:latin typeface="Times New Roman" panose="02020603050405020304"/>
                <a:cs typeface="Courier New" panose="02070309020205020404"/>
              </a:rPr>
              <a:t>. </a:t>
            </a:r>
            <a:r>
              <a:rPr lang="en-US" altLang="zh-CN" kern="100" dirty="0">
                <a:solidFill>
                  <a:srgbClr val="000000"/>
                </a:solidFill>
                <a:latin typeface="Times New Roman" panose="02020603050405020304"/>
                <a:ea typeface="楷体_GB2312"/>
                <a:cs typeface="Courier New" panose="02070309020205020404"/>
              </a:rPr>
              <a:t>__________________</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8. sharpen one's skills </a:t>
            </a:r>
            <a:r>
              <a:rPr lang="en-US" altLang="zh-CN" kern="100" dirty="0">
                <a:solidFill>
                  <a:srgbClr val="000000"/>
                </a:solidFill>
                <a:latin typeface="Times New Roman" panose="02020603050405020304"/>
                <a:ea typeface="楷体_GB2312"/>
                <a:cs typeface="Courier New" panose="02070309020205020404"/>
              </a:rPr>
              <a:t>____________________</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9. living proof </a:t>
            </a:r>
            <a:r>
              <a:rPr lang="en-US" altLang="zh-CN" kern="100" dirty="0">
                <a:solidFill>
                  <a:srgbClr val="000000"/>
                </a:solidFill>
                <a:latin typeface="Times New Roman" panose="02020603050405020304"/>
                <a:ea typeface="楷体_GB2312"/>
                <a:cs typeface="Courier New" panose="02070309020205020404"/>
              </a:rPr>
              <a:t>_____________</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10. day in and day out </a:t>
            </a:r>
            <a:r>
              <a:rPr lang="en-US" altLang="zh-CN" kern="100" dirty="0">
                <a:solidFill>
                  <a:srgbClr val="000000"/>
                </a:solidFill>
                <a:latin typeface="Times New Roman" panose="02020603050405020304"/>
                <a:ea typeface="楷体_GB2312"/>
                <a:cs typeface="Courier New" panose="02070309020205020404"/>
              </a:rPr>
              <a:t>___________</a:t>
            </a:r>
            <a:endParaRPr lang="zh-CN" altLang="zh-CN" sz="1050" kern="100" dirty="0">
              <a:solidFill>
                <a:prstClr val="black"/>
              </a:solidFill>
              <a:latin typeface="宋体" panose="02010600030101010101" pitchFamily="2" charset="-122"/>
              <a:cs typeface="Courier New" panose="02070309020205020404"/>
            </a:endParaRPr>
          </a:p>
        </p:txBody>
      </p:sp>
      <p:sp>
        <p:nvSpPr>
          <p:cNvPr id="2" name="矩形 1"/>
          <p:cNvSpPr/>
          <p:nvPr/>
        </p:nvSpPr>
        <p:spPr>
          <a:xfrm>
            <a:off x="2592685" y="1799927"/>
            <a:ext cx="305724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沾满泥的，泥泞的</a:t>
            </a:r>
            <a:endParaRPr lang="zh-CN" altLang="en-US" dirty="0"/>
          </a:p>
        </p:txBody>
      </p:sp>
      <p:sp>
        <p:nvSpPr>
          <p:cNvPr id="4" name="矩形 3"/>
          <p:cNvSpPr/>
          <p:nvPr/>
        </p:nvSpPr>
        <p:spPr>
          <a:xfrm>
            <a:off x="2376661" y="2375991"/>
            <a:ext cx="3179075" cy="523220"/>
          </a:xfrm>
          <a:prstGeom prst="rect">
            <a:avLst/>
          </a:prstGeom>
        </p:spPr>
        <p:txBody>
          <a:bodyPr wrap="none">
            <a:spAutoFit/>
          </a:bodyPr>
          <a:lstStyle/>
          <a:p>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使</a:t>
            </a:r>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弹起，</a:t>
            </a:r>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使</a:t>
            </a:r>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反弹</a:t>
            </a:r>
            <a:endParaRPr lang="zh-CN" altLang="en-US" dirty="0"/>
          </a:p>
        </p:txBody>
      </p:sp>
      <p:sp>
        <p:nvSpPr>
          <p:cNvPr id="5" name="矩形 4"/>
          <p:cNvSpPr/>
          <p:nvPr/>
        </p:nvSpPr>
        <p:spPr>
          <a:xfrm>
            <a:off x="3744813" y="2988059"/>
            <a:ext cx="3515706"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磨炼</a:t>
            </a:r>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提高某人的技能</a:t>
            </a:r>
            <a:endParaRPr lang="zh-CN" altLang="en-US" dirty="0"/>
          </a:p>
        </p:txBody>
      </p:sp>
      <p:sp>
        <p:nvSpPr>
          <p:cNvPr id="6" name="矩形 5"/>
          <p:cNvSpPr/>
          <p:nvPr/>
        </p:nvSpPr>
        <p:spPr>
          <a:xfrm>
            <a:off x="2635052" y="3600127"/>
            <a:ext cx="2339102"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活生生的例子</a:t>
            </a:r>
            <a:endParaRPr lang="zh-CN" altLang="en-US" dirty="0"/>
          </a:p>
        </p:txBody>
      </p:sp>
      <p:sp>
        <p:nvSpPr>
          <p:cNvPr id="7" name="矩形 6"/>
          <p:cNvSpPr/>
          <p:nvPr/>
        </p:nvSpPr>
        <p:spPr>
          <a:xfrm>
            <a:off x="3804603" y="4212195"/>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夜以继日地</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4302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a:solidFill>
                  <a:schemeClr val="bg1"/>
                </a:solidFill>
                <a:latin typeface="微软雅黑" panose="020B0503020204020204" pitchFamily="34" charset="-122"/>
                <a:ea typeface="微软雅黑" panose="020B0503020204020204" pitchFamily="34" charset="-122"/>
              </a:rPr>
              <a:t>任务型课堂</a:t>
            </a:r>
          </a:p>
        </p:txBody>
      </p:sp>
      <p:sp>
        <p:nvSpPr>
          <p:cNvPr id="19461" name="副标题 3"/>
          <p:cNvSpPr>
            <a:spLocks noGrp="1"/>
          </p:cNvSpPr>
          <p:nvPr>
            <p:ph type="subTitle" idx="1"/>
          </p:nvPr>
        </p:nvSpPr>
        <p:spPr bwMode="auto">
          <a:xfrm>
            <a:off x="414338" y="1799927"/>
            <a:ext cx="10693400" cy="122777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文本整体理解</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b="1" kern="100" dirty="0">
                <a:solidFill>
                  <a:srgbClr val="000000"/>
                </a:solidFill>
                <a:latin typeface="Times New Roman" panose="02020603050405020304"/>
                <a:ea typeface="黑体" panose="02010609060101010101" charset="-122"/>
                <a:cs typeface="Courier New" panose="02070309020205020404"/>
              </a:rPr>
              <a:t>Activity 1: Finish the structure according to the text</a:t>
            </a:r>
            <a:endParaRPr lang="zh-CN" altLang="zh-CN" sz="1050" kern="100" dirty="0">
              <a:latin typeface="宋体" panose="02010600030101010101" pitchFamily="2" charset="-122"/>
              <a:cs typeface="Courier New" panose="02070309020205020404"/>
            </a:endParaRPr>
          </a:p>
        </p:txBody>
      </p:sp>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475" y="3215282"/>
            <a:ext cx="11285538" cy="290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94277" y="3292639"/>
            <a:ext cx="1800225" cy="20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31205" y="3561333"/>
            <a:ext cx="857250" cy="16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39341" y="4379639"/>
            <a:ext cx="2219325"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9"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20977" y="5479155"/>
            <a:ext cx="695325"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00"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75453" y="5759615"/>
            <a:ext cx="1190625" cy="19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19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19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19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2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1021155"/>
            <a:ext cx="10693400" cy="484722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fr-FR"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文本细节领悟</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fr-FR" altLang="zh-CN" b="1" kern="100" dirty="0">
                <a:solidFill>
                  <a:srgbClr val="000000"/>
                </a:solidFill>
                <a:latin typeface="Times New Roman" panose="02020603050405020304"/>
                <a:cs typeface="Courier New" panose="02070309020205020404"/>
              </a:rPr>
              <a:t>Activity 2: Choose the best answer for each question according to the text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fr-FR" altLang="zh-CN" kern="100" dirty="0">
                <a:solidFill>
                  <a:srgbClr val="000000"/>
                </a:solidFill>
                <a:latin typeface="Times New Roman" panose="02020603050405020304"/>
                <a:cs typeface="Courier New" panose="02070309020205020404"/>
              </a:rPr>
              <a:t>1. What's the purpose of the text?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A. To tell people why Stephen Curry was doubted by many people.</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B. To inform people of Stephen Curry's basketball skills.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C. To inspire people with Stephen Curry's determination to succeed.</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D. To tell people how Stephen Curry became successful.</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296503" y="4608239"/>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6202" y="1801793"/>
            <a:ext cx="241935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362" name="TextBox 31"/>
          <p:cNvSpPr txBox="1">
            <a:spLocks noChangeArrowheads="1"/>
          </p:cNvSpPr>
          <p:nvPr/>
        </p:nvSpPr>
        <p:spPr bwMode="auto">
          <a:xfrm>
            <a:off x="649288" y="69850"/>
            <a:ext cx="64103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400" b="1">
                <a:solidFill>
                  <a:srgbClr val="C0472D"/>
                </a:solidFill>
                <a:latin typeface="微软雅黑" panose="020B0503020204020204" pitchFamily="34" charset="-122"/>
                <a:ea typeface="微软雅黑" panose="020B0503020204020204" pitchFamily="34" charset="-122"/>
              </a:rPr>
              <a:t>第一单元　伟大的复兴</a:t>
            </a:r>
            <a:r>
              <a:rPr lang="en-US" altLang="zh-CN" sz="1400" b="1">
                <a:solidFill>
                  <a:srgbClr val="C0472D"/>
                </a:solidFill>
                <a:latin typeface="微软雅黑" panose="020B0503020204020204" pitchFamily="34" charset="-122"/>
                <a:ea typeface="微软雅黑" panose="020B0503020204020204" pitchFamily="34" charset="-122"/>
              </a:rPr>
              <a:t>·</a:t>
            </a:r>
            <a:r>
              <a:rPr lang="zh-CN" altLang="en-US" sz="1400" b="1">
                <a:solidFill>
                  <a:srgbClr val="C0472D"/>
                </a:solidFill>
                <a:latin typeface="微软雅黑" panose="020B0503020204020204" pitchFamily="34" charset="-122"/>
                <a:ea typeface="微软雅黑" panose="020B0503020204020204" pitchFamily="34" charset="-122"/>
              </a:rPr>
              <a:t>中国革命传统作品研习</a:t>
            </a:r>
          </a:p>
        </p:txBody>
      </p:sp>
      <p:sp>
        <p:nvSpPr>
          <p:cNvPr id="6" name="平行四边形 5"/>
          <p:cNvSpPr/>
          <p:nvPr/>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15364" name="标题 1"/>
          <p:cNvSpPr txBox="1">
            <a:spLocks noChangeArrowheads="1"/>
          </p:cNvSpPr>
          <p:nvPr/>
        </p:nvSpPr>
        <p:spPr bwMode="auto">
          <a:xfrm>
            <a:off x="17463" y="4175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a:solidFill>
                  <a:schemeClr val="bg1"/>
                </a:solidFill>
                <a:latin typeface="微软雅黑" panose="020B0503020204020204" pitchFamily="34" charset="-122"/>
                <a:ea typeface="微软雅黑" panose="020B0503020204020204" pitchFamily="34" charset="-122"/>
              </a:rPr>
              <a:t>单元概览</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4" name="副标题 3"/>
          <p:cNvSpPr>
            <a:spLocks noGrp="1"/>
          </p:cNvSpPr>
          <p:nvPr>
            <p:ph type="subTitle" idx="1"/>
          </p:nvPr>
        </p:nvSpPr>
        <p:spPr>
          <a:xfrm>
            <a:off x="415037" y="2511311"/>
            <a:ext cx="10692000" cy="3645100"/>
          </a:xfrm>
        </p:spPr>
        <p:txBody>
          <a:bodyPr/>
          <a:lstStyle/>
          <a:p>
            <a:pPr algn="di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The theme of this unit is humans and society, whose topic is the field of sports competitions. Everyone can </a:t>
            </a:r>
            <a:r>
              <a:rPr lang="en-US" altLang="zh-CN" kern="100" dirty="0" err="1">
                <a:solidFill>
                  <a:srgbClr val="000000"/>
                </a:solidFill>
                <a:latin typeface="Times New Roman" panose="02020603050405020304"/>
                <a:cs typeface="Courier New" panose="02070309020205020404"/>
              </a:rPr>
              <a:t>realise</a:t>
            </a:r>
            <a:r>
              <a:rPr lang="en-US" altLang="zh-CN" kern="100" dirty="0">
                <a:solidFill>
                  <a:srgbClr val="000000"/>
                </a:solidFill>
                <a:latin typeface="Times New Roman" panose="02020603050405020304"/>
                <a:cs typeface="Courier New" panose="02070309020205020404"/>
              </a:rPr>
              <a:t> the sporting spirit of “faster, higher and stronger” through their own efforts and strong team spirit. This unit, from different angles, introduces the outstanding athletes or sports teams, including </a:t>
            </a:r>
            <a:r>
              <a:rPr lang="en-US" altLang="zh-CN" kern="100" dirty="0" err="1">
                <a:solidFill>
                  <a:srgbClr val="000000"/>
                </a:solidFill>
                <a:latin typeface="Times New Roman" panose="02020603050405020304"/>
                <a:cs typeface="Courier New" panose="02070309020205020404"/>
              </a:rPr>
              <a:t>Xu</a:t>
            </a:r>
            <a:r>
              <a:rPr lang="en-US" altLang="zh-CN" kern="100" dirty="0">
                <a:solidFill>
                  <a:srgbClr val="000000"/>
                </a:solidFill>
                <a:latin typeface="Times New Roman" panose="02020603050405020304"/>
                <a:cs typeface="Courier New" panose="02070309020205020404"/>
              </a:rPr>
              <a:t> </a:t>
            </a:r>
            <a:r>
              <a:rPr lang="en-US" altLang="zh-CN" kern="100" dirty="0" err="1">
                <a:solidFill>
                  <a:srgbClr val="000000"/>
                </a:solidFill>
                <a:latin typeface="Times New Roman" panose="02020603050405020304"/>
                <a:cs typeface="Courier New" panose="02070309020205020404"/>
              </a:rPr>
              <a:t>Haifeng</a:t>
            </a:r>
            <a:r>
              <a:rPr lang="en-US" altLang="zh-CN" kern="100" dirty="0">
                <a:solidFill>
                  <a:srgbClr val="000000"/>
                </a:solidFill>
                <a:latin typeface="Times New Roman" panose="02020603050405020304"/>
                <a:cs typeface="Courier New" panose="02070309020205020404"/>
              </a:rPr>
              <a:t>, Wayne Gretzky, Yelena </a:t>
            </a:r>
            <a:r>
              <a:rPr lang="en-US" altLang="zh-CN" kern="100" dirty="0" err="1">
                <a:solidFill>
                  <a:srgbClr val="000000"/>
                </a:solidFill>
                <a:latin typeface="Times New Roman" panose="02020603050405020304"/>
                <a:cs typeface="Courier New" panose="02070309020205020404"/>
              </a:rPr>
              <a:t>Isinbayeva</a:t>
            </a:r>
            <a:r>
              <a:rPr lang="en-US" altLang="zh-CN" kern="100" dirty="0">
                <a:solidFill>
                  <a:srgbClr val="000000"/>
                </a:solidFill>
                <a:latin typeface="Times New Roman" panose="02020603050405020304"/>
                <a:cs typeface="Courier New" panose="02070309020205020404"/>
              </a:rPr>
              <a:t>, Stephen Curry, Chinese women's volleyball team, etc., and </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426738"/>
            <a:ext cx="10693400" cy="605370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When Stephen was young, where did he play basketball?</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A. In a big stadium.</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B. On the playground of his school.</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C. On a muddy basketball court.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D. On a shiny basketball court.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 What's Stephen's reaction towards people's doubts?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A. He didn't give up and pursued his dream.</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B. He ignored their words totally.</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C. He was very disappointed.</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D. He hoped to get their support.</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296502" y="2267979"/>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4" name="矩形 3"/>
          <p:cNvSpPr/>
          <p:nvPr/>
        </p:nvSpPr>
        <p:spPr>
          <a:xfrm>
            <a:off x="296501" y="4032175"/>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1583903"/>
            <a:ext cx="10693400" cy="36407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4. What does Stephen mean by saying “What I wanted to do was just be myself”</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A. You needn't care about others at all.</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B. Work hard and never give up, and you will succeed.</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C. You should take others' advice as much as possible.</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D. Each one should experience some difficulties before achieving success.</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296502" y="3492276"/>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1223863"/>
            <a:ext cx="10693400" cy="431502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语言知识运用</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b="1" kern="100" dirty="0">
                <a:solidFill>
                  <a:srgbClr val="000000"/>
                </a:solidFill>
                <a:latin typeface="Times New Roman" panose="02020603050405020304"/>
                <a:cs typeface="Courier New" panose="02070309020205020404"/>
              </a:rPr>
              <a:t>Activity 3: </a:t>
            </a:r>
            <a:r>
              <a:rPr lang="en-US" altLang="zh-CN" b="1" kern="100" dirty="0" err="1">
                <a:solidFill>
                  <a:srgbClr val="000000"/>
                </a:solidFill>
                <a:latin typeface="Times New Roman" panose="02020603050405020304"/>
                <a:cs typeface="Courier New" panose="02070309020205020404"/>
              </a:rPr>
              <a:t>Analyse</a:t>
            </a:r>
            <a:r>
              <a:rPr lang="en-US" altLang="zh-CN" b="1" kern="100" dirty="0">
                <a:solidFill>
                  <a:srgbClr val="000000"/>
                </a:solidFill>
                <a:latin typeface="Times New Roman" panose="02020603050405020304"/>
                <a:cs typeface="Courier New" panose="02070309020205020404"/>
              </a:rPr>
              <a:t> the difficult sentences and translate them</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Knowing where the ball would go wasn't easy.</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句子分析</a:t>
            </a: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Times New Roman" panose="02020603050405020304"/>
                <a:cs typeface="Times New Roman" panose="02020603050405020304"/>
              </a:rPr>
              <a:t>本句是一个主从复合句。</a:t>
            </a:r>
            <a:r>
              <a:rPr lang="en-US" altLang="zh-CN" kern="100" dirty="0">
                <a:solidFill>
                  <a:srgbClr val="000000"/>
                </a:solidFill>
                <a:latin typeface="Times New Roman" panose="02020603050405020304"/>
                <a:cs typeface="Courier New" panose="02070309020205020404"/>
              </a:rPr>
              <a:t>Knowing where the ball would go</a:t>
            </a:r>
            <a:r>
              <a:rPr lang="zh-CN" altLang="zh-CN" kern="100" dirty="0">
                <a:solidFill>
                  <a:srgbClr val="000000"/>
                </a:solidFill>
                <a:latin typeface="Times New Roman" panose="02020603050405020304"/>
                <a:cs typeface="Times New Roman" panose="02020603050405020304"/>
              </a:rPr>
              <a:t>是动词</a:t>
            </a:r>
            <a:r>
              <a:rPr lang="en-US" altLang="zh-CN" kern="100" dirty="0">
                <a:solidFill>
                  <a:srgbClr val="000000"/>
                </a:solidFill>
                <a:latin typeface="Times New Roman" panose="02020603050405020304"/>
                <a:cs typeface="Courier New" panose="02070309020205020404"/>
              </a:rPr>
              <a:t>-</a:t>
            </a:r>
            <a:r>
              <a:rPr lang="en-US" altLang="zh-CN" kern="100" dirty="0" err="1">
                <a:solidFill>
                  <a:srgbClr val="000000"/>
                </a:solidFill>
                <a:latin typeface="Times New Roman" panose="02020603050405020304"/>
                <a:cs typeface="Courier New" panose="02070309020205020404"/>
              </a:rPr>
              <a:t>ing</a:t>
            </a:r>
            <a:r>
              <a:rPr lang="zh-CN" altLang="zh-CN" kern="100" dirty="0">
                <a:solidFill>
                  <a:srgbClr val="000000"/>
                </a:solidFill>
                <a:latin typeface="Times New Roman" panose="02020603050405020304"/>
                <a:cs typeface="Times New Roman" panose="02020603050405020304"/>
              </a:rPr>
              <a:t>形式短语作</a:t>
            </a:r>
            <a:r>
              <a:rPr lang="en-US" altLang="zh-CN" kern="100" dirty="0">
                <a:solidFill>
                  <a:srgbClr val="000000"/>
                </a:solidFill>
                <a:latin typeface="Times New Roman" panose="02020603050405020304"/>
                <a:ea typeface="楷体_GB2312"/>
                <a:cs typeface="Courier New" panose="02070309020205020404"/>
              </a:rPr>
              <a:t>______</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where the ball would go </a:t>
            </a:r>
            <a:r>
              <a:rPr lang="zh-CN" altLang="zh-CN" kern="100" dirty="0">
                <a:solidFill>
                  <a:srgbClr val="000000"/>
                </a:solidFill>
                <a:latin typeface="Times New Roman" panose="02020603050405020304"/>
                <a:cs typeface="Times New Roman" panose="02020603050405020304"/>
              </a:rPr>
              <a:t>为</a:t>
            </a:r>
            <a:r>
              <a:rPr lang="en-US" altLang="zh-CN" kern="100" dirty="0">
                <a:solidFill>
                  <a:srgbClr val="000000"/>
                </a:solidFill>
                <a:latin typeface="Times New Roman" panose="02020603050405020304"/>
                <a:cs typeface="Courier New" panose="02070309020205020404"/>
              </a:rPr>
              <a:t>where</a:t>
            </a:r>
            <a:r>
              <a:rPr lang="zh-CN" altLang="zh-CN" kern="100" dirty="0">
                <a:solidFill>
                  <a:srgbClr val="000000"/>
                </a:solidFill>
                <a:latin typeface="Times New Roman" panose="02020603050405020304"/>
                <a:cs typeface="Times New Roman" panose="02020603050405020304"/>
              </a:rPr>
              <a:t>引导的</a:t>
            </a:r>
            <a:r>
              <a:rPr lang="en-US" altLang="zh-CN" kern="100" dirty="0">
                <a:solidFill>
                  <a:srgbClr val="000000"/>
                </a:solidFill>
                <a:latin typeface="Times New Roman" panose="02020603050405020304"/>
                <a:ea typeface="楷体_GB2312"/>
                <a:cs typeface="Courier New" panose="02070309020205020404"/>
              </a:rPr>
              <a:t>_____</a:t>
            </a:r>
            <a:r>
              <a:rPr lang="zh-CN" altLang="zh-CN" kern="100" dirty="0">
                <a:solidFill>
                  <a:srgbClr val="000000"/>
                </a:solidFill>
                <a:latin typeface="Times New Roman" panose="02020603050405020304"/>
                <a:cs typeface="Times New Roman" panose="02020603050405020304"/>
              </a:rPr>
              <a:t>从句。</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尝试翻译</a:t>
            </a:r>
            <a:r>
              <a:rPr lang="en-US" altLang="zh-CN" kern="100" dirty="0">
                <a:solidFill>
                  <a:srgbClr val="000000"/>
                </a:solidFill>
                <a:latin typeface="IPAPANNEW"/>
                <a:cs typeface="Times New Roman" panose="02020603050405020304"/>
              </a:rPr>
              <a:t>]</a:t>
            </a:r>
            <a:r>
              <a:rPr lang="en-US" altLang="zh-CN" kern="100" dirty="0">
                <a:solidFill>
                  <a:srgbClr val="000000"/>
                </a:solidFill>
                <a:latin typeface="Times New Roman" panose="02020603050405020304"/>
                <a:ea typeface="楷体_GB2312"/>
                <a:cs typeface="Courier New" panose="02070309020205020404"/>
              </a:rPr>
              <a:t>_________________________________________________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4032845" y="3672135"/>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主语</a:t>
            </a:r>
            <a:endParaRPr lang="zh-CN" altLang="en-US" dirty="0"/>
          </a:p>
        </p:txBody>
      </p:sp>
      <p:sp>
        <p:nvSpPr>
          <p:cNvPr id="4" name="矩形 3"/>
          <p:cNvSpPr/>
          <p:nvPr/>
        </p:nvSpPr>
        <p:spPr>
          <a:xfrm>
            <a:off x="900497" y="4284203"/>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宾语</a:t>
            </a:r>
            <a:endParaRPr lang="zh-CN" altLang="en-US" dirty="0"/>
          </a:p>
        </p:txBody>
      </p:sp>
      <p:sp>
        <p:nvSpPr>
          <p:cNvPr id="5" name="矩形 4"/>
          <p:cNvSpPr/>
          <p:nvPr/>
        </p:nvSpPr>
        <p:spPr>
          <a:xfrm>
            <a:off x="2160637" y="4860267"/>
            <a:ext cx="5161280" cy="52197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能判断球反弹的方向并不容易。</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431775"/>
            <a:ext cx="10693400" cy="611886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What I wanted to do was just be myself... I know it inspires a lot of the next generation, a lot of people who love the game of basketball to value the skill of it, value the fact that you can work every single day to get better.</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句子分析</a:t>
            </a: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Times New Roman" panose="02020603050405020304"/>
                <a:cs typeface="Times New Roman" panose="02020603050405020304"/>
              </a:rPr>
              <a:t>本句是一个主从复合句。</a:t>
            </a:r>
            <a:r>
              <a:rPr lang="en-US" altLang="zh-CN" kern="100" dirty="0">
                <a:solidFill>
                  <a:srgbClr val="000000"/>
                </a:solidFill>
                <a:latin typeface="Times New Roman" panose="02020603050405020304"/>
                <a:cs typeface="Courier New" panose="02070309020205020404"/>
              </a:rPr>
              <a:t>What</a:t>
            </a:r>
            <a:r>
              <a:rPr lang="zh-CN" altLang="zh-CN" kern="100" dirty="0">
                <a:solidFill>
                  <a:srgbClr val="000000"/>
                </a:solidFill>
                <a:latin typeface="Times New Roman" panose="02020603050405020304"/>
                <a:cs typeface="Times New Roman" panose="02020603050405020304"/>
              </a:rPr>
              <a:t>引导</a:t>
            </a:r>
            <a:r>
              <a:rPr lang="en-US" altLang="zh-CN" kern="100" dirty="0">
                <a:solidFill>
                  <a:srgbClr val="000000"/>
                </a:solidFill>
                <a:latin typeface="Times New Roman" panose="02020603050405020304"/>
                <a:ea typeface="楷体_GB2312"/>
                <a:cs typeface="Courier New" panose="02070309020205020404"/>
              </a:rPr>
              <a:t>_____</a:t>
            </a:r>
            <a:r>
              <a:rPr lang="zh-CN" altLang="zh-CN" kern="100" dirty="0">
                <a:solidFill>
                  <a:srgbClr val="000000"/>
                </a:solidFill>
                <a:latin typeface="Times New Roman" panose="02020603050405020304"/>
                <a:cs typeface="Times New Roman" panose="02020603050405020304"/>
              </a:rPr>
              <a:t>从句，并在从句中作</a:t>
            </a:r>
            <a:r>
              <a:rPr lang="en-US" altLang="zh-CN" kern="100" dirty="0">
                <a:solidFill>
                  <a:srgbClr val="000000"/>
                </a:solidFill>
                <a:latin typeface="Times New Roman" panose="02020603050405020304"/>
                <a:ea typeface="楷体_GB2312"/>
                <a:cs typeface="Courier New" panose="02070309020205020404"/>
              </a:rPr>
              <a:t>_____</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who</a:t>
            </a:r>
            <a:r>
              <a:rPr lang="zh-CN" altLang="zh-CN" kern="100" dirty="0">
                <a:solidFill>
                  <a:srgbClr val="000000"/>
                </a:solidFill>
                <a:latin typeface="Times New Roman" panose="02020603050405020304"/>
                <a:cs typeface="Times New Roman" panose="02020603050405020304"/>
              </a:rPr>
              <a:t>引导</a:t>
            </a:r>
            <a:r>
              <a:rPr lang="en-US" altLang="zh-CN" kern="100" dirty="0">
                <a:solidFill>
                  <a:srgbClr val="000000"/>
                </a:solidFill>
                <a:latin typeface="Times New Roman" panose="02020603050405020304"/>
                <a:ea typeface="楷体_GB2312"/>
                <a:cs typeface="Courier New" panose="02070309020205020404"/>
              </a:rPr>
              <a:t>_____</a:t>
            </a:r>
            <a:r>
              <a:rPr lang="zh-CN" altLang="zh-CN" kern="100" dirty="0">
                <a:solidFill>
                  <a:srgbClr val="000000"/>
                </a:solidFill>
                <a:latin typeface="Times New Roman" panose="02020603050405020304"/>
                <a:cs typeface="Times New Roman" panose="02020603050405020304"/>
              </a:rPr>
              <a:t>从句，修饰先行词</a:t>
            </a:r>
            <a:r>
              <a:rPr lang="en-US" altLang="zh-CN" kern="100" dirty="0">
                <a:solidFill>
                  <a:srgbClr val="000000"/>
                </a:solidFill>
                <a:latin typeface="Times New Roman" panose="02020603050405020304"/>
                <a:cs typeface="Courier New" panose="02070309020205020404"/>
              </a:rPr>
              <a:t> people</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that</a:t>
            </a:r>
            <a:r>
              <a:rPr lang="zh-CN" altLang="zh-CN" kern="100" dirty="0">
                <a:solidFill>
                  <a:srgbClr val="000000"/>
                </a:solidFill>
                <a:latin typeface="Times New Roman" panose="02020603050405020304"/>
                <a:cs typeface="Times New Roman" panose="02020603050405020304"/>
              </a:rPr>
              <a:t>引导</a:t>
            </a:r>
            <a:r>
              <a:rPr lang="en-US" altLang="zh-CN" kern="100" dirty="0">
                <a:solidFill>
                  <a:srgbClr val="000000"/>
                </a:solidFill>
                <a:latin typeface="Times New Roman" panose="02020603050405020304"/>
                <a:ea typeface="楷体_GB2312"/>
                <a:cs typeface="Courier New" panose="02070309020205020404"/>
              </a:rPr>
              <a:t>________</a:t>
            </a:r>
            <a:r>
              <a:rPr lang="zh-CN" altLang="zh-CN" kern="100" dirty="0">
                <a:solidFill>
                  <a:srgbClr val="000000"/>
                </a:solidFill>
                <a:latin typeface="Times New Roman" panose="02020603050405020304"/>
                <a:cs typeface="Times New Roman" panose="02020603050405020304"/>
              </a:rPr>
              <a:t>从句，具体解释</a:t>
            </a:r>
            <a:r>
              <a:rPr lang="en-US" altLang="zh-CN" kern="100" dirty="0">
                <a:solidFill>
                  <a:srgbClr val="000000"/>
                </a:solidFill>
                <a:latin typeface="Times New Roman" panose="02020603050405020304"/>
                <a:cs typeface="Courier New" panose="02070309020205020404"/>
              </a:rPr>
              <a:t>fact</a:t>
            </a:r>
            <a:r>
              <a:rPr lang="zh-CN" altLang="zh-CN" kern="100" dirty="0">
                <a:solidFill>
                  <a:srgbClr val="000000"/>
                </a:solidFill>
                <a:latin typeface="Times New Roman" panose="02020603050405020304"/>
                <a:cs typeface="Times New Roman" panose="02020603050405020304"/>
              </a:rPr>
              <a:t>的内容，只起连接作用。</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尝试翻译</a:t>
            </a:r>
            <a:r>
              <a:rPr lang="en-US" altLang="zh-CN" kern="100" dirty="0">
                <a:solidFill>
                  <a:srgbClr val="000000"/>
                </a:solidFill>
                <a:latin typeface="IPAPANNEW"/>
                <a:cs typeface="Times New Roman" panose="02020603050405020304"/>
              </a:rPr>
              <a:t>]</a:t>
            </a:r>
            <a:r>
              <a:rPr lang="en-US" altLang="zh-CN" kern="100" dirty="0">
                <a:solidFill>
                  <a:srgbClr val="000000"/>
                </a:solidFill>
                <a:latin typeface="Times New Roman" panose="02020603050405020304"/>
                <a:ea typeface="楷体_GB2312"/>
                <a:cs typeface="Courier New" panose="02070309020205020404"/>
              </a:rPr>
              <a:t>_________________________________________________</a:t>
            </a:r>
          </a:p>
          <a:p>
            <a:pPr algn="just">
              <a:spcAft>
                <a:spcPts val="0"/>
              </a:spcAft>
              <a:tabLst>
                <a:tab pos="5591175" algn="l"/>
              </a:tabLst>
            </a:pPr>
            <a:r>
              <a:rPr lang="en-US" altLang="zh-CN" kern="100" dirty="0">
                <a:solidFill>
                  <a:srgbClr val="000000"/>
                </a:solidFill>
                <a:latin typeface="Times New Roman" panose="02020603050405020304"/>
                <a:ea typeface="楷体_GB2312"/>
                <a:cs typeface="Courier New" panose="02070309020205020404"/>
              </a:rPr>
              <a:t>______________________________________________________________________________________________________________________</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7633245" y="2897048"/>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主语</a:t>
            </a:r>
            <a:endParaRPr lang="zh-CN" altLang="en-US" dirty="0"/>
          </a:p>
        </p:txBody>
      </p:sp>
      <p:sp>
        <p:nvSpPr>
          <p:cNvPr id="4" name="矩形 3"/>
          <p:cNvSpPr/>
          <p:nvPr/>
        </p:nvSpPr>
        <p:spPr>
          <a:xfrm>
            <a:off x="1260537" y="3473112"/>
            <a:ext cx="972108" cy="523220"/>
          </a:xfrm>
          <a:prstGeom prst="rect">
            <a:avLst/>
          </a:prstGeom>
        </p:spPr>
        <p:txBody>
          <a:bodyPr wrap="square">
            <a:spAutoFit/>
          </a:bodyPr>
          <a:lstStyle/>
          <a:p>
            <a:r>
              <a:rPr lang="zh-CN" altLang="zh-CN" kern="100" dirty="0">
                <a:latin typeface="Times New Roman" panose="02020603050405020304"/>
                <a:ea typeface="楷体_GB2312"/>
                <a:cs typeface="Times New Roman" panose="02020603050405020304"/>
              </a:rPr>
              <a:t>宾语</a:t>
            </a:r>
            <a:endParaRPr lang="zh-CN" altLang="en-US" dirty="0"/>
          </a:p>
        </p:txBody>
      </p:sp>
      <p:sp>
        <p:nvSpPr>
          <p:cNvPr id="5" name="矩形 4"/>
          <p:cNvSpPr/>
          <p:nvPr/>
        </p:nvSpPr>
        <p:spPr>
          <a:xfrm>
            <a:off x="4068849" y="3481295"/>
            <a:ext cx="972108" cy="523220"/>
          </a:xfrm>
          <a:prstGeom prst="rect">
            <a:avLst/>
          </a:prstGeom>
        </p:spPr>
        <p:txBody>
          <a:bodyPr wrap="square">
            <a:spAutoFit/>
          </a:bodyPr>
          <a:lstStyle/>
          <a:p>
            <a:r>
              <a:rPr lang="zh-CN" altLang="zh-CN" kern="100" dirty="0">
                <a:latin typeface="Times New Roman" panose="02020603050405020304"/>
                <a:ea typeface="楷体_GB2312"/>
                <a:cs typeface="Times New Roman" panose="02020603050405020304"/>
              </a:rPr>
              <a:t>定语</a:t>
            </a:r>
            <a:endParaRPr lang="zh-CN" altLang="en-US" dirty="0"/>
          </a:p>
        </p:txBody>
      </p:sp>
      <p:sp>
        <p:nvSpPr>
          <p:cNvPr id="6" name="矩形 5"/>
          <p:cNvSpPr/>
          <p:nvPr/>
        </p:nvSpPr>
        <p:spPr>
          <a:xfrm>
            <a:off x="612465" y="4103900"/>
            <a:ext cx="1298456" cy="523220"/>
          </a:xfrm>
          <a:prstGeom prst="rect">
            <a:avLst/>
          </a:prstGeom>
        </p:spPr>
        <p:txBody>
          <a:bodyPr wrap="square">
            <a:spAutoFit/>
          </a:bodyPr>
          <a:lstStyle/>
          <a:p>
            <a:r>
              <a:rPr lang="zh-CN" altLang="zh-CN" kern="100" dirty="0">
                <a:latin typeface="Times New Roman" panose="02020603050405020304"/>
                <a:ea typeface="楷体_GB2312"/>
                <a:cs typeface="Times New Roman" panose="02020603050405020304"/>
              </a:rPr>
              <a:t>同位语</a:t>
            </a:r>
            <a:endParaRPr lang="zh-CN" altLang="en-US" dirty="0"/>
          </a:p>
        </p:txBody>
      </p:sp>
      <p:sp>
        <p:nvSpPr>
          <p:cNvPr id="3" name="矩形 2"/>
          <p:cNvSpPr/>
          <p:nvPr/>
        </p:nvSpPr>
        <p:spPr>
          <a:xfrm>
            <a:off x="432445" y="4542384"/>
            <a:ext cx="10693188" cy="1899285"/>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ea typeface="楷体_GB2312"/>
                <a:cs typeface="Times New Roman" panose="02020603050405020304"/>
              </a:rPr>
              <a:t>                    </a:t>
            </a:r>
            <a:r>
              <a:rPr lang="zh-CN" altLang="zh-CN" kern="100" dirty="0">
                <a:latin typeface="Times New Roman" panose="02020603050405020304"/>
                <a:ea typeface="楷体_GB2312"/>
                <a:cs typeface="Times New Roman" panose="02020603050405020304"/>
              </a:rPr>
              <a:t>我只想做我自己</a:t>
            </a:r>
            <a:r>
              <a:rPr lang="en-US" altLang="zh-CN" kern="100" dirty="0">
                <a:latin typeface="宋体" panose="02010600030101010101" pitchFamily="2" charset="-122"/>
                <a:cs typeface="Times New Roman" panose="02020603050405020304"/>
              </a:rPr>
              <a:t>……</a:t>
            </a:r>
            <a:r>
              <a:rPr lang="zh-CN" altLang="zh-CN" kern="100" dirty="0">
                <a:latin typeface="Times New Roman" panose="02020603050405020304"/>
                <a:ea typeface="楷体_GB2312"/>
                <a:cs typeface="Times New Roman" panose="02020603050405020304"/>
              </a:rPr>
              <a:t>我知道这激励着很多后辈、很多热爱篮球比赛的人，让他们认识到技术的重要性，认识到人可以通过每天不断</a:t>
            </a:r>
            <a:r>
              <a:rPr lang="zh-CN" altLang="zh-CN" kern="100" dirty="0">
                <a:latin typeface="Times New Roman" panose="02020603050405020304"/>
                <a:ea typeface="楷体_GB2312"/>
                <a:cs typeface="Times New Roman" panose="02020603050405020304"/>
                <a:sym typeface="+mn-ea"/>
              </a:rPr>
              <a:t>的</a:t>
            </a:r>
            <a:r>
              <a:rPr lang="zh-CN" altLang="zh-CN" kern="100" dirty="0">
                <a:latin typeface="Times New Roman" panose="02020603050405020304"/>
                <a:ea typeface="楷体_GB2312"/>
                <a:cs typeface="Times New Roman" panose="02020603050405020304"/>
              </a:rPr>
              <a:t>努力而变得更好。</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1008459"/>
            <a:ext cx="10693400" cy="485992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思维品质培养</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b="1" kern="100" dirty="0">
                <a:solidFill>
                  <a:srgbClr val="000000"/>
                </a:solidFill>
                <a:latin typeface="Times New Roman" panose="02020603050405020304"/>
                <a:cs typeface="Courier New" panose="02070309020205020404"/>
              </a:rPr>
              <a:t>Activity 4: Think and answer the following questions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What kind of person do you think Stephen was?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Can you think of any other famous basketball players? Which of their qualities inspires you?</a:t>
            </a:r>
            <a:endParaRPr lang="zh-CN" altLang="zh-CN" sz="1050" kern="100" dirty="0">
              <a:latin typeface="宋体" panose="02010600030101010101" pitchFamily="2" charset="-122"/>
              <a:cs typeface="Courier New" panose="02070309020205020404"/>
            </a:endParaRPr>
          </a:p>
          <a:p>
            <a:r>
              <a:rPr lang="en-US" altLang="zh-CN" kern="100" dirty="0">
                <a:solidFill>
                  <a:srgbClr val="000000"/>
                </a:solidFill>
                <a:latin typeface="Times New Roman" panose="02020603050405020304"/>
                <a:ea typeface="楷体_GB2312"/>
              </a:rPr>
              <a:t>___________________________________________________________________________________________</a:t>
            </a:r>
            <a:endParaRPr lang="zh-CN" altLang="en-US" dirty="0"/>
          </a:p>
        </p:txBody>
      </p:sp>
      <p:sp>
        <p:nvSpPr>
          <p:cNvPr id="2" name="TextBox 1"/>
          <p:cNvSpPr txBox="1"/>
          <p:nvPr/>
        </p:nvSpPr>
        <p:spPr>
          <a:xfrm>
            <a:off x="432445" y="2844043"/>
            <a:ext cx="6154249" cy="523220"/>
          </a:xfrm>
          <a:prstGeom prst="rect">
            <a:avLst/>
          </a:prstGeom>
          <a:noFill/>
        </p:spPr>
        <p:txBody>
          <a:bodyPr wrap="none" rtlCol="0">
            <a:spAutoFit/>
          </a:bodyPr>
          <a:lstStyle/>
          <a:p>
            <a:r>
              <a:rPr lang="en-US" altLang="zh-CN" dirty="0"/>
              <a:t>Confident, hard-working and determined.</a:t>
            </a:r>
            <a:endParaRPr lang="zh-CN" altLang="en-US" dirty="0"/>
          </a:p>
        </p:txBody>
      </p:sp>
      <p:sp>
        <p:nvSpPr>
          <p:cNvPr id="3" name="矩形 2"/>
          <p:cNvSpPr/>
          <p:nvPr/>
        </p:nvSpPr>
        <p:spPr>
          <a:xfrm>
            <a:off x="468449" y="4497554"/>
            <a:ext cx="10657184" cy="1298817"/>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ea typeface="楷体_GB2312"/>
                <a:cs typeface="Courier New" panose="02070309020205020404"/>
              </a:rPr>
              <a:t>Michael Jordan. He is definitely one of the most motivated and persistent players. (</a:t>
            </a:r>
            <a:r>
              <a:rPr lang="zh-CN" altLang="zh-CN" kern="100" dirty="0">
                <a:latin typeface="Times New Roman" panose="02020603050405020304"/>
                <a:ea typeface="楷体_GB2312"/>
                <a:cs typeface="Times New Roman" panose="02020603050405020304"/>
              </a:rPr>
              <a:t>回答合理即可</a:t>
            </a:r>
            <a:r>
              <a:rPr lang="en-US" altLang="zh-CN" kern="100" dirty="0">
                <a:latin typeface="Times New Roman" panose="02020603050405020304"/>
                <a:ea typeface="楷体_GB2312"/>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35325" y="4788259"/>
            <a:ext cx="5983500" cy="569387"/>
          </a:xfrm>
          <a:prstGeom prst="rect">
            <a:avLst/>
          </a:prstGeom>
          <a:noFill/>
          <a:ln w="9525">
            <a:noFill/>
          </a:ln>
        </p:spPr>
        <p:txBody>
          <a:bodyPr wrap="square">
            <a:spAutoFit/>
          </a:bodyPr>
          <a:lstStyle/>
          <a:p>
            <a:pPr defTabSz="815975" eaLnBrk="0" hangingPunct="0">
              <a:defRPr/>
            </a:pPr>
            <a:r>
              <a:rPr lang="en-US" altLang="zh-CN"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Unit 3</a:t>
            </a:r>
            <a:r>
              <a:rPr lang="zh-CN" altLang="en-US"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　课后素养评价</a:t>
            </a:r>
            <a:r>
              <a:rPr lang="en-US" altLang="zh-CN"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九</a:t>
            </a:r>
            <a:r>
              <a:rPr lang="en-US" altLang="zh-CN"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p:txBody>
      </p:sp>
      <p:sp>
        <p:nvSpPr>
          <p:cNvPr id="30" name="矩形 29">
            <a:hlinkClick r:id="rId6" action="ppaction://hlinksldjump"/>
          </p:cNvPr>
          <p:cNvSpPr/>
          <p:nvPr/>
        </p:nvSpPr>
        <p:spPr>
          <a:xfrm>
            <a:off x="3243263" y="5400748"/>
            <a:ext cx="8170402" cy="906402"/>
          </a:xfrm>
          <a:prstGeom prst="rect">
            <a:avLst/>
          </a:prstGeom>
          <a:ln>
            <a:noFill/>
          </a:ln>
        </p:spPr>
        <p:txBody>
          <a:bodyPr wrap="square">
            <a:spAutoFit/>
          </a:bodyPr>
          <a:lstStyle/>
          <a:p>
            <a:pPr defTabSz="913130" eaLnBrk="0" hangingPunct="0">
              <a:defRPr/>
            </a:pPr>
            <a:r>
              <a:rPr lang="en-US" altLang="zh-CN"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Section Ⅰ</a:t>
            </a:r>
            <a:r>
              <a:rPr lang="zh-CN" altLang="en-US"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　</a:t>
            </a:r>
            <a:r>
              <a:rPr lang="en-US" altLang="zh-CN"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Starting out &amp; Understanding ideas—Comprehending</a:t>
            </a:r>
            <a:endParaRPr lang="zh-CN" altLang="en-US"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29" name="矩形 28">
            <a:hlinkClick r:id="rId7" action="ppaction://hlinkfile"/>
          </p:cNvPr>
          <p:cNvSpPr/>
          <p:nvPr/>
        </p:nvSpPr>
        <p:spPr>
          <a:xfrm>
            <a:off x="-107950" y="-122238"/>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859736"/>
            <a:ext cx="10692000" cy="3108543"/>
          </a:xfrm>
        </p:spPr>
        <p:txBody>
          <a:bodyPr/>
          <a:lstStyle/>
          <a:p>
            <a:pPr lvl="0"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tells how they won the games with the spirit of never giving up, unremitting efforts, iron willpower and united team strength, going beyond self to achieve success. Through the study of this unit, students can set higher goals for themselves, and achieve their goals through their own efforts.</a:t>
            </a:r>
            <a:endParaRPr lang="zh-CN" altLang="zh-CN" sz="1050" kern="100" dirty="0">
              <a:solidFill>
                <a:prstClr val="black"/>
              </a:solidFill>
              <a:latin typeface="宋体" panose="02010600030101010101" pitchFamily="2" charset="-122"/>
              <a:cs typeface="Courier New" panose="02070309020205020404"/>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2588" y="529008"/>
            <a:ext cx="2466975"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表格 1"/>
          <p:cNvGraphicFramePr>
            <a:graphicFrameLocks noGrp="1"/>
          </p:cNvGraphicFramePr>
          <p:nvPr>
            <p:extLst>
              <p:ext uri="{D42A27DB-BD31-4B8C-83A1-F6EECF244321}">
                <p14:modId xmlns:p14="http://schemas.microsoft.com/office/powerpoint/2010/main" val="716942819"/>
              </p:ext>
            </p:extLst>
          </p:nvPr>
        </p:nvGraphicFramePr>
        <p:xfrm>
          <a:off x="288429" y="1310531"/>
          <a:ext cx="10945217" cy="5120640"/>
        </p:xfrm>
        <a:graphic>
          <a:graphicData uri="http://schemas.openxmlformats.org/drawingml/2006/table">
            <a:tbl>
              <a:tblPr/>
              <a:tblGrid>
                <a:gridCol w="1584176">
                  <a:extLst>
                    <a:ext uri="{9D8B030D-6E8A-4147-A177-3AD203B41FA5}">
                      <a16:colId xmlns:a16="http://schemas.microsoft.com/office/drawing/2014/main" val="20000"/>
                    </a:ext>
                  </a:extLst>
                </a:gridCol>
                <a:gridCol w="396044">
                  <a:extLst>
                    <a:ext uri="{9D8B030D-6E8A-4147-A177-3AD203B41FA5}">
                      <a16:colId xmlns:a16="http://schemas.microsoft.com/office/drawing/2014/main" val="20001"/>
                    </a:ext>
                  </a:extLst>
                </a:gridCol>
                <a:gridCol w="1044116">
                  <a:extLst>
                    <a:ext uri="{9D8B030D-6E8A-4147-A177-3AD203B41FA5}">
                      <a16:colId xmlns:a16="http://schemas.microsoft.com/office/drawing/2014/main" val="20002"/>
                    </a:ext>
                  </a:extLst>
                </a:gridCol>
                <a:gridCol w="7920881">
                  <a:extLst>
                    <a:ext uri="{9D8B030D-6E8A-4147-A177-3AD203B41FA5}">
                      <a16:colId xmlns:a16="http://schemas.microsoft.com/office/drawing/2014/main" val="20003"/>
                    </a:ext>
                  </a:extLst>
                </a:gridCol>
              </a:tblGrid>
              <a:tr h="0">
                <a:tc>
                  <a:txBody>
                    <a:bodyPr/>
                    <a:lstStyle/>
                    <a:p>
                      <a:pPr algn="ctr">
                        <a:lnSpc>
                          <a:spcPct val="10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核心素养</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gridSpan="3">
                  <a:txBody>
                    <a:bodyPr/>
                    <a:lstStyle/>
                    <a:p>
                      <a:pPr algn="ctr">
                        <a:lnSpc>
                          <a:spcPct val="10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具体要求</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0">
                <a:tc rowSpan="3">
                  <a:txBody>
                    <a:bodyPr/>
                    <a:lstStyle/>
                    <a:p>
                      <a:pPr algn="ctr">
                        <a:lnSpc>
                          <a:spcPct val="10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语言能力</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3">
                  <a:txBody>
                    <a:bodyPr/>
                    <a:lstStyle/>
                    <a:p>
                      <a:pPr algn="ctr">
                        <a:lnSpc>
                          <a:spcPct val="10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语言</a:t>
                      </a:r>
                      <a:endParaRPr lang="zh-CN" sz="1050" kern="100" dirty="0">
                        <a:effectLst/>
                        <a:latin typeface="宋体" panose="02010600030101010101" pitchFamily="2" charset="-122"/>
                        <a:cs typeface="Courier New" panose="02070309020205020404"/>
                      </a:endParaRPr>
                    </a:p>
                    <a:p>
                      <a:pPr algn="ctr">
                        <a:lnSpc>
                          <a:spcPct val="10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知识</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词汇</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0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在表达中能正确使用与</a:t>
                      </a:r>
                      <a:r>
                        <a:rPr lang="en-US" sz="2800" kern="100" dirty="0">
                          <a:solidFill>
                            <a:srgbClr val="000000"/>
                          </a:solidFill>
                          <a:effectLst/>
                          <a:latin typeface="宋体" panose="02010600030101010101" pitchFamily="2" charset="-122"/>
                          <a:cs typeface="Times New Roman" panose="02020603050405020304"/>
                        </a:rPr>
                        <a:t>“</a:t>
                      </a:r>
                      <a:r>
                        <a:rPr lang="zh-CN" sz="2800" kern="100" dirty="0">
                          <a:solidFill>
                            <a:srgbClr val="000000"/>
                          </a:solidFill>
                          <a:effectLst/>
                          <a:latin typeface="Times New Roman" panose="02020603050405020304"/>
                          <a:ea typeface="楷体_GB2312"/>
                          <a:cs typeface="Times New Roman" panose="02020603050405020304"/>
                        </a:rPr>
                        <a:t>运动竞技</a:t>
                      </a:r>
                      <a:r>
                        <a:rPr lang="en-US" sz="2800" kern="100" dirty="0">
                          <a:solidFill>
                            <a:srgbClr val="000000"/>
                          </a:solidFill>
                          <a:effectLst/>
                          <a:latin typeface="宋体" panose="02010600030101010101" pitchFamily="2" charset="-122"/>
                          <a:cs typeface="Times New Roman" panose="02020603050405020304"/>
                        </a:rPr>
                        <a:t>”</a:t>
                      </a:r>
                      <a:r>
                        <a:rPr lang="zh-CN" sz="2800" kern="100" dirty="0">
                          <a:solidFill>
                            <a:srgbClr val="000000"/>
                          </a:solidFill>
                          <a:effectLst/>
                          <a:latin typeface="Times New Roman" panose="02020603050405020304"/>
                          <a:ea typeface="楷体_GB2312"/>
                          <a:cs typeface="Times New Roman" panose="02020603050405020304"/>
                        </a:rPr>
                        <a:t>主题相关的单词和</a:t>
                      </a:r>
                      <a:r>
                        <a:rPr lang="zh-CN" altLang="en-US" sz="2800" kern="100" dirty="0">
                          <a:solidFill>
                            <a:srgbClr val="000000"/>
                          </a:solidFill>
                          <a:effectLst/>
                          <a:latin typeface="Times New Roman" panose="02020603050405020304"/>
                          <a:ea typeface="楷体_GB2312"/>
                          <a:cs typeface="Times New Roman" panose="02020603050405020304"/>
                        </a:rPr>
                        <a:t>表达</a:t>
                      </a:r>
                      <a:r>
                        <a:rPr lang="zh-CN" sz="2800" kern="100" dirty="0">
                          <a:solidFill>
                            <a:srgbClr val="000000"/>
                          </a:solidFill>
                          <a:effectLst/>
                          <a:latin typeface="Times New Roman" panose="02020603050405020304"/>
                          <a:ea typeface="楷体_GB2312"/>
                          <a:cs typeface="Times New Roman" panose="02020603050405020304"/>
                        </a:rPr>
                        <a:t>。</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1"/>
                  </a:ext>
                </a:extLst>
              </a:tr>
              <a:tr h="0">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0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语法</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0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学习动词</a:t>
                      </a:r>
                      <a:r>
                        <a:rPr lang="en-US" sz="2800" kern="100" dirty="0">
                          <a:solidFill>
                            <a:srgbClr val="000000"/>
                          </a:solidFill>
                          <a:effectLst/>
                          <a:latin typeface="Times New Roman" panose="02020603050405020304"/>
                          <a:ea typeface="楷体_GB2312"/>
                          <a:cs typeface="Courier New" panose="02070309020205020404"/>
                        </a:rPr>
                        <a:t>-</a:t>
                      </a:r>
                      <a:r>
                        <a:rPr lang="en-US" sz="2800" kern="100" dirty="0" err="1">
                          <a:solidFill>
                            <a:srgbClr val="000000"/>
                          </a:solidFill>
                          <a:effectLst/>
                          <a:latin typeface="Times New Roman" panose="02020603050405020304"/>
                          <a:ea typeface="楷体_GB2312"/>
                          <a:cs typeface="Courier New" panose="02070309020205020404"/>
                        </a:rPr>
                        <a:t>ing</a:t>
                      </a:r>
                      <a:r>
                        <a:rPr lang="zh-CN" sz="2800" kern="100" dirty="0">
                          <a:solidFill>
                            <a:srgbClr val="000000"/>
                          </a:solidFill>
                          <a:effectLst/>
                          <a:latin typeface="Times New Roman" panose="02020603050405020304"/>
                          <a:ea typeface="楷体_GB2312"/>
                          <a:cs typeface="Times New Roman" panose="02020603050405020304"/>
                        </a:rPr>
                        <a:t>形式作主语的用法，学会在写作中正确使用此用法。</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2"/>
                  </a:ext>
                </a:extLst>
              </a:tr>
              <a:tr h="0">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00000"/>
                        </a:lnSpc>
                        <a:spcAft>
                          <a:spcPts val="0"/>
                        </a:spcAft>
                        <a:tabLst>
                          <a:tab pos="5591175" algn="l"/>
                        </a:tabLst>
                      </a:pPr>
                      <a:r>
                        <a:rPr lang="zh-CN" sz="2800" kern="100">
                          <a:solidFill>
                            <a:srgbClr val="000000"/>
                          </a:solidFill>
                          <a:effectLst/>
                          <a:latin typeface="Times New Roman" panose="02020603050405020304"/>
                          <a:ea typeface="楷体_GB2312"/>
                          <a:cs typeface="Times New Roman" panose="02020603050405020304"/>
                        </a:rPr>
                        <a:t>语篇</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0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1. </a:t>
                      </a:r>
                      <a:r>
                        <a:rPr lang="zh-CN" sz="2800" kern="100" dirty="0">
                          <a:solidFill>
                            <a:srgbClr val="000000"/>
                          </a:solidFill>
                          <a:effectLst/>
                          <a:latin typeface="Times New Roman" panose="02020603050405020304"/>
                          <a:ea typeface="楷体_GB2312"/>
                          <a:cs typeface="Times New Roman" panose="02020603050405020304"/>
                        </a:rPr>
                        <a:t>能围绕本单元的主题语境内容，基于</a:t>
                      </a:r>
                      <a:r>
                        <a:rPr lang="zh-CN" altLang="en-US" sz="2800" kern="100" dirty="0">
                          <a:solidFill>
                            <a:srgbClr val="000000"/>
                          </a:solidFill>
                          <a:effectLst/>
                          <a:latin typeface="Times New Roman" panose="02020603050405020304"/>
                          <a:ea typeface="楷体_GB2312"/>
                          <a:cs typeface="Times New Roman" panose="02020603050405020304"/>
                        </a:rPr>
                        <a:t>其所</a:t>
                      </a:r>
                      <a:r>
                        <a:rPr lang="zh-CN" sz="2800" kern="100" dirty="0">
                          <a:solidFill>
                            <a:srgbClr val="000000"/>
                          </a:solidFill>
                          <a:effectLst/>
                          <a:latin typeface="Times New Roman" panose="02020603050405020304"/>
                          <a:ea typeface="楷体_GB2312"/>
                          <a:cs typeface="Times New Roman" panose="02020603050405020304"/>
                        </a:rPr>
                        <a:t>提供的人物介绍、新闻报道、语音信息等多模态语篇，综合运用各种语言技能；</a:t>
                      </a:r>
                      <a:endParaRPr lang="zh-CN" sz="1050" kern="100" dirty="0">
                        <a:effectLst/>
                        <a:latin typeface="宋体" panose="02010600030101010101" pitchFamily="2" charset="-122"/>
                        <a:cs typeface="Courier New" panose="02070309020205020404"/>
                      </a:endParaRPr>
                    </a:p>
                    <a:p>
                      <a:pPr algn="just">
                        <a:lnSpc>
                          <a:spcPct val="10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2. </a:t>
                      </a:r>
                      <a:r>
                        <a:rPr lang="zh-CN" sz="2800" kern="100" dirty="0">
                          <a:solidFill>
                            <a:srgbClr val="000000"/>
                          </a:solidFill>
                          <a:effectLst/>
                          <a:latin typeface="Times New Roman" panose="02020603050405020304"/>
                          <a:ea typeface="楷体_GB2312"/>
                          <a:cs typeface="Times New Roman" panose="02020603050405020304"/>
                        </a:rPr>
                        <a:t>能运用</a:t>
                      </a:r>
                      <a:r>
                        <a:rPr lang="zh-CN" altLang="en-US" sz="2800" kern="100" dirty="0">
                          <a:solidFill>
                            <a:srgbClr val="000000"/>
                          </a:solidFill>
                          <a:effectLst/>
                          <a:latin typeface="Times New Roman" panose="02020603050405020304"/>
                          <a:ea typeface="楷体_GB2312"/>
                          <a:cs typeface="Times New Roman" panose="02020603050405020304"/>
                        </a:rPr>
                        <a:t>本</a:t>
                      </a:r>
                      <a:r>
                        <a:rPr lang="zh-CN" sz="2800" kern="100" dirty="0">
                          <a:solidFill>
                            <a:srgbClr val="000000"/>
                          </a:solidFill>
                          <a:effectLst/>
                          <a:latin typeface="Times New Roman" panose="02020603050405020304"/>
                          <a:ea typeface="楷体_GB2312"/>
                          <a:cs typeface="Times New Roman" panose="02020603050405020304"/>
                        </a:rPr>
                        <a:t>单元所学内容，通过比较、分析，准确获取语篇中与体育精神相关的信息并在此基础上联系自身实际，思考这些体育精神对自己的启发。</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288429" y="1007839"/>
          <a:ext cx="10945217" cy="4501896"/>
        </p:xfrm>
        <a:graphic>
          <a:graphicData uri="http://schemas.openxmlformats.org/drawingml/2006/table">
            <a:tbl>
              <a:tblPr/>
              <a:tblGrid>
                <a:gridCol w="1584176">
                  <a:extLst>
                    <a:ext uri="{9D8B030D-6E8A-4147-A177-3AD203B41FA5}">
                      <a16:colId xmlns:a16="http://schemas.microsoft.com/office/drawing/2014/main" val="20000"/>
                    </a:ext>
                  </a:extLst>
                </a:gridCol>
                <a:gridCol w="1076742">
                  <a:extLst>
                    <a:ext uri="{9D8B030D-6E8A-4147-A177-3AD203B41FA5}">
                      <a16:colId xmlns:a16="http://schemas.microsoft.com/office/drawing/2014/main" val="20001"/>
                    </a:ext>
                  </a:extLst>
                </a:gridCol>
                <a:gridCol w="1330459">
                  <a:extLst>
                    <a:ext uri="{9D8B030D-6E8A-4147-A177-3AD203B41FA5}">
                      <a16:colId xmlns:a16="http://schemas.microsoft.com/office/drawing/2014/main" val="20002"/>
                    </a:ext>
                  </a:extLst>
                </a:gridCol>
                <a:gridCol w="6953840">
                  <a:extLst>
                    <a:ext uri="{9D8B030D-6E8A-4147-A177-3AD203B41FA5}">
                      <a16:colId xmlns:a16="http://schemas.microsoft.com/office/drawing/2014/main" val="20003"/>
                    </a:ext>
                  </a:extLst>
                </a:gridCol>
              </a:tblGrid>
              <a:tr h="0">
                <a:tc>
                  <a:txBody>
                    <a:bodyPr/>
                    <a:lstStyle/>
                    <a:p>
                      <a:pPr algn="ctr">
                        <a:lnSpc>
                          <a:spcPct val="14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核心素养</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gridSpan="3">
                  <a:txBody>
                    <a:bodyPr/>
                    <a:lstStyle/>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具体要求</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0">
                <a:tc rowSpan="3">
                  <a:txBody>
                    <a:bodyPr/>
                    <a:lstStyle/>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语言能力</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语言</a:t>
                      </a:r>
                      <a:endParaRPr lang="zh-CN" sz="1050" kern="100" dirty="0">
                        <a:effectLst/>
                        <a:latin typeface="宋体" panose="02010600030101010101" pitchFamily="2" charset="-122"/>
                        <a:cs typeface="Courier New" panose="02070309020205020404"/>
                      </a:endParaRPr>
                    </a:p>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知识</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语用</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能组织一场趣味运动会，实现知识与思维能力的拓展和迁移，树立不畏艰难、团结协作、不断超越的体育精神。</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1"/>
                  </a:ext>
                </a:extLst>
              </a:tr>
              <a:tr h="0">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rowSpan="2">
                  <a:txBody>
                    <a:bodyPr/>
                    <a:lstStyle/>
                    <a:p>
                      <a:pPr algn="ctr">
                        <a:lnSpc>
                          <a:spcPct val="140000"/>
                        </a:lnSpc>
                        <a:spcAft>
                          <a:spcPts val="0"/>
                        </a:spcAft>
                        <a:tabLst>
                          <a:tab pos="5591175" algn="l"/>
                        </a:tabLst>
                      </a:pPr>
                      <a:r>
                        <a:rPr lang="zh-CN" sz="2800" kern="100">
                          <a:solidFill>
                            <a:srgbClr val="000000"/>
                          </a:solidFill>
                          <a:effectLst/>
                          <a:latin typeface="Times New Roman" panose="02020603050405020304"/>
                          <a:ea typeface="楷体_GB2312"/>
                          <a:cs typeface="Times New Roman" panose="02020603050405020304"/>
                        </a:rPr>
                        <a:t>语言</a:t>
                      </a:r>
                      <a:endParaRPr lang="zh-CN" sz="1050" kern="100">
                        <a:effectLst/>
                        <a:latin typeface="宋体" panose="02010600030101010101" pitchFamily="2" charset="-122"/>
                        <a:cs typeface="Courier New" panose="02070309020205020404"/>
                      </a:endParaRPr>
                    </a:p>
                    <a:p>
                      <a:pPr algn="ctr">
                        <a:lnSpc>
                          <a:spcPct val="140000"/>
                        </a:lnSpc>
                        <a:spcAft>
                          <a:spcPts val="0"/>
                        </a:spcAft>
                        <a:tabLst>
                          <a:tab pos="5591175" algn="l"/>
                        </a:tabLst>
                      </a:pPr>
                      <a:r>
                        <a:rPr lang="zh-CN" sz="2800" kern="100">
                          <a:solidFill>
                            <a:srgbClr val="000000"/>
                          </a:solidFill>
                          <a:effectLst/>
                          <a:latin typeface="Times New Roman" panose="02020603050405020304"/>
                          <a:ea typeface="楷体_GB2312"/>
                          <a:cs typeface="Times New Roman" panose="02020603050405020304"/>
                        </a:rPr>
                        <a:t>技能</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40000"/>
                        </a:lnSpc>
                        <a:spcAft>
                          <a:spcPts val="0"/>
                        </a:spcAft>
                        <a:tabLst>
                          <a:tab pos="5591175" algn="l"/>
                        </a:tabLst>
                      </a:pPr>
                      <a:r>
                        <a:rPr lang="zh-CN" sz="2800" kern="100">
                          <a:solidFill>
                            <a:srgbClr val="000000"/>
                          </a:solidFill>
                          <a:effectLst/>
                          <a:latin typeface="Times New Roman" panose="02020603050405020304"/>
                          <a:ea typeface="楷体_GB2312"/>
                          <a:cs typeface="Times New Roman" panose="02020603050405020304"/>
                        </a:rPr>
                        <a:t>听</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能听懂与体育运动相关的话题，并理解其大意，把握关键细节信息。</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2"/>
                  </a:ext>
                </a:extLst>
              </a:tr>
              <a:tr h="0">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tabLst>
                          <a:tab pos="5591175" algn="l"/>
                        </a:tabLst>
                      </a:pPr>
                      <a:r>
                        <a:rPr lang="zh-CN" sz="2800" kern="100">
                          <a:solidFill>
                            <a:srgbClr val="000000"/>
                          </a:solidFill>
                          <a:effectLst/>
                          <a:latin typeface="Times New Roman" panose="02020603050405020304"/>
                          <a:ea typeface="楷体_GB2312"/>
                          <a:cs typeface="Times New Roman" panose="02020603050405020304"/>
                        </a:rPr>
                        <a:t>说</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能恰当使用所学词汇、句型就与体育运动相关的话题进行讨论，并表达观点。</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288429" y="1735855"/>
          <a:ext cx="10945217" cy="3559126"/>
        </p:xfrm>
        <a:graphic>
          <a:graphicData uri="http://schemas.openxmlformats.org/drawingml/2006/table">
            <a:tbl>
              <a:tblPr/>
              <a:tblGrid>
                <a:gridCol w="1620180">
                  <a:extLst>
                    <a:ext uri="{9D8B030D-6E8A-4147-A177-3AD203B41FA5}">
                      <a16:colId xmlns:a16="http://schemas.microsoft.com/office/drawing/2014/main" val="20000"/>
                    </a:ext>
                  </a:extLst>
                </a:gridCol>
                <a:gridCol w="1040738">
                  <a:extLst>
                    <a:ext uri="{9D8B030D-6E8A-4147-A177-3AD203B41FA5}">
                      <a16:colId xmlns:a16="http://schemas.microsoft.com/office/drawing/2014/main" val="20001"/>
                    </a:ext>
                  </a:extLst>
                </a:gridCol>
                <a:gridCol w="1330459">
                  <a:extLst>
                    <a:ext uri="{9D8B030D-6E8A-4147-A177-3AD203B41FA5}">
                      <a16:colId xmlns:a16="http://schemas.microsoft.com/office/drawing/2014/main" val="20002"/>
                    </a:ext>
                  </a:extLst>
                </a:gridCol>
                <a:gridCol w="6953840">
                  <a:extLst>
                    <a:ext uri="{9D8B030D-6E8A-4147-A177-3AD203B41FA5}">
                      <a16:colId xmlns:a16="http://schemas.microsoft.com/office/drawing/2014/main" val="20003"/>
                    </a:ext>
                  </a:extLst>
                </a:gridCol>
              </a:tblGrid>
              <a:tr h="0">
                <a:tc>
                  <a:txBody>
                    <a:bodyPr/>
                    <a:lstStyle/>
                    <a:p>
                      <a:pPr algn="ctr">
                        <a:lnSpc>
                          <a:spcPct val="14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核心素养</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gridSpan="3">
                  <a:txBody>
                    <a:bodyPr/>
                    <a:lstStyle/>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具体要求</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1781572">
                <a:tc rowSpan="2">
                  <a:txBody>
                    <a:bodyPr/>
                    <a:lstStyle/>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语言能力</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2">
                  <a:txBody>
                    <a:bodyPr/>
                    <a:lstStyle/>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语言</a:t>
                      </a:r>
                      <a:endParaRPr lang="zh-CN" sz="1050" kern="100" dirty="0">
                        <a:effectLst/>
                        <a:latin typeface="宋体" panose="02010600030101010101" pitchFamily="2" charset="-122"/>
                        <a:cs typeface="Courier New" panose="02070309020205020404"/>
                      </a:endParaRPr>
                    </a:p>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技能</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读</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能读懂与体育运动相关的语篇内容，了解中外优秀运动员的经历和事迹，感知他们的精神品质，深化对本单元主题意义的理解。</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1"/>
                  </a:ext>
                </a:extLst>
              </a:tr>
              <a:tr h="1249488">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写</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能通过描述体育赛事场景，恰当使用所学词汇与表达介绍运动员及其精神品质。</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3033282521"/>
              </p:ext>
            </p:extLst>
          </p:nvPr>
        </p:nvGraphicFramePr>
        <p:xfrm>
          <a:off x="288429" y="1290479"/>
          <a:ext cx="10945216" cy="4043172"/>
        </p:xfrm>
        <a:graphic>
          <a:graphicData uri="http://schemas.openxmlformats.org/drawingml/2006/table">
            <a:tbl>
              <a:tblPr/>
              <a:tblGrid>
                <a:gridCol w="1757802">
                  <a:extLst>
                    <a:ext uri="{9D8B030D-6E8A-4147-A177-3AD203B41FA5}">
                      <a16:colId xmlns:a16="http://schemas.microsoft.com/office/drawing/2014/main" val="20000"/>
                    </a:ext>
                  </a:extLst>
                </a:gridCol>
                <a:gridCol w="9187414">
                  <a:extLst>
                    <a:ext uri="{9D8B030D-6E8A-4147-A177-3AD203B41FA5}">
                      <a16:colId xmlns:a16="http://schemas.microsoft.com/office/drawing/2014/main" val="20001"/>
                    </a:ext>
                  </a:extLst>
                </a:gridCol>
              </a:tblGrid>
              <a:tr h="0">
                <a:tc>
                  <a:txBody>
                    <a:bodyPr/>
                    <a:lstStyle/>
                    <a:p>
                      <a:pPr algn="ctr">
                        <a:lnSpc>
                          <a:spcPct val="14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核心素养</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具体要求</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0">
                <a:tc>
                  <a:txBody>
                    <a:bodyPr/>
                    <a:lstStyle/>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学习能力</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能通过运用各种学习策略，在自主学习、合作学习与探究式学习的过程中，结合单元所提供的反思性和评价性问题</a:t>
                      </a:r>
                      <a:r>
                        <a:rPr lang="zh-CN" altLang="en-US" sz="2800" kern="100" dirty="0">
                          <a:solidFill>
                            <a:srgbClr val="000000"/>
                          </a:solidFill>
                          <a:effectLst/>
                          <a:latin typeface="Times New Roman" panose="02020603050405020304"/>
                          <a:ea typeface="楷体_GB2312"/>
                          <a:cs typeface="Times New Roman" panose="02020603050405020304"/>
                        </a:rPr>
                        <a:t>，</a:t>
                      </a:r>
                      <a:r>
                        <a:rPr lang="zh-CN" sz="2800" kern="100" dirty="0">
                          <a:solidFill>
                            <a:srgbClr val="000000"/>
                          </a:solidFill>
                          <a:effectLst/>
                          <a:latin typeface="Times New Roman" panose="02020603050405020304"/>
                          <a:ea typeface="楷体_GB2312"/>
                          <a:cs typeface="Times New Roman" panose="02020603050405020304"/>
                        </a:rPr>
                        <a:t>不断监控、评价、反思和调整自己的学习内容和进程，激发学习</a:t>
                      </a:r>
                      <a:r>
                        <a:rPr lang="zh-CN" altLang="zh-CN" sz="2800" kern="100" dirty="0">
                          <a:solidFill>
                            <a:srgbClr val="000000"/>
                          </a:solidFill>
                          <a:effectLst/>
                          <a:latin typeface="Times New Roman" panose="02020603050405020304"/>
                          <a:ea typeface="楷体_GB2312"/>
                          <a:cs typeface="Times New Roman" panose="02020603050405020304"/>
                        </a:rPr>
                        <a:t>英语</a:t>
                      </a:r>
                      <a:r>
                        <a:rPr lang="zh-CN" sz="2800" kern="100" dirty="0">
                          <a:solidFill>
                            <a:srgbClr val="000000"/>
                          </a:solidFill>
                          <a:effectLst/>
                          <a:latin typeface="Times New Roman" panose="02020603050405020304"/>
                          <a:ea typeface="楷体_GB2312"/>
                          <a:cs typeface="Times New Roman" panose="02020603050405020304"/>
                        </a:rPr>
                        <a:t>的兴趣，提高自己的理解能力和表达能力，最终促进自身语言能力、文化意识、思维品质和学习能力的综合提升。</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288429" y="1125119"/>
          <a:ext cx="10945216" cy="4571238"/>
        </p:xfrm>
        <a:graphic>
          <a:graphicData uri="http://schemas.openxmlformats.org/drawingml/2006/table">
            <a:tbl>
              <a:tblPr/>
              <a:tblGrid>
                <a:gridCol w="1757802">
                  <a:extLst>
                    <a:ext uri="{9D8B030D-6E8A-4147-A177-3AD203B41FA5}">
                      <a16:colId xmlns:a16="http://schemas.microsoft.com/office/drawing/2014/main" val="20000"/>
                    </a:ext>
                  </a:extLst>
                </a:gridCol>
                <a:gridCol w="9187414">
                  <a:extLst>
                    <a:ext uri="{9D8B030D-6E8A-4147-A177-3AD203B41FA5}">
                      <a16:colId xmlns:a16="http://schemas.microsoft.com/office/drawing/2014/main" val="20001"/>
                    </a:ext>
                  </a:extLst>
                </a:gridCol>
              </a:tblGrid>
              <a:tr h="0">
                <a:tc>
                  <a:txBody>
                    <a:bodyPr/>
                    <a:lstStyle/>
                    <a:p>
                      <a:pPr algn="ctr">
                        <a:lnSpc>
                          <a:spcPct val="14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核心素养</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具体要求</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0">
                <a:tc>
                  <a:txBody>
                    <a:bodyPr/>
                    <a:lstStyle/>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文化意识</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了解中外杰出运动员和运动团队，了解他们是如何凭借永不放弃的信念、坚持不懈的努力、钢铁般的意志和团结一致的凝聚力赢得比赛、超越自我、走向成功的。</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1"/>
                  </a:ext>
                </a:extLst>
              </a:tr>
              <a:tr h="0">
                <a:tc>
                  <a:txBody>
                    <a:bodyPr/>
                    <a:lstStyle/>
                    <a:p>
                      <a:pPr algn="ctr">
                        <a:lnSpc>
                          <a:spcPct val="140000"/>
                        </a:lnSpc>
                        <a:spcAft>
                          <a:spcPts val="0"/>
                        </a:spcAft>
                        <a:tabLst>
                          <a:tab pos="5591175" algn="l"/>
                        </a:tabLst>
                      </a:pPr>
                      <a:r>
                        <a:rPr lang="zh-CN" sz="2800" kern="100">
                          <a:solidFill>
                            <a:srgbClr val="000000"/>
                          </a:solidFill>
                          <a:effectLst/>
                          <a:latin typeface="Times New Roman" panose="02020603050405020304"/>
                          <a:ea typeface="楷体_GB2312"/>
                          <a:cs typeface="Times New Roman" panose="02020603050405020304"/>
                        </a:rPr>
                        <a:t>思维品质</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能通过比较、分析，准确获取语篇中与体育精神相关的信息，并在此基础上联系自身实际，思考这些体育精神对自己的启发，树立不畏艰难、团结协作、不断超越的体育精神，实现知识与思维能力的拓展和迁移。</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6735" y="564292"/>
            <a:ext cx="2447925"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表格 1"/>
          <p:cNvGraphicFramePr>
            <a:graphicFrameLocks noGrp="1"/>
          </p:cNvGraphicFramePr>
          <p:nvPr/>
        </p:nvGraphicFramePr>
        <p:xfrm>
          <a:off x="346735" y="1331875"/>
          <a:ext cx="10850906" cy="4638548"/>
        </p:xfrm>
        <a:graphic>
          <a:graphicData uri="http://schemas.openxmlformats.org/drawingml/2006/table">
            <a:tbl>
              <a:tblPr/>
              <a:tblGrid>
                <a:gridCol w="1093822">
                  <a:extLst>
                    <a:ext uri="{9D8B030D-6E8A-4147-A177-3AD203B41FA5}">
                      <a16:colId xmlns:a16="http://schemas.microsoft.com/office/drawing/2014/main" val="20000"/>
                    </a:ext>
                  </a:extLst>
                </a:gridCol>
                <a:gridCol w="9757084">
                  <a:extLst>
                    <a:ext uri="{9D8B030D-6E8A-4147-A177-3AD203B41FA5}">
                      <a16:colId xmlns:a16="http://schemas.microsoft.com/office/drawing/2014/main" val="20001"/>
                    </a:ext>
                  </a:extLst>
                </a:gridCol>
              </a:tblGrid>
              <a:tr h="0">
                <a:tc>
                  <a:txBody>
                    <a:bodyPr/>
                    <a:lstStyle/>
                    <a:p>
                      <a:pPr algn="ctr">
                        <a:lnSpc>
                          <a:spcPct val="14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必背</a:t>
                      </a:r>
                      <a:endParaRPr lang="zh-CN" sz="1050" kern="100" dirty="0">
                        <a:effectLst/>
                        <a:latin typeface="宋体" panose="02010600030101010101" pitchFamily="2" charset="-122"/>
                        <a:cs typeface="Courier New" panose="02070309020205020404"/>
                      </a:endParaRPr>
                    </a:p>
                    <a:p>
                      <a:pPr algn="ctr">
                        <a:lnSpc>
                          <a:spcPct val="14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单词</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40000"/>
                        </a:lnSpc>
                        <a:spcAft>
                          <a:spcPts val="0"/>
                        </a:spcAft>
                        <a:tabLst>
                          <a:tab pos="5591175" algn="l"/>
                        </a:tabLst>
                      </a:pPr>
                      <a:r>
                        <a:rPr lang="en-US" sz="2800" kern="100">
                          <a:solidFill>
                            <a:srgbClr val="000000"/>
                          </a:solidFill>
                          <a:effectLst/>
                          <a:latin typeface="Times New Roman" panose="02020603050405020304"/>
                          <a:ea typeface="楷体_GB2312"/>
                          <a:cs typeface="Courier New" panose="02070309020205020404"/>
                        </a:rPr>
                        <a:t>association, muddy, shot, bounce, sharpen, teammate, footstep, expectation, philosophy, cheat, remarkable, net, vivid, assign, opponent, surgery, defeat, steely, seize, cooperation, tournament, intense</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重点</a:t>
                      </a:r>
                      <a:endParaRPr lang="zh-CN" sz="1050" kern="100">
                        <a:effectLst/>
                        <a:latin typeface="宋体" panose="02010600030101010101" pitchFamily="2" charset="-122"/>
                        <a:cs typeface="Courier New" panose="02070309020205020404"/>
                      </a:endParaRPr>
                    </a:p>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表达</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a far cry from, in all directions, give way, aim at, day in and day out, follow in one's footsteps, carry on, give up, end up, beyond one's expectations, in a row, set out, attach... to..., burst onto, pay off, contribute to, key to, fight one's way, ups and downs</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AS_UNIQUEID" val="97"/>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1839</Words>
  <Application>Microsoft Office PowerPoint</Application>
  <PresentationFormat>自定义</PresentationFormat>
  <Paragraphs>230</Paragraphs>
  <Slides>26</Slides>
  <Notes>26</Notes>
  <HiddenSlides>0</HiddenSlides>
  <MMClips>0</MMClips>
  <ScaleCrop>false</ScaleCrop>
  <HeadingPairs>
    <vt:vector size="6" baseType="variant">
      <vt:variant>
        <vt:lpstr>已用的字体</vt:lpstr>
      </vt:variant>
      <vt:variant>
        <vt:i4>12</vt:i4>
      </vt:variant>
      <vt:variant>
        <vt:lpstr>主题</vt:lpstr>
      </vt:variant>
      <vt:variant>
        <vt:i4>3</vt:i4>
      </vt:variant>
      <vt:variant>
        <vt:lpstr>幻灯片标题</vt:lpstr>
      </vt:variant>
      <vt:variant>
        <vt:i4>26</vt:i4>
      </vt:variant>
    </vt:vector>
  </HeadingPairs>
  <TitlesOfParts>
    <vt:vector size="41" baseType="lpstr">
      <vt:lpstr>HelveticaNeueLT Pro 67 MdCn</vt:lpstr>
      <vt:lpstr>IPAPANNEW</vt:lpstr>
      <vt:lpstr>阿里巴巴普惠体</vt:lpstr>
      <vt:lpstr>等线 Light</vt:lpstr>
      <vt:lpstr>华文细黑</vt:lpstr>
      <vt:lpstr>宋体</vt:lpstr>
      <vt:lpstr>微软雅黑</vt:lpstr>
      <vt:lpstr>Arial</vt:lpstr>
      <vt:lpstr>Book Antiqua</vt:lpstr>
      <vt:lpstr>Calibri</vt:lpstr>
      <vt:lpstr>Calibri Light</vt:lpstr>
      <vt:lpstr>Times New Roman</vt:lpstr>
      <vt:lpstr>Office 主题</vt:lpstr>
      <vt:lpstr>1_Office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DELL</cp:lastModifiedBy>
  <cp:revision>1299</cp:revision>
  <dcterms:created xsi:type="dcterms:W3CDTF">2016-06-29T09:22:00Z</dcterms:created>
  <dcterms:modified xsi:type="dcterms:W3CDTF">2026-02-13T02:13:27Z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2052-12.1.0.23125</vt:lpwstr>
  </property>
</Properties>
</file>