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10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56" r:id="rId2"/>
  </p:sldMasterIdLst>
  <p:notesMasterIdLst>
    <p:notesMasterId r:id="rId28"/>
  </p:notesMasterIdLst>
  <p:handoutMasterIdLst>
    <p:handoutMasterId r:id="rId29"/>
  </p:handoutMasterIdLst>
  <p:sldIdLst>
    <p:sldId id="2476" r:id="rId3"/>
    <p:sldId id="2363" r:id="rId4"/>
    <p:sldId id="2478" r:id="rId5"/>
    <p:sldId id="3925" r:id="rId6"/>
    <p:sldId id="3911" r:id="rId7"/>
    <p:sldId id="3912" r:id="rId8"/>
    <p:sldId id="3913" r:id="rId9"/>
    <p:sldId id="3914" r:id="rId10"/>
    <p:sldId id="3664" r:id="rId11"/>
    <p:sldId id="3800" r:id="rId12"/>
    <p:sldId id="3888" r:id="rId13"/>
    <p:sldId id="3865" r:id="rId14"/>
    <p:sldId id="3867" r:id="rId15"/>
    <p:sldId id="3868" r:id="rId16"/>
    <p:sldId id="3872" r:id="rId17"/>
    <p:sldId id="3884" r:id="rId18"/>
    <p:sldId id="3900" r:id="rId19"/>
    <p:sldId id="3901" r:id="rId20"/>
    <p:sldId id="3902" r:id="rId21"/>
    <p:sldId id="3903" r:id="rId22"/>
    <p:sldId id="3885" r:id="rId23"/>
    <p:sldId id="3886" r:id="rId24"/>
    <p:sldId id="3924" r:id="rId25"/>
    <p:sldId id="3780" r:id="rId26"/>
    <p:sldId id="2276" r:id="rId27"/>
  </p:sldIdLst>
  <p:sldSz cx="11522075" cy="6480175"/>
  <p:notesSz cx="6858000" cy="9144000"/>
  <p:custDataLst>
    <p:tags r:id="rId30"/>
  </p:custDataLst>
  <p:defaultTextStyle>
    <a:defPPr>
      <a:defRPr lang="zh-CN"/>
    </a:defPPr>
    <a:lvl1pPr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59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31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03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75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2" userDrawn="1">
          <p15:clr>
            <a:srgbClr val="A4A3A4"/>
          </p15:clr>
        </p15:guide>
        <p15:guide id="2" orient="horz" pos="462" userDrawn="1">
          <p15:clr>
            <a:srgbClr val="A4A3A4"/>
          </p15:clr>
        </p15:guide>
        <p15:guide id="3" orient="horz" pos="2208" userDrawn="1">
          <p15:clr>
            <a:srgbClr val="A4A3A4"/>
          </p15:clr>
        </p15:guide>
        <p15:guide id="4" pos="1643" userDrawn="1">
          <p15:clr>
            <a:srgbClr val="A4A3A4"/>
          </p15:clr>
        </p15:guide>
        <p15:guide id="5" userDrawn="1">
          <p15:clr>
            <a:srgbClr val="A4A3A4"/>
          </p15:clr>
        </p15:guide>
        <p15:guide id="6" pos="362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24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E6E6E6"/>
    <a:srgbClr val="000000"/>
    <a:srgbClr val="FF9900"/>
    <a:srgbClr val="CC6600"/>
    <a:srgbClr val="C2DBEE"/>
    <a:srgbClr val="1F487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94268" autoAdjust="0"/>
  </p:normalViewPr>
  <p:slideViewPr>
    <p:cSldViewPr>
      <p:cViewPr varScale="1">
        <p:scale>
          <a:sx n="114" d="100"/>
          <a:sy n="114" d="100"/>
        </p:scale>
        <p:origin x="738" y="96"/>
      </p:cViewPr>
      <p:guideLst>
        <p:guide orient="horz" pos="562"/>
        <p:guide orient="horz" pos="462"/>
        <p:guide orient="horz" pos="2208"/>
        <p:guide pos="1643"/>
        <p:guide/>
        <p:guide pos="3629"/>
      </p:guideLst>
    </p:cSldViewPr>
  </p:slideViewPr>
  <p:outlineViewPr>
    <p:cViewPr>
      <p:scale>
        <a:sx n="33" d="100"/>
        <a:sy n="33" d="100"/>
      </p:scale>
      <p:origin x="0" y="27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2988" y="102"/>
      </p:cViewPr>
      <p:guideLst>
        <p:guide orient="horz" pos="2824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5216BAF-771C-4297-A34F-6DE11A8E18F0}" type="datetimeFigureOut">
              <a:rPr lang="zh-CN" altLang="en-US"/>
              <a:t>2026/2/13</a:t>
            </a:fld>
            <a:endParaRPr lang="en-US" altLang="zh-CN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8886CE6-AA26-4DD4-867B-2C2FA614D321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6F97BF1-F8FB-4238-95BD-8BA2E96633AD}" type="datetimeFigureOut">
              <a:rPr lang="zh-CN" altLang="en-US"/>
              <a:t>2026/2/13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6E4AC5A-5349-4815-B6F6-9F51C7BB1342}" type="slidenum">
              <a:rPr lang="zh-CN" altLang="en-US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59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31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03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39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EB71B228-470F-44B6-9BC3-00E06EFC0145}" type="slidenum">
              <a:rPr lang="zh-CN" altLang="en-US" sz="1200" smtClean="0">
                <a:latin typeface="Calibri" panose="020F0502020204030204" pitchFamily="34" charset="0"/>
              </a:rPr>
              <a:t>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6C561CE-3164-40DA-9771-E0667B0A6635}" type="slidenum">
              <a:rPr lang="zh-CN" altLang="en-US" sz="1200" smtClean="0">
                <a:latin typeface="Calibri" panose="020F0502020204030204" pitchFamily="34" charset="0"/>
              </a:rPr>
              <a:t>10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dirty="0">
              <a:latin typeface="微软雅黑" panose="020B0503020204020204" pitchFamily="34" charset="-122"/>
            </a:endParaRPr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6C561CE-3164-40DA-9771-E0667B0A6635}" type="slidenum">
              <a:rPr lang="zh-CN" altLang="en-US" sz="1200" smtClean="0">
                <a:latin typeface="Calibri" panose="020F0502020204030204" pitchFamily="34" charset="0"/>
              </a:rPr>
              <a:t>11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64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464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32CB9F35-425D-4233-A523-E6F2245D8EFB}" type="slidenum">
              <a:rPr lang="zh-CN" altLang="en-US" sz="1200" smtClean="0">
                <a:latin typeface="Calibri" panose="020F0502020204030204" pitchFamily="34" charset="0"/>
              </a:rPr>
              <a:t>12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84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484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E1F63835-7B3A-4763-8268-55C29EE5F0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13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49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9C17212-1150-46F7-9C73-C892B70026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14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15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16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17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18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19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49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AE126B11-085D-4708-8676-D1B02C2DCB42}" type="slidenum">
              <a:rPr lang="zh-CN" altLang="en-US" sz="1200" smtClean="0">
                <a:latin typeface="Calibri" panose="020F0502020204030204" pitchFamily="34" charset="0"/>
              </a:rPr>
              <a:t>2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20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21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22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23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46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1546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BFB6F5BD-4E7A-46C5-8DB4-F88FE74A8B4F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24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5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5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527E2B21-1D80-4691-A487-9B2F3CA4CC73}" type="slidenum">
              <a:rPr lang="zh-CN" altLang="en-US" sz="1200" smtClean="0">
                <a:latin typeface="Calibri" panose="020F0502020204030204" pitchFamily="34" charset="0"/>
              </a:rPr>
              <a:t>25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70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D9110236-A9E3-47A1-B650-4DB6295608A0}" type="slidenum">
              <a:rPr lang="zh-CN" altLang="en-US" sz="1200" smtClean="0">
                <a:latin typeface="Calibri" panose="020F0502020204030204" pitchFamily="34" charset="0"/>
              </a:rPr>
              <a:t>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80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548C543-B626-4296-B0C3-F9775CA157B3}" type="slidenum">
              <a:rPr lang="zh-CN" altLang="en-US" sz="1200" smtClean="0">
                <a:latin typeface="Calibri" panose="020F0502020204030204" pitchFamily="34" charset="0"/>
              </a:rPr>
              <a:t>4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80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548C543-B626-4296-B0C3-F9775CA157B3}" type="slidenum">
              <a:rPr lang="zh-CN" altLang="en-US" sz="1200" smtClean="0">
                <a:latin typeface="Calibri" panose="020F0502020204030204" pitchFamily="34" charset="0"/>
              </a:rPr>
              <a:t>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80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548C543-B626-4296-B0C3-F9775CA157B3}" type="slidenum">
              <a:rPr lang="zh-CN" altLang="en-US" sz="1200" smtClean="0">
                <a:latin typeface="Calibri" panose="020F0502020204030204" pitchFamily="34" charset="0"/>
              </a:rPr>
              <a:t>6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80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548C543-B626-4296-B0C3-F9775CA157B3}" type="slidenum">
              <a:rPr lang="zh-CN" altLang="en-US" sz="1200" smtClean="0">
                <a:latin typeface="Calibri" panose="020F0502020204030204" pitchFamily="34" charset="0"/>
              </a:rPr>
              <a:t>7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80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548C543-B626-4296-B0C3-F9775CA157B3}" type="slidenum">
              <a:rPr lang="zh-CN" altLang="en-US" sz="1200" smtClean="0">
                <a:latin typeface="Calibri" panose="020F0502020204030204" pitchFamily="34" charset="0"/>
              </a:rPr>
              <a:t>8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911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ADDD8757-E291-41ED-9A3A-6F1F3C72F63F}" type="slidenum">
              <a:rPr lang="zh-CN" altLang="en-US" sz="1200" smtClean="0">
                <a:latin typeface="Calibri" panose="020F0502020204030204" pitchFamily="34" charset="0"/>
              </a:rPr>
              <a:t>9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4.xml"/><Relationship Id="rId4" Type="http://schemas.openxmlformats.org/officeDocument/2006/relationships/slide" Target="../slides/slide1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4.xml"/><Relationship Id="rId4" Type="http://schemas.openxmlformats.org/officeDocument/2006/relationships/slide" Target="../slides/slide1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3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4.xml"/><Relationship Id="rId4" Type="http://schemas.openxmlformats.org/officeDocument/2006/relationships/slide" Target="../slides/slide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4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3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识记基础知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68659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947025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902652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语法研习课</a:t>
            </a:r>
          </a:p>
        </p:txBody>
      </p:sp>
      <p:sp>
        <p:nvSpPr>
          <p:cNvPr id="7" name="圆角矩形 8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主题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68659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947025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902652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语法研习课</a:t>
            </a:r>
          </a:p>
        </p:txBody>
      </p:sp>
      <p:sp>
        <p:nvSpPr>
          <p:cNvPr id="7" name="圆角矩形 8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吟诵国学经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语法研习课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68770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7" name="圆角矩形 8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文本对应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4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4" name="圆角矩形 5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6" name="圆角矩形 6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68770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7" name="圆角矩形 7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语法研习课</a:t>
            </a:r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>
          <a:xfrm>
            <a:off x="415037" y="791815"/>
            <a:ext cx="10692000" cy="695575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271037" y="2868425"/>
            <a:ext cx="10980000" cy="738664"/>
          </a:xfrm>
          <a:prstGeom prst="rect">
            <a:avLst/>
          </a:prstGeom>
        </p:spPr>
        <p:txBody>
          <a:bodyPr anchor="ctr" anchorCtr="0">
            <a:spAutoFit/>
          </a:bodyPr>
          <a:lstStyle>
            <a:lvl1pPr marL="0" indent="0" algn="just" eaLnBrk="1">
              <a:lnSpc>
                <a:spcPct val="150000"/>
              </a:lnSpc>
              <a:spcBef>
                <a:spcPts val="0"/>
              </a:spcBef>
              <a:buNone/>
              <a:tabLst>
                <a:tab pos="5255895" algn="l"/>
              </a:tabLst>
              <a:defRPr sz="2800" b="0"/>
            </a:lvl1pPr>
            <a:lvl2pPr>
              <a:defRPr sz="2800" b="1"/>
            </a:lvl2pPr>
            <a:lvl3pPr>
              <a:defRPr sz="2800" b="1"/>
            </a:lvl3pPr>
            <a:lvl4pPr>
              <a:defRPr sz="2800" b="1"/>
            </a:lvl4pPr>
            <a:lvl5pPr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 userDrawn="1"/>
        </p:nvSpPr>
        <p:spPr>
          <a:xfrm>
            <a:off x="-3175" y="0"/>
            <a:ext cx="11522075" cy="155733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TextBox 31"/>
          <p:cNvSpPr txBox="1">
            <a:spLocks noChangeArrowheads="1"/>
          </p:cNvSpPr>
          <p:nvPr userDrawn="1"/>
        </p:nvSpPr>
        <p:spPr bwMode="auto">
          <a:xfrm>
            <a:off x="684213" y="131763"/>
            <a:ext cx="61928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6</a:t>
            </a:r>
            <a:r>
              <a:rPr lang="zh-CN" altLang="en-US" sz="1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Nurturing nature</a:t>
            </a:r>
          </a:p>
        </p:txBody>
      </p:sp>
      <p:pic>
        <p:nvPicPr>
          <p:cNvPr id="5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解析答案的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32244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6</a:t>
            </a:r>
            <a:r>
              <a:rPr lang="zh-CN" altLang="en-US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Nurturing nature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3.jpeg"/><Relationship Id="rId5" Type="http://schemas.openxmlformats.org/officeDocument/2006/relationships/tags" Target="../tags/tag6.xml"/><Relationship Id="rId10" Type="http://schemas.openxmlformats.org/officeDocument/2006/relationships/notesSlide" Target="../notesSlides/notesSlide1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7" Type="http://schemas.openxmlformats.org/officeDocument/2006/relationships/hyperlink" Target="../3.&#37197;&#22871;&#32451;&#20064;&#39064;/&#35838;&#21518;&#32032;&#20859;&#35780;&#20215;/23%20Unit%206&#12288;&#35838;&#21518;&#32032;&#20859;&#35780;&#20215;(&#20108;&#21313;&#19977;)&#12288;Section%20&#8546;&#12288;Using%20language.docx" TargetMode="Externa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6" Type="http://schemas.openxmlformats.org/officeDocument/2006/relationships/slide" Target="slide1.xml"/><Relationship Id="rId5" Type="http://schemas.openxmlformats.org/officeDocument/2006/relationships/hyperlink" Target="../3.%20&#23398;&#29983;&#29992;&#20070;Word/2.&#37197;&#22871;&#32451;&#20064;&#39064;/&#35838;&#21518;&#32032;&#20859;&#35780;&#20215;/01%20&#35838;&#21518;&#32032;&#20859;&#35780;&#20215;(&#19968;).docx" TargetMode="External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57"/>
          <a:stretch>
            <a:fillRect/>
          </a:stretch>
        </p:blipFill>
        <p:spPr bwMode="auto">
          <a:xfrm>
            <a:off x="0" y="0"/>
            <a:ext cx="11531600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矩形 22"/>
          <p:cNvSpPr/>
          <p:nvPr>
            <p:custDataLst>
              <p:tags r:id="rId1"/>
            </p:custDataLst>
          </p:nvPr>
        </p:nvSpPr>
        <p:spPr>
          <a:xfrm>
            <a:off x="0" y="3449638"/>
            <a:ext cx="3781425" cy="1516062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  <p:sp>
        <p:nvSpPr>
          <p:cNvPr id="24" name="矩形 23"/>
          <p:cNvSpPr/>
          <p:nvPr>
            <p:custDataLst>
              <p:tags r:id="rId2"/>
            </p:custDataLst>
          </p:nvPr>
        </p:nvSpPr>
        <p:spPr>
          <a:xfrm>
            <a:off x="3781425" y="3457575"/>
            <a:ext cx="7750175" cy="1516063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  <p:sp>
        <p:nvSpPr>
          <p:cNvPr id="10245" name="文本框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03238" y="3889375"/>
            <a:ext cx="3032125" cy="56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复习任务群一</a:t>
            </a:r>
          </a:p>
        </p:txBody>
      </p:sp>
      <p:sp>
        <p:nvSpPr>
          <p:cNvPr id="26" name="矩形 5"/>
          <p:cNvSpPr/>
          <p:nvPr>
            <p:custDataLst>
              <p:tags r:id="rId4"/>
            </p:custDataLst>
          </p:nvPr>
        </p:nvSpPr>
        <p:spPr>
          <a:xfrm>
            <a:off x="4003675" y="3548063"/>
            <a:ext cx="7327900" cy="1268412"/>
          </a:xfrm>
          <a:prstGeom prst="rect">
            <a:avLst/>
          </a:prstGeom>
          <a:noFill/>
          <a:ln w="9525">
            <a:noFill/>
          </a:ln>
        </p:spPr>
        <p:txBody>
          <a:bodyPr lIns="86411" tIns="43205" rIns="86411" bIns="43205">
            <a:spAutoFit/>
          </a:bodyPr>
          <a:lstStyle/>
          <a:p>
            <a:pPr defTabSz="862330">
              <a:lnSpc>
                <a:spcPct val="120000"/>
              </a:lnSpc>
              <a:tabLst>
                <a:tab pos="2595880" algn="l"/>
              </a:tabLst>
              <a:defRPr/>
            </a:pPr>
            <a:r>
              <a:rPr sz="3200" b="1"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现代文阅读Ⅰ</a:t>
            </a:r>
          </a:p>
          <a:p>
            <a:pPr defTabSz="862330">
              <a:lnSpc>
                <a:spcPct val="120000"/>
              </a:lnSpc>
              <a:tabLst>
                <a:tab pos="2595880" algn="l"/>
              </a:tabLst>
              <a:defRPr/>
            </a:pPr>
            <a:r>
              <a:rPr sz="3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把握共性之“新”　打通应考之“脉”</a:t>
            </a:r>
          </a:p>
        </p:txBody>
      </p:sp>
      <p:sp>
        <p:nvSpPr>
          <p:cNvPr id="27" name="梯形 26"/>
          <p:cNvSpPr/>
          <p:nvPr>
            <p:custDataLst>
              <p:tags r:id="rId5"/>
            </p:custDataLst>
          </p:nvPr>
        </p:nvSpPr>
        <p:spPr>
          <a:xfrm>
            <a:off x="1512888" y="2913063"/>
            <a:ext cx="8604250" cy="1514475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>
            <p:custDataLst>
              <p:tags r:id="rId6"/>
            </p:custDataLst>
          </p:nvPr>
        </p:nvSpPr>
        <p:spPr>
          <a:xfrm>
            <a:off x="0" y="3629025"/>
            <a:ext cx="11531600" cy="28797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>
              <a:defRPr/>
            </a:pPr>
            <a:endParaRPr lang="zh-CN" altLang="en-US" b="1" dirty="0">
              <a:solidFill>
                <a:prstClr val="white"/>
              </a:solidFill>
            </a:endParaRPr>
          </a:p>
        </p:txBody>
      </p:sp>
      <p:sp>
        <p:nvSpPr>
          <p:cNvPr id="29" name="梯形 28"/>
          <p:cNvSpPr/>
          <p:nvPr>
            <p:custDataLst>
              <p:tags r:id="rId7"/>
            </p:custDataLst>
          </p:nvPr>
        </p:nvSpPr>
        <p:spPr>
          <a:xfrm flipV="1">
            <a:off x="1908175" y="2913063"/>
            <a:ext cx="7805738" cy="1341437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  <p:sp>
        <p:nvSpPr>
          <p:cNvPr id="30" name="文本框 10"/>
          <p:cNvSpPr txBox="1"/>
          <p:nvPr>
            <p:custDataLst>
              <p:tags r:id="rId8"/>
            </p:custDataLst>
          </p:nvPr>
        </p:nvSpPr>
        <p:spPr>
          <a:xfrm>
            <a:off x="9525" y="2963863"/>
            <a:ext cx="11522075" cy="1265237"/>
          </a:xfrm>
          <a:prstGeom prst="rect">
            <a:avLst/>
          </a:prstGeom>
          <a:noFill/>
        </p:spPr>
        <p:txBody>
          <a:bodyPr anchor="ctr" anchorCtr="1"/>
          <a:lstStyle/>
          <a:p>
            <a:pPr algn="ctr" defTabSz="913130" eaLnBrk="0" hangingPunct="0">
              <a:defRPr/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Unit 6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3130" eaLnBrk="0" hangingPunct="0">
              <a:defRPr/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Nurturing nature</a:t>
            </a:r>
            <a:endParaRPr lang="zh-CN" altLang="en-US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51" name="标题 1"/>
          <p:cNvSpPr txBox="1">
            <a:spLocks noChangeArrowheads="1"/>
          </p:cNvSpPr>
          <p:nvPr/>
        </p:nvSpPr>
        <p:spPr bwMode="auto">
          <a:xfrm>
            <a:off x="-12700" y="4695825"/>
            <a:ext cx="11522075" cy="108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ctr" anchorCtr="1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Ⅲ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Using language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52" name="文本框 8"/>
          <p:cNvSpPr txBox="1">
            <a:spLocks noChangeArrowheads="1"/>
          </p:cNvSpPr>
          <p:nvPr/>
        </p:nvSpPr>
        <p:spPr bwMode="auto">
          <a:xfrm>
            <a:off x="-687388" y="4121150"/>
            <a:ext cx="38401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431775"/>
            <a:ext cx="10693400" cy="612475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It's very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(disturb) that there has been an increase in crime in the last six months.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Not until then did Megan pour out what had been making her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</a:t>
            </a: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(disturb) the whole day.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 lot of people wake up every day with a sense of being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(disturb)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Then came the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(disturb) news that Dolly had become seriously ill.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80617" y="1655911"/>
            <a:ext cx="16401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disturbing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9505453" y="2896887"/>
            <a:ext cx="15199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disturbed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425645" y="4104183"/>
            <a:ext cx="15199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disturbed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292752" y="5256311"/>
            <a:ext cx="16401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disturbing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706907"/>
            <a:ext cx="10693400" cy="5521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应用文写作之控诉信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最近，校园附近工厂的噪音</a:t>
            </a:r>
            <a:r>
              <a:rPr lang="zh-CN" altLang="zh-CN" kern="10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严重打扰</a:t>
            </a:r>
            <a:r>
              <a:rPr lang="zh-CN" altLang="en-US" kern="10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到</a:t>
            </a:r>
            <a:r>
              <a:rPr lang="zh-CN" altLang="zh-CN" kern="10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我们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学生，这引发了许多的不满。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Recently, we students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noise from the factory near our school, which has given rise to many complaints.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应用文写作之劝慰信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你不应该总是用你的个人问题打扰你的朋友。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You shouldn't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all the time.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24833" y="2523947"/>
            <a:ext cx="45865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have been greatly disturbed by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664693" y="4919375"/>
            <a:ext cx="73132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disturb your friends with your personal  problems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93" y="550938"/>
            <a:ext cx="7332662" cy="74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309187"/>
            <a:ext cx="10693400" cy="484722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disturb: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干扰，扰乱　　　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	B.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弄乱　　　　　　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使焦虑，使不安　　　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Don't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disturb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papers on my desk.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letter shocked and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disturbed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me.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If you get up early, don't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disturb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others.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It seems a false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economy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to me to cut down on libraries.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经济　　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	B.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节约，节俭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经济制度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265093" y="2608855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B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265093" y="3204083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C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625133" y="3796987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A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965393" y="4392215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B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645" y="2454806"/>
            <a:ext cx="2505075" cy="65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4755" name="标题 1"/>
          <p:cNvSpPr txBox="1">
            <a:spLocks noChangeArrowheads="1"/>
          </p:cNvSpPr>
          <p:nvPr/>
        </p:nvSpPr>
        <p:spPr bwMode="auto">
          <a:xfrm>
            <a:off x="0" y="431800"/>
            <a:ext cx="1152207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语法研习课</a:t>
            </a:r>
          </a:p>
        </p:txBody>
      </p:sp>
      <p:sp>
        <p:nvSpPr>
          <p:cNvPr id="74756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3119876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train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has been racing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along steadily since it left Xining.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All this time, the song “Sky Railway”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has been playing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inside my head.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Wild animals such as these Tibetan antelopes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have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now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been using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these passages for years.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2275" y="1637233"/>
            <a:ext cx="10702925" cy="666750"/>
          </a:xfrm>
          <a:prstGeom prst="rect">
            <a:avLst/>
          </a:prstGeom>
        </p:spPr>
        <p:txBody>
          <a:bodyPr anchor="ctr" anchorCtr="1">
            <a:spAutoFit/>
          </a:bodyPr>
          <a:lstStyle/>
          <a:p>
            <a:pPr algn="ctr" defTabSz="913130" eaLnBrk="0" hangingPunct="0">
              <a:lnSpc>
                <a:spcPct val="150000"/>
              </a:lnSpc>
              <a:spcAft>
                <a:spcPts val="0"/>
              </a:spcAft>
              <a:tabLst>
                <a:tab pos="4800600" algn="l"/>
                <a:tab pos="10401300" algn="r"/>
              </a:tabLst>
              <a:defRPr/>
            </a:pPr>
            <a:r>
              <a:rPr lang="zh-CN" altLang="en-US" b="1" kern="100" dirty="0">
                <a:solidFill>
                  <a:schemeClr val="tx1"/>
                </a:solidFill>
                <a:ea typeface="黑体" panose="02010609060101010101" charset="-122"/>
                <a:cs typeface="Times New Roman" panose="02020603050405020304" pitchFamily="18" charset="0"/>
              </a:rPr>
              <a:t>现在完成进行时</a:t>
            </a:r>
            <a:endParaRPr lang="en-US" altLang="zh-CN" b="1" kern="100" dirty="0">
              <a:solidFill>
                <a:schemeClr val="tx1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611795"/>
            <a:ext cx="10693400" cy="5730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④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journey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has been flying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by, and before I know it, we have reached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Tanggula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Station.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⑤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Qinghai-Tibet Plateau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has been attracting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people's admiration for centuries.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现在完成进行时的构成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现在完成进行时是由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构成的。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现在完成进行时的用法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表示动作从过去某时开始，一直延续到现在。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现在完成进行时常和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all this time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his week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this month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all night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all morning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recently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等状语以及</a:t>
            </a: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引导的状语连用。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表示一个近期内时断时续、</a:t>
            </a: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发生的动作。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12865" y="3148915"/>
            <a:ext cx="39998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楷体_GB2312"/>
              </a:rPr>
              <a:t>have/has been</a:t>
            </a:r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＋现在分词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581017" y="5237147"/>
            <a:ext cx="9204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since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884576" y="5237147"/>
            <a:ext cx="6046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for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346344" y="5724363"/>
            <a:ext cx="9204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重复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595" y="926953"/>
            <a:ext cx="2543175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625360"/>
            <a:ext cx="10693400" cy="43150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一、构成：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have/has been doing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二、用法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表示从过去某时开始一直持续到现在的动作，并且还将持续下去。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Chinese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have been making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paper for two thousand years.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中国有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2 000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年的造纸历史。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动作还将继续下去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have been learning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English since three years ago.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三年以来我一直在学英语。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动作还将继续下去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683803"/>
            <a:ext cx="10693400" cy="543129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表示在说话时刻之前到现在正在进行的动作。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have been waiting for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you for half an hour.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我们已经等你半个小时了。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人还没到，还会继续等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表示某种感情色彩。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Too much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has been happening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these days.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这些天发生的事情太多了。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表示一个重复的动作。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have been bidding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goodbye to some friends today.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我今天和几个朋友告了别。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755811"/>
            <a:ext cx="10693400" cy="5521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三、现在完成进行时和现在完成时的区别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现在完成时强调的是某个刚刚完成的动作，或某个过去的动作对现在的影响或产生的结果，也可表示延续性；现在完成进行时则强调动作的延续性，有时表示性质。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have thought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it over.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我已经考虑过这件事了。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have been thinking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it over.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我一直在考虑这件事。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has put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coal on the fire.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192349"/>
            <a:ext cx="10693400" cy="424398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她已经往火里加了煤。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这件事已结束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has been putting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coal on the fire.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她一直在往火里加煤。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一直在做这件事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Her father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has taught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maths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for ten years.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她的父亲教数学十年了。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是否延续下去，视上下文而定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Her father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has been teaching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maths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for ten years.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十年来她父亲一直在教数学。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将延续下去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526730"/>
            <a:ext cx="10693400" cy="36215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现在完成进行时可以表示动作的重复，现在完成时一般不表示动作的重复。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Have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you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been meeting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him recently?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你最近经常见到他吗？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Have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you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met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him recently?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你最近见到他了吗？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标题 1"/>
          <p:cNvSpPr txBox="1">
            <a:spLocks noChangeArrowheads="1"/>
          </p:cNvSpPr>
          <p:nvPr/>
        </p:nvSpPr>
        <p:spPr bwMode="auto">
          <a:xfrm>
            <a:off x="17463" y="41751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学习任务目标</a:t>
            </a:r>
          </a:p>
        </p:txBody>
      </p:sp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3108543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Master the structure and usages of the present perfect continuous tense.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Figure out the differences between the present perfect tense and the present perfect continuous tense.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Learn to use the present perfect continuous tense to talk about the changes in our daily life.</a:t>
            </a: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426738"/>
            <a:ext cx="10693400" cy="605370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现在完成进行时有时含有感情色彩，而现在完成时一般则平铺直叙。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What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have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you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been doing?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你最近做了什么？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惊异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What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have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you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done?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你最近做什么了？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仅是一个问题，让对方回答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有些现在完成进行时的句子等同于现在完成时的句子。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They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have been living in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this city for ten years.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They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have lived in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this city for ten years.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他们已经在这个城市住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10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年了。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358" y="585316"/>
            <a:ext cx="2533650" cy="70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274198"/>
            <a:ext cx="10693400" cy="51337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All these years they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(contribute) articles to our magazine.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I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(drink) five cups of coffee this afternoon.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It's a long time since you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(come) to see me.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Alice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(not see) much of Henry lately.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I'm glad to tell you that you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(pass) the exam.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You know, I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(look) for a job for three months, and this is my first formal interview.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80817" y="1816767"/>
            <a:ext cx="3506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have been contributing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080517" y="2988059"/>
            <a:ext cx="17892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have drunk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569328" y="3564123"/>
            <a:ext cx="9396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came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764593" y="4087343"/>
            <a:ext cx="17315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hasn't seen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932945" y="4589075"/>
            <a:ext cx="19062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have passed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772705" y="5165139"/>
            <a:ext cx="28135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have been looking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652538"/>
            <a:ext cx="10693400" cy="370776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7. My sister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(stay) in Beijing for three months last year.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8. The little boy is dirty all over because he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(play) in the mud all morning.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9. I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(wonder) if you were free this afternoon.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10. Here he is! We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(wait) anxiously for him since last night.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04653" y="1672751"/>
            <a:ext cx="10999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stayed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805153" y="2303983"/>
            <a:ext cx="4428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has been playing/has played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36501" y="3528119"/>
            <a:ext cx="16365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wondered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528788" y="4068179"/>
            <a:ext cx="2916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have been waiting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611795"/>
            <a:ext cx="10693400" cy="578004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Ⅱ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　　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My wish is 1.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(go) to a key university. I 2.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</a:t>
            </a: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(study) for many years. But I am poor 3.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English since I went to junior school. My English teacher told me to insist 4.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listening and writing. I 5.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(listen) to English every morning to improve it. Because I 6.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(waste) a lot of time, it was hard to catch up with other students. After 7.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(go) to high school, I 8.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</a:t>
            </a: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(stay) up late into the night and 9.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(get) up early in the morning. I 10.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(write) two compositions every day. I think I should spare no effort to improve my English and achieve my dream.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168749" y="1079847"/>
            <a:ext cx="9124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to go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993285" y="1151855"/>
            <a:ext cx="29890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have been studying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337101" y="1655911"/>
            <a:ext cx="4427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at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201197" y="217913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on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044513" y="2628019"/>
            <a:ext cx="29692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have been listening 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412665" y="3184919"/>
            <a:ext cx="19463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have wasted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536901" y="3654205"/>
            <a:ext cx="10021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going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9111280" y="3672135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have been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32445" y="4157027"/>
            <a:ext cx="13099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staying 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985173" y="4176191"/>
            <a:ext cx="27126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have been getting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500897" y="4680247"/>
            <a:ext cx="27542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have been writing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1" grpId="0"/>
      <p:bldP spid="10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平行四边形 29"/>
          <p:cNvSpPr/>
          <p:nvPr/>
        </p:nvSpPr>
        <p:spPr>
          <a:xfrm>
            <a:off x="0" y="4500563"/>
            <a:ext cx="11522075" cy="1984375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TextBox 6"/>
          <p:cNvSpPr txBox="1"/>
          <p:nvPr/>
        </p:nvSpPr>
        <p:spPr>
          <a:xfrm>
            <a:off x="1230313" y="5224463"/>
            <a:ext cx="2286000" cy="415925"/>
          </a:xfrm>
          <a:prstGeom prst="rect">
            <a:avLst/>
          </a:prstGeom>
          <a:noFill/>
          <a:ln w="9525">
            <a:noFill/>
          </a:ln>
        </p:spPr>
        <p:txBody>
          <a:bodyPr lIns="81650" tIns="40825" rIns="81650" bIns="40825"/>
          <a:lstStyle/>
          <a:p>
            <a:pPr defTabSz="814705" eaLnBrk="0" hangingPunct="0">
              <a:defRPr/>
            </a:pPr>
            <a:r>
              <a:rPr lang="zh-CN" altLang="en-US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点击页面进入</a:t>
            </a:r>
            <a:r>
              <a:rPr lang="en-US" altLang="zh-CN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</a:p>
        </p:txBody>
      </p:sp>
      <p:sp>
        <p:nvSpPr>
          <p:cNvPr id="33" name="矩形 32"/>
          <p:cNvSpPr/>
          <p:nvPr/>
        </p:nvSpPr>
        <p:spPr>
          <a:xfrm>
            <a:off x="1079500" y="5581650"/>
            <a:ext cx="2030413" cy="382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15975" eaLnBrk="0" hangingPunct="0">
              <a:defRPr/>
            </a:pP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</a:p>
        </p:txBody>
      </p:sp>
      <p:pic>
        <p:nvPicPr>
          <p:cNvPr id="36" name="Picture" descr="Pictur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3324225"/>
            <a:ext cx="1390650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燕尾形 36"/>
          <p:cNvSpPr/>
          <p:nvPr/>
        </p:nvSpPr>
        <p:spPr>
          <a:xfrm rot="5400000">
            <a:off x="1647825" y="4179888"/>
            <a:ext cx="742950" cy="736600"/>
          </a:xfrm>
          <a:prstGeom prst="chevron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39" name="TextBox 42"/>
          <p:cNvSpPr txBox="1">
            <a:spLocks noChangeArrowheads="1"/>
          </p:cNvSpPr>
          <p:nvPr/>
        </p:nvSpPr>
        <p:spPr bwMode="auto">
          <a:xfrm>
            <a:off x="1003300" y="2808288"/>
            <a:ext cx="2246313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巩固课堂所学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激发学习思维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夯实基础知识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熟悉命题方式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自我检测提能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及时矫正不足</a:t>
            </a:r>
          </a:p>
        </p:txBody>
      </p:sp>
      <p:sp>
        <p:nvSpPr>
          <p:cNvPr id="40" name="TextBox 111"/>
          <p:cNvSpPr txBox="1">
            <a:spLocks noChangeArrowheads="1"/>
          </p:cNvSpPr>
          <p:nvPr/>
        </p:nvSpPr>
        <p:spPr bwMode="auto">
          <a:xfrm>
            <a:off x="8396288" y="1071563"/>
            <a:ext cx="258603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本节课掌握了哪些考点？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本节课还有什么疑问点？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1"/>
          <p:cNvGrpSpPr/>
          <p:nvPr/>
        </p:nvGrpSpPr>
        <p:grpSpPr bwMode="auto">
          <a:xfrm>
            <a:off x="3829050" y="1195388"/>
            <a:ext cx="4102100" cy="1787525"/>
            <a:chOff x="3785732" y="617328"/>
            <a:chExt cx="4799076" cy="2091592"/>
          </a:xfrm>
        </p:grpSpPr>
        <p:sp>
          <p:nvSpPr>
            <p:cNvPr id="42" name="椭圆 41"/>
            <p:cNvSpPr/>
            <p:nvPr/>
          </p:nvSpPr>
          <p:spPr>
            <a:xfrm>
              <a:off x="3785732" y="1063138"/>
              <a:ext cx="1493211" cy="1493464"/>
            </a:xfrm>
            <a:prstGeom prst="ellipse">
              <a:avLst/>
            </a:prstGeom>
            <a:solidFill>
              <a:srgbClr val="A8CF38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课后训练 </a:t>
              </a:r>
              <a:endParaRPr lang="zh-CN" altLang="en-US" sz="17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7091597" y="1016699"/>
              <a:ext cx="1493211" cy="1493464"/>
            </a:xfrm>
            <a:prstGeom prst="ellipse">
              <a:avLst/>
            </a:prstGeom>
            <a:solidFill>
              <a:srgbClr val="00B0F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学习反思</a:t>
              </a: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5373662" y="1679842"/>
              <a:ext cx="15749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" name="组合 49"/>
            <p:cNvGrpSpPr/>
            <p:nvPr/>
          </p:nvGrpSpPr>
          <p:grpSpPr bwMode="auto">
            <a:xfrm>
              <a:off x="5137389" y="617328"/>
              <a:ext cx="2091594" cy="2091592"/>
              <a:chOff x="5049409" y="1518109"/>
              <a:chExt cx="2091594" cy="2091592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5049409" y="1518109"/>
                <a:ext cx="2091594" cy="2091592"/>
              </a:xfrm>
              <a:prstGeom prst="ellipse">
                <a:avLst/>
              </a:prstGeom>
              <a:gradFill flip="none" rotWithShape="1">
                <a:gsLst>
                  <a:gs pos="48000">
                    <a:srgbClr val="49C1AD"/>
                  </a:gs>
                  <a:gs pos="0">
                    <a:srgbClr val="00B0F0"/>
                  </a:gs>
                  <a:gs pos="100000">
                    <a:srgbClr val="A8CF38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016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130" eaLnBrk="0" hangingPunct="0">
                  <a:defRPr/>
                </a:pPr>
                <a:endParaRPr lang="zh-CN" altLang="en-US" sz="2645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56" name="Freeform 6"/>
              <p:cNvSpPr>
                <a:spLocks noEditPoints="1"/>
              </p:cNvSpPr>
              <p:nvPr/>
            </p:nvSpPr>
            <p:spPr bwMode="auto">
              <a:xfrm>
                <a:off x="5766704" y="1910050"/>
                <a:ext cx="806037" cy="900908"/>
              </a:xfrm>
              <a:custGeom>
                <a:avLst/>
                <a:gdLst>
                  <a:gd name="T0" fmla="*/ 602 w 697"/>
                  <a:gd name="T1" fmla="*/ 267 h 782"/>
                  <a:gd name="T2" fmla="*/ 298 w 697"/>
                  <a:gd name="T3" fmla="*/ 0 h 782"/>
                  <a:gd name="T4" fmla="*/ 82 w 697"/>
                  <a:gd name="T5" fmla="*/ 533 h 782"/>
                  <a:gd name="T6" fmla="*/ 433 w 697"/>
                  <a:gd name="T7" fmla="*/ 674 h 782"/>
                  <a:gd name="T8" fmla="*/ 563 w 697"/>
                  <a:gd name="T9" fmla="*/ 673 h 782"/>
                  <a:gd name="T10" fmla="*/ 595 w 697"/>
                  <a:gd name="T11" fmla="*/ 577 h 782"/>
                  <a:gd name="T12" fmla="*/ 570 w 697"/>
                  <a:gd name="T13" fmla="*/ 554 h 782"/>
                  <a:gd name="T14" fmla="*/ 595 w 697"/>
                  <a:gd name="T15" fmla="*/ 527 h 782"/>
                  <a:gd name="T16" fmla="*/ 78 w 697"/>
                  <a:gd name="T17" fmla="*/ 265 h 782"/>
                  <a:gd name="T18" fmla="*/ 141 w 697"/>
                  <a:gd name="T19" fmla="*/ 329 h 782"/>
                  <a:gd name="T20" fmla="*/ 101 w 697"/>
                  <a:gd name="T21" fmla="*/ 426 h 782"/>
                  <a:gd name="T22" fmla="*/ 189 w 697"/>
                  <a:gd name="T23" fmla="*/ 514 h 782"/>
                  <a:gd name="T24" fmla="*/ 352 w 697"/>
                  <a:gd name="T25" fmla="*/ 95 h 782"/>
                  <a:gd name="T26" fmla="*/ 376 w 697"/>
                  <a:gd name="T27" fmla="*/ 315 h 782"/>
                  <a:gd name="T28" fmla="*/ 332 w 697"/>
                  <a:gd name="T29" fmla="*/ 331 h 782"/>
                  <a:gd name="T30" fmla="*/ 350 w 697"/>
                  <a:gd name="T31" fmla="*/ 291 h 782"/>
                  <a:gd name="T32" fmla="*/ 409 w 697"/>
                  <a:gd name="T33" fmla="*/ 156 h 782"/>
                  <a:gd name="T34" fmla="*/ 406 w 697"/>
                  <a:gd name="T35" fmla="*/ 208 h 782"/>
                  <a:gd name="T36" fmla="*/ 375 w 697"/>
                  <a:gd name="T37" fmla="*/ 240 h 782"/>
                  <a:gd name="T38" fmla="*/ 364 w 697"/>
                  <a:gd name="T39" fmla="*/ 263 h 782"/>
                  <a:gd name="T40" fmla="*/ 330 w 697"/>
                  <a:gd name="T41" fmla="*/ 276 h 782"/>
                  <a:gd name="T42" fmla="*/ 328 w 697"/>
                  <a:gd name="T43" fmla="*/ 247 h 782"/>
                  <a:gd name="T44" fmla="*/ 347 w 697"/>
                  <a:gd name="T45" fmla="*/ 219 h 782"/>
                  <a:gd name="T46" fmla="*/ 368 w 697"/>
                  <a:gd name="T47" fmla="*/ 195 h 782"/>
                  <a:gd name="T48" fmla="*/ 363 w 697"/>
                  <a:gd name="T49" fmla="*/ 171 h 782"/>
                  <a:gd name="T50" fmla="*/ 324 w 697"/>
                  <a:gd name="T51" fmla="*/ 170 h 782"/>
                  <a:gd name="T52" fmla="*/ 325 w 697"/>
                  <a:gd name="T53" fmla="*/ 131 h 782"/>
                  <a:gd name="T54" fmla="*/ 396 w 697"/>
                  <a:gd name="T55" fmla="*/ 140 h 782"/>
                  <a:gd name="T56" fmla="*/ 204 w 697"/>
                  <a:gd name="T57" fmla="*/ 479 h 782"/>
                  <a:gd name="T58" fmla="*/ 176 w 697"/>
                  <a:gd name="T59" fmla="*/ 490 h 782"/>
                  <a:gd name="T60" fmla="*/ 187 w 697"/>
                  <a:gd name="T61" fmla="*/ 465 h 782"/>
                  <a:gd name="T62" fmla="*/ 227 w 697"/>
                  <a:gd name="T63" fmla="*/ 395 h 782"/>
                  <a:gd name="T64" fmla="*/ 216 w 697"/>
                  <a:gd name="T65" fmla="*/ 421 h 782"/>
                  <a:gd name="T66" fmla="*/ 199 w 697"/>
                  <a:gd name="T67" fmla="*/ 437 h 782"/>
                  <a:gd name="T68" fmla="*/ 196 w 697"/>
                  <a:gd name="T69" fmla="*/ 452 h 782"/>
                  <a:gd name="T70" fmla="*/ 173 w 697"/>
                  <a:gd name="T71" fmla="*/ 450 h 782"/>
                  <a:gd name="T72" fmla="*/ 176 w 697"/>
                  <a:gd name="T73" fmla="*/ 431 h 782"/>
                  <a:gd name="T74" fmla="*/ 191 w 697"/>
                  <a:gd name="T75" fmla="*/ 415 h 782"/>
                  <a:gd name="T76" fmla="*/ 199 w 697"/>
                  <a:gd name="T77" fmla="*/ 399 h 782"/>
                  <a:gd name="T78" fmla="*/ 191 w 697"/>
                  <a:gd name="T79" fmla="*/ 387 h 782"/>
                  <a:gd name="T80" fmla="*/ 157 w 697"/>
                  <a:gd name="T81" fmla="*/ 398 h 782"/>
                  <a:gd name="T82" fmla="*/ 188 w 697"/>
                  <a:gd name="T83" fmla="*/ 363 h 782"/>
                  <a:gd name="T84" fmla="*/ 224 w 697"/>
                  <a:gd name="T85" fmla="*/ 381 h 782"/>
                  <a:gd name="T86" fmla="*/ 116 w 697"/>
                  <a:gd name="T87" fmla="*/ 243 h 782"/>
                  <a:gd name="T88" fmla="*/ 139 w 697"/>
                  <a:gd name="T89" fmla="*/ 218 h 782"/>
                  <a:gd name="T90" fmla="*/ 166 w 697"/>
                  <a:gd name="T91" fmla="*/ 231 h 782"/>
                  <a:gd name="T92" fmla="*/ 164 w 697"/>
                  <a:gd name="T93" fmla="*/ 255 h 782"/>
                  <a:gd name="T94" fmla="*/ 150 w 697"/>
                  <a:gd name="T95" fmla="*/ 269 h 782"/>
                  <a:gd name="T96" fmla="*/ 145 w 697"/>
                  <a:gd name="T97" fmla="*/ 280 h 782"/>
                  <a:gd name="T98" fmla="*/ 129 w 697"/>
                  <a:gd name="T99" fmla="*/ 286 h 782"/>
                  <a:gd name="T100" fmla="*/ 128 w 697"/>
                  <a:gd name="T101" fmla="*/ 273 h 782"/>
                  <a:gd name="T102" fmla="*/ 137 w 697"/>
                  <a:gd name="T103" fmla="*/ 260 h 782"/>
                  <a:gd name="T104" fmla="*/ 146 w 697"/>
                  <a:gd name="T105" fmla="*/ 249 h 782"/>
                  <a:gd name="T106" fmla="*/ 144 w 697"/>
                  <a:gd name="T107" fmla="*/ 237 h 782"/>
                  <a:gd name="T108" fmla="*/ 147 w 697"/>
                  <a:gd name="T109" fmla="*/ 312 h 782"/>
                  <a:gd name="T110" fmla="*/ 126 w 697"/>
                  <a:gd name="T111" fmla="*/ 304 h 782"/>
                  <a:gd name="T112" fmla="*/ 147 w 697"/>
                  <a:gd name="T113" fmla="*/ 296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97" h="782">
                    <a:moveTo>
                      <a:pt x="652" y="426"/>
                    </a:moveTo>
                    <a:cubicBezTo>
                      <a:pt x="636" y="408"/>
                      <a:pt x="611" y="388"/>
                      <a:pt x="601" y="366"/>
                    </a:cubicBezTo>
                    <a:cubicBezTo>
                      <a:pt x="587" y="333"/>
                      <a:pt x="603" y="301"/>
                      <a:pt x="602" y="267"/>
                    </a:cubicBezTo>
                    <a:cubicBezTo>
                      <a:pt x="602" y="240"/>
                      <a:pt x="594" y="207"/>
                      <a:pt x="585" y="182"/>
                    </a:cubicBezTo>
                    <a:cubicBezTo>
                      <a:pt x="570" y="141"/>
                      <a:pt x="543" y="107"/>
                      <a:pt x="509" y="80"/>
                    </a:cubicBezTo>
                    <a:cubicBezTo>
                      <a:pt x="455" y="31"/>
                      <a:pt x="380" y="0"/>
                      <a:pt x="298" y="0"/>
                    </a:cubicBezTo>
                    <a:cubicBezTo>
                      <a:pt x="133" y="0"/>
                      <a:pt x="0" y="122"/>
                      <a:pt x="0" y="273"/>
                    </a:cubicBezTo>
                    <a:cubicBezTo>
                      <a:pt x="0" y="283"/>
                      <a:pt x="0" y="293"/>
                      <a:pt x="1" y="302"/>
                    </a:cubicBezTo>
                    <a:cubicBezTo>
                      <a:pt x="3" y="368"/>
                      <a:pt x="23" y="446"/>
                      <a:pt x="82" y="533"/>
                    </a:cubicBezTo>
                    <a:cubicBezTo>
                      <a:pt x="82" y="533"/>
                      <a:pt x="164" y="697"/>
                      <a:pt x="0" y="781"/>
                    </a:cubicBezTo>
                    <a:cubicBezTo>
                      <a:pt x="361" y="782"/>
                      <a:pt x="361" y="782"/>
                      <a:pt x="361" y="782"/>
                    </a:cubicBezTo>
                    <a:cubicBezTo>
                      <a:pt x="361" y="782"/>
                      <a:pt x="389" y="674"/>
                      <a:pt x="433" y="674"/>
                    </a:cubicBezTo>
                    <a:cubicBezTo>
                      <a:pt x="470" y="674"/>
                      <a:pt x="508" y="677"/>
                      <a:pt x="545" y="675"/>
                    </a:cubicBezTo>
                    <a:cubicBezTo>
                      <a:pt x="552" y="676"/>
                      <a:pt x="558" y="675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89" y="660"/>
                      <a:pt x="571" y="601"/>
                      <a:pt x="571" y="601"/>
                    </a:cubicBezTo>
                    <a:cubicBezTo>
                      <a:pt x="586" y="595"/>
                      <a:pt x="595" y="585"/>
                      <a:pt x="595" y="577"/>
                    </a:cubicBezTo>
                    <a:cubicBezTo>
                      <a:pt x="595" y="575"/>
                      <a:pt x="595" y="575"/>
                      <a:pt x="595" y="575"/>
                    </a:cubicBezTo>
                    <a:cubicBezTo>
                      <a:pt x="595" y="565"/>
                      <a:pt x="581" y="557"/>
                      <a:pt x="560" y="554"/>
                    </a:cubicBezTo>
                    <a:cubicBezTo>
                      <a:pt x="570" y="554"/>
                      <a:pt x="570" y="554"/>
                      <a:pt x="570" y="554"/>
                    </a:cubicBezTo>
                    <a:cubicBezTo>
                      <a:pt x="585" y="554"/>
                      <a:pt x="598" y="546"/>
                      <a:pt x="598" y="536"/>
                    </a:cubicBezTo>
                    <a:cubicBezTo>
                      <a:pt x="598" y="535"/>
                      <a:pt x="598" y="535"/>
                      <a:pt x="598" y="535"/>
                    </a:cubicBezTo>
                    <a:cubicBezTo>
                      <a:pt x="598" y="532"/>
                      <a:pt x="597" y="529"/>
                      <a:pt x="595" y="527"/>
                    </a:cubicBezTo>
                    <a:cubicBezTo>
                      <a:pt x="598" y="514"/>
                      <a:pt x="608" y="461"/>
                      <a:pt x="611" y="461"/>
                    </a:cubicBezTo>
                    <a:cubicBezTo>
                      <a:pt x="697" y="457"/>
                      <a:pt x="652" y="426"/>
                      <a:pt x="652" y="426"/>
                    </a:cubicBezTo>
                    <a:close/>
                    <a:moveTo>
                      <a:pt x="78" y="265"/>
                    </a:moveTo>
                    <a:cubicBezTo>
                      <a:pt x="78" y="230"/>
                      <a:pt x="106" y="201"/>
                      <a:pt x="141" y="201"/>
                    </a:cubicBezTo>
                    <a:cubicBezTo>
                      <a:pt x="176" y="201"/>
                      <a:pt x="204" y="230"/>
                      <a:pt x="204" y="265"/>
                    </a:cubicBezTo>
                    <a:cubicBezTo>
                      <a:pt x="204" y="300"/>
                      <a:pt x="176" y="329"/>
                      <a:pt x="141" y="329"/>
                    </a:cubicBezTo>
                    <a:cubicBezTo>
                      <a:pt x="106" y="329"/>
                      <a:pt x="78" y="300"/>
                      <a:pt x="78" y="265"/>
                    </a:cubicBezTo>
                    <a:close/>
                    <a:moveTo>
                      <a:pt x="189" y="514"/>
                    </a:moveTo>
                    <a:cubicBezTo>
                      <a:pt x="140" y="514"/>
                      <a:pt x="101" y="474"/>
                      <a:pt x="101" y="426"/>
                    </a:cubicBezTo>
                    <a:cubicBezTo>
                      <a:pt x="101" y="377"/>
                      <a:pt x="140" y="337"/>
                      <a:pt x="189" y="337"/>
                    </a:cubicBezTo>
                    <a:cubicBezTo>
                      <a:pt x="237" y="337"/>
                      <a:pt x="276" y="377"/>
                      <a:pt x="276" y="426"/>
                    </a:cubicBezTo>
                    <a:cubicBezTo>
                      <a:pt x="276" y="474"/>
                      <a:pt x="237" y="514"/>
                      <a:pt x="189" y="514"/>
                    </a:cubicBezTo>
                    <a:close/>
                    <a:moveTo>
                      <a:pt x="352" y="371"/>
                    </a:moveTo>
                    <a:cubicBezTo>
                      <a:pt x="276" y="371"/>
                      <a:pt x="215" y="309"/>
                      <a:pt x="215" y="233"/>
                    </a:cubicBezTo>
                    <a:cubicBezTo>
                      <a:pt x="215" y="157"/>
                      <a:pt x="276" y="95"/>
                      <a:pt x="352" y="95"/>
                    </a:cubicBezTo>
                    <a:cubicBezTo>
                      <a:pt x="428" y="95"/>
                      <a:pt x="489" y="157"/>
                      <a:pt x="489" y="233"/>
                    </a:cubicBezTo>
                    <a:cubicBezTo>
                      <a:pt x="489" y="309"/>
                      <a:pt x="428" y="371"/>
                      <a:pt x="352" y="371"/>
                    </a:cubicBezTo>
                    <a:close/>
                    <a:moveTo>
                      <a:pt x="376" y="315"/>
                    </a:moveTo>
                    <a:cubicBezTo>
                      <a:pt x="376" y="321"/>
                      <a:pt x="374" y="327"/>
                      <a:pt x="369" y="331"/>
                    </a:cubicBezTo>
                    <a:cubicBezTo>
                      <a:pt x="364" y="336"/>
                      <a:pt x="358" y="338"/>
                      <a:pt x="350" y="338"/>
                    </a:cubicBezTo>
                    <a:cubicBezTo>
                      <a:pt x="343" y="338"/>
                      <a:pt x="337" y="336"/>
                      <a:pt x="332" y="331"/>
                    </a:cubicBezTo>
                    <a:cubicBezTo>
                      <a:pt x="327" y="327"/>
                      <a:pt x="324" y="321"/>
                      <a:pt x="324" y="315"/>
                    </a:cubicBezTo>
                    <a:cubicBezTo>
                      <a:pt x="324" y="308"/>
                      <a:pt x="327" y="302"/>
                      <a:pt x="332" y="298"/>
                    </a:cubicBezTo>
                    <a:cubicBezTo>
                      <a:pt x="337" y="294"/>
                      <a:pt x="343" y="291"/>
                      <a:pt x="350" y="291"/>
                    </a:cubicBezTo>
                    <a:cubicBezTo>
                      <a:pt x="358" y="291"/>
                      <a:pt x="364" y="294"/>
                      <a:pt x="369" y="298"/>
                    </a:cubicBezTo>
                    <a:cubicBezTo>
                      <a:pt x="374" y="302"/>
                      <a:pt x="376" y="308"/>
                      <a:pt x="376" y="315"/>
                    </a:cubicBezTo>
                    <a:close/>
                    <a:moveTo>
                      <a:pt x="409" y="156"/>
                    </a:moveTo>
                    <a:cubicBezTo>
                      <a:pt x="412" y="162"/>
                      <a:pt x="414" y="170"/>
                      <a:pt x="414" y="179"/>
                    </a:cubicBezTo>
                    <a:cubicBezTo>
                      <a:pt x="414" y="185"/>
                      <a:pt x="413" y="190"/>
                      <a:pt x="412" y="195"/>
                    </a:cubicBezTo>
                    <a:cubicBezTo>
                      <a:pt x="411" y="200"/>
                      <a:pt x="409" y="204"/>
                      <a:pt x="406" y="208"/>
                    </a:cubicBezTo>
                    <a:cubicBezTo>
                      <a:pt x="404" y="212"/>
                      <a:pt x="401" y="216"/>
                      <a:pt x="397" y="220"/>
                    </a:cubicBezTo>
                    <a:cubicBezTo>
                      <a:pt x="393" y="224"/>
                      <a:pt x="389" y="228"/>
                      <a:pt x="384" y="232"/>
                    </a:cubicBezTo>
                    <a:cubicBezTo>
                      <a:pt x="380" y="235"/>
                      <a:pt x="377" y="237"/>
                      <a:pt x="375" y="240"/>
                    </a:cubicBezTo>
                    <a:cubicBezTo>
                      <a:pt x="372" y="242"/>
                      <a:pt x="370" y="244"/>
                      <a:pt x="369" y="247"/>
                    </a:cubicBezTo>
                    <a:cubicBezTo>
                      <a:pt x="367" y="249"/>
                      <a:pt x="366" y="252"/>
                      <a:pt x="365" y="254"/>
                    </a:cubicBezTo>
                    <a:cubicBezTo>
                      <a:pt x="364" y="257"/>
                      <a:pt x="364" y="260"/>
                      <a:pt x="364" y="263"/>
                    </a:cubicBezTo>
                    <a:cubicBezTo>
                      <a:pt x="364" y="265"/>
                      <a:pt x="364" y="268"/>
                      <a:pt x="365" y="270"/>
                    </a:cubicBezTo>
                    <a:cubicBezTo>
                      <a:pt x="365" y="272"/>
                      <a:pt x="366" y="274"/>
                      <a:pt x="367" y="276"/>
                    </a:cubicBezTo>
                    <a:cubicBezTo>
                      <a:pt x="330" y="276"/>
                      <a:pt x="330" y="276"/>
                      <a:pt x="330" y="276"/>
                    </a:cubicBezTo>
                    <a:cubicBezTo>
                      <a:pt x="329" y="274"/>
                      <a:pt x="328" y="271"/>
                      <a:pt x="328" y="268"/>
                    </a:cubicBezTo>
                    <a:cubicBezTo>
                      <a:pt x="327" y="265"/>
                      <a:pt x="327" y="262"/>
                      <a:pt x="327" y="259"/>
                    </a:cubicBezTo>
                    <a:cubicBezTo>
                      <a:pt x="327" y="255"/>
                      <a:pt x="327" y="251"/>
                      <a:pt x="328" y="247"/>
                    </a:cubicBezTo>
                    <a:cubicBezTo>
                      <a:pt x="329" y="243"/>
                      <a:pt x="330" y="240"/>
                      <a:pt x="332" y="237"/>
                    </a:cubicBezTo>
                    <a:cubicBezTo>
                      <a:pt x="334" y="234"/>
                      <a:pt x="336" y="231"/>
                      <a:pt x="338" y="228"/>
                    </a:cubicBezTo>
                    <a:cubicBezTo>
                      <a:pt x="341" y="225"/>
                      <a:pt x="344" y="222"/>
                      <a:pt x="347" y="219"/>
                    </a:cubicBezTo>
                    <a:cubicBezTo>
                      <a:pt x="351" y="216"/>
                      <a:pt x="354" y="213"/>
                      <a:pt x="357" y="211"/>
                    </a:cubicBezTo>
                    <a:cubicBezTo>
                      <a:pt x="359" y="208"/>
                      <a:pt x="362" y="206"/>
                      <a:pt x="364" y="203"/>
                    </a:cubicBezTo>
                    <a:cubicBezTo>
                      <a:pt x="365" y="200"/>
                      <a:pt x="367" y="198"/>
                      <a:pt x="368" y="195"/>
                    </a:cubicBezTo>
                    <a:cubicBezTo>
                      <a:pt x="369" y="192"/>
                      <a:pt x="369" y="189"/>
                      <a:pt x="369" y="186"/>
                    </a:cubicBezTo>
                    <a:cubicBezTo>
                      <a:pt x="369" y="183"/>
                      <a:pt x="369" y="180"/>
                      <a:pt x="368" y="177"/>
                    </a:cubicBezTo>
                    <a:cubicBezTo>
                      <a:pt x="367" y="175"/>
                      <a:pt x="365" y="173"/>
                      <a:pt x="363" y="171"/>
                    </a:cubicBezTo>
                    <a:cubicBezTo>
                      <a:pt x="361" y="169"/>
                      <a:pt x="359" y="168"/>
                      <a:pt x="356" y="167"/>
                    </a:cubicBezTo>
                    <a:cubicBezTo>
                      <a:pt x="353" y="166"/>
                      <a:pt x="350" y="165"/>
                      <a:pt x="347" y="165"/>
                    </a:cubicBezTo>
                    <a:cubicBezTo>
                      <a:pt x="339" y="165"/>
                      <a:pt x="332" y="167"/>
                      <a:pt x="324" y="170"/>
                    </a:cubicBezTo>
                    <a:cubicBezTo>
                      <a:pt x="316" y="173"/>
                      <a:pt x="308" y="177"/>
                      <a:pt x="301" y="184"/>
                    </a:cubicBezTo>
                    <a:cubicBezTo>
                      <a:pt x="301" y="141"/>
                      <a:pt x="301" y="141"/>
                      <a:pt x="301" y="141"/>
                    </a:cubicBezTo>
                    <a:cubicBezTo>
                      <a:pt x="309" y="137"/>
                      <a:pt x="316" y="133"/>
                      <a:pt x="325" y="131"/>
                    </a:cubicBezTo>
                    <a:cubicBezTo>
                      <a:pt x="334" y="129"/>
                      <a:pt x="343" y="128"/>
                      <a:pt x="352" y="128"/>
                    </a:cubicBezTo>
                    <a:cubicBezTo>
                      <a:pt x="361" y="128"/>
                      <a:pt x="369" y="129"/>
                      <a:pt x="376" y="131"/>
                    </a:cubicBezTo>
                    <a:cubicBezTo>
                      <a:pt x="384" y="133"/>
                      <a:pt x="390" y="136"/>
                      <a:pt x="396" y="140"/>
                    </a:cubicBezTo>
                    <a:cubicBezTo>
                      <a:pt x="402" y="144"/>
                      <a:pt x="406" y="149"/>
                      <a:pt x="409" y="156"/>
                    </a:cubicBezTo>
                    <a:close/>
                    <a:moveTo>
                      <a:pt x="199" y="469"/>
                    </a:moveTo>
                    <a:cubicBezTo>
                      <a:pt x="202" y="472"/>
                      <a:pt x="204" y="475"/>
                      <a:pt x="204" y="479"/>
                    </a:cubicBezTo>
                    <a:cubicBezTo>
                      <a:pt x="204" y="483"/>
                      <a:pt x="202" y="487"/>
                      <a:pt x="199" y="490"/>
                    </a:cubicBezTo>
                    <a:cubicBezTo>
                      <a:pt x="196" y="492"/>
                      <a:pt x="192" y="494"/>
                      <a:pt x="187" y="494"/>
                    </a:cubicBezTo>
                    <a:cubicBezTo>
                      <a:pt x="183" y="494"/>
                      <a:pt x="179" y="492"/>
                      <a:pt x="176" y="490"/>
                    </a:cubicBezTo>
                    <a:cubicBezTo>
                      <a:pt x="173" y="487"/>
                      <a:pt x="171" y="483"/>
                      <a:pt x="171" y="479"/>
                    </a:cubicBezTo>
                    <a:cubicBezTo>
                      <a:pt x="171" y="475"/>
                      <a:pt x="173" y="472"/>
                      <a:pt x="176" y="469"/>
                    </a:cubicBezTo>
                    <a:cubicBezTo>
                      <a:pt x="179" y="466"/>
                      <a:pt x="183" y="465"/>
                      <a:pt x="187" y="465"/>
                    </a:cubicBezTo>
                    <a:cubicBezTo>
                      <a:pt x="192" y="465"/>
                      <a:pt x="196" y="466"/>
                      <a:pt x="199" y="469"/>
                    </a:cubicBezTo>
                    <a:close/>
                    <a:moveTo>
                      <a:pt x="224" y="381"/>
                    </a:moveTo>
                    <a:cubicBezTo>
                      <a:pt x="226" y="385"/>
                      <a:pt x="227" y="390"/>
                      <a:pt x="227" y="395"/>
                    </a:cubicBezTo>
                    <a:cubicBezTo>
                      <a:pt x="227" y="399"/>
                      <a:pt x="227" y="402"/>
                      <a:pt x="226" y="405"/>
                    </a:cubicBezTo>
                    <a:cubicBezTo>
                      <a:pt x="225" y="408"/>
                      <a:pt x="224" y="411"/>
                      <a:pt x="222" y="413"/>
                    </a:cubicBezTo>
                    <a:cubicBezTo>
                      <a:pt x="220" y="416"/>
                      <a:pt x="219" y="418"/>
                      <a:pt x="216" y="421"/>
                    </a:cubicBezTo>
                    <a:cubicBezTo>
                      <a:pt x="214" y="423"/>
                      <a:pt x="211" y="425"/>
                      <a:pt x="208" y="428"/>
                    </a:cubicBezTo>
                    <a:cubicBezTo>
                      <a:pt x="206" y="430"/>
                      <a:pt x="204" y="431"/>
                      <a:pt x="203" y="433"/>
                    </a:cubicBezTo>
                    <a:cubicBezTo>
                      <a:pt x="201" y="434"/>
                      <a:pt x="200" y="436"/>
                      <a:pt x="199" y="437"/>
                    </a:cubicBezTo>
                    <a:cubicBezTo>
                      <a:pt x="198" y="439"/>
                      <a:pt x="197" y="440"/>
                      <a:pt x="196" y="442"/>
                    </a:cubicBezTo>
                    <a:cubicBezTo>
                      <a:pt x="196" y="443"/>
                      <a:pt x="196" y="445"/>
                      <a:pt x="196" y="447"/>
                    </a:cubicBezTo>
                    <a:cubicBezTo>
                      <a:pt x="196" y="449"/>
                      <a:pt x="196" y="450"/>
                      <a:pt x="196" y="452"/>
                    </a:cubicBezTo>
                    <a:cubicBezTo>
                      <a:pt x="197" y="453"/>
                      <a:pt x="197" y="454"/>
                      <a:pt x="198" y="455"/>
                    </a:cubicBezTo>
                    <a:cubicBezTo>
                      <a:pt x="175" y="455"/>
                      <a:pt x="175" y="455"/>
                      <a:pt x="175" y="455"/>
                    </a:cubicBezTo>
                    <a:cubicBezTo>
                      <a:pt x="174" y="454"/>
                      <a:pt x="173" y="452"/>
                      <a:pt x="173" y="450"/>
                    </a:cubicBezTo>
                    <a:cubicBezTo>
                      <a:pt x="173" y="448"/>
                      <a:pt x="173" y="446"/>
                      <a:pt x="173" y="445"/>
                    </a:cubicBezTo>
                    <a:cubicBezTo>
                      <a:pt x="173" y="442"/>
                      <a:pt x="173" y="439"/>
                      <a:pt x="173" y="437"/>
                    </a:cubicBezTo>
                    <a:cubicBezTo>
                      <a:pt x="174" y="435"/>
                      <a:pt x="175" y="433"/>
                      <a:pt x="176" y="431"/>
                    </a:cubicBezTo>
                    <a:cubicBezTo>
                      <a:pt x="177" y="429"/>
                      <a:pt x="178" y="427"/>
                      <a:pt x="180" y="425"/>
                    </a:cubicBezTo>
                    <a:cubicBezTo>
                      <a:pt x="181" y="423"/>
                      <a:pt x="183" y="422"/>
                      <a:pt x="185" y="420"/>
                    </a:cubicBezTo>
                    <a:cubicBezTo>
                      <a:pt x="188" y="418"/>
                      <a:pt x="190" y="416"/>
                      <a:pt x="191" y="415"/>
                    </a:cubicBezTo>
                    <a:cubicBezTo>
                      <a:pt x="193" y="413"/>
                      <a:pt x="194" y="411"/>
                      <a:pt x="196" y="410"/>
                    </a:cubicBezTo>
                    <a:cubicBezTo>
                      <a:pt x="197" y="408"/>
                      <a:pt x="198" y="407"/>
                      <a:pt x="198" y="405"/>
                    </a:cubicBezTo>
                    <a:cubicBezTo>
                      <a:pt x="199" y="403"/>
                      <a:pt x="199" y="401"/>
                      <a:pt x="199" y="399"/>
                    </a:cubicBezTo>
                    <a:cubicBezTo>
                      <a:pt x="199" y="397"/>
                      <a:pt x="199" y="396"/>
                      <a:pt x="198" y="394"/>
                    </a:cubicBezTo>
                    <a:cubicBezTo>
                      <a:pt x="197" y="392"/>
                      <a:pt x="197" y="391"/>
                      <a:pt x="195" y="390"/>
                    </a:cubicBezTo>
                    <a:cubicBezTo>
                      <a:pt x="194" y="389"/>
                      <a:pt x="193" y="388"/>
                      <a:pt x="191" y="387"/>
                    </a:cubicBezTo>
                    <a:cubicBezTo>
                      <a:pt x="189" y="387"/>
                      <a:pt x="187" y="386"/>
                      <a:pt x="185" y="386"/>
                    </a:cubicBezTo>
                    <a:cubicBezTo>
                      <a:pt x="181" y="386"/>
                      <a:pt x="176" y="387"/>
                      <a:pt x="171" y="389"/>
                    </a:cubicBezTo>
                    <a:cubicBezTo>
                      <a:pt x="166" y="391"/>
                      <a:pt x="161" y="394"/>
                      <a:pt x="157" y="398"/>
                    </a:cubicBezTo>
                    <a:cubicBezTo>
                      <a:pt x="157" y="371"/>
                      <a:pt x="157" y="371"/>
                      <a:pt x="157" y="371"/>
                    </a:cubicBezTo>
                    <a:cubicBezTo>
                      <a:pt x="161" y="369"/>
                      <a:pt x="166" y="367"/>
                      <a:pt x="172" y="365"/>
                    </a:cubicBezTo>
                    <a:cubicBezTo>
                      <a:pt x="177" y="364"/>
                      <a:pt x="183" y="363"/>
                      <a:pt x="188" y="363"/>
                    </a:cubicBezTo>
                    <a:cubicBezTo>
                      <a:pt x="194" y="363"/>
                      <a:pt x="199" y="364"/>
                      <a:pt x="203" y="365"/>
                    </a:cubicBezTo>
                    <a:cubicBezTo>
                      <a:pt x="208" y="366"/>
                      <a:pt x="212" y="368"/>
                      <a:pt x="216" y="371"/>
                    </a:cubicBezTo>
                    <a:cubicBezTo>
                      <a:pt x="219" y="373"/>
                      <a:pt x="222" y="377"/>
                      <a:pt x="224" y="381"/>
                    </a:cubicBezTo>
                    <a:close/>
                    <a:moveTo>
                      <a:pt x="137" y="235"/>
                    </a:moveTo>
                    <a:cubicBezTo>
                      <a:pt x="133" y="235"/>
                      <a:pt x="130" y="235"/>
                      <a:pt x="126" y="237"/>
                    </a:cubicBezTo>
                    <a:cubicBezTo>
                      <a:pt x="122" y="238"/>
                      <a:pt x="119" y="241"/>
                      <a:pt x="116" y="243"/>
                    </a:cubicBezTo>
                    <a:cubicBezTo>
                      <a:pt x="116" y="224"/>
                      <a:pt x="116" y="224"/>
                      <a:pt x="116" y="224"/>
                    </a:cubicBezTo>
                    <a:cubicBezTo>
                      <a:pt x="119" y="222"/>
                      <a:pt x="123" y="220"/>
                      <a:pt x="127" y="219"/>
                    </a:cubicBezTo>
                    <a:cubicBezTo>
                      <a:pt x="131" y="218"/>
                      <a:pt x="135" y="218"/>
                      <a:pt x="139" y="218"/>
                    </a:cubicBezTo>
                    <a:cubicBezTo>
                      <a:pt x="143" y="218"/>
                      <a:pt x="147" y="218"/>
                      <a:pt x="150" y="219"/>
                    </a:cubicBezTo>
                    <a:cubicBezTo>
                      <a:pt x="154" y="220"/>
                      <a:pt x="157" y="221"/>
                      <a:pt x="160" y="223"/>
                    </a:cubicBezTo>
                    <a:cubicBezTo>
                      <a:pt x="162" y="225"/>
                      <a:pt x="164" y="228"/>
                      <a:pt x="166" y="231"/>
                    </a:cubicBezTo>
                    <a:cubicBezTo>
                      <a:pt x="167" y="234"/>
                      <a:pt x="168" y="237"/>
                      <a:pt x="168" y="241"/>
                    </a:cubicBezTo>
                    <a:cubicBezTo>
                      <a:pt x="168" y="244"/>
                      <a:pt x="168" y="246"/>
                      <a:pt x="167" y="249"/>
                    </a:cubicBezTo>
                    <a:cubicBezTo>
                      <a:pt x="166" y="251"/>
                      <a:pt x="166" y="253"/>
                      <a:pt x="164" y="255"/>
                    </a:cubicBezTo>
                    <a:cubicBezTo>
                      <a:pt x="163" y="257"/>
                      <a:pt x="162" y="259"/>
                      <a:pt x="160" y="260"/>
                    </a:cubicBezTo>
                    <a:cubicBezTo>
                      <a:pt x="158" y="262"/>
                      <a:pt x="156" y="264"/>
                      <a:pt x="154" y="266"/>
                    </a:cubicBezTo>
                    <a:cubicBezTo>
                      <a:pt x="152" y="267"/>
                      <a:pt x="151" y="268"/>
                      <a:pt x="150" y="269"/>
                    </a:cubicBezTo>
                    <a:cubicBezTo>
                      <a:pt x="149" y="271"/>
                      <a:pt x="148" y="272"/>
                      <a:pt x="147" y="273"/>
                    </a:cubicBezTo>
                    <a:cubicBezTo>
                      <a:pt x="146" y="274"/>
                      <a:pt x="146" y="275"/>
                      <a:pt x="145" y="276"/>
                    </a:cubicBezTo>
                    <a:cubicBezTo>
                      <a:pt x="145" y="277"/>
                      <a:pt x="145" y="279"/>
                      <a:pt x="145" y="280"/>
                    </a:cubicBezTo>
                    <a:cubicBezTo>
                      <a:pt x="145" y="281"/>
                      <a:pt x="145" y="282"/>
                      <a:pt x="145" y="283"/>
                    </a:cubicBezTo>
                    <a:cubicBezTo>
                      <a:pt x="145" y="285"/>
                      <a:pt x="146" y="285"/>
                      <a:pt x="146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8" y="285"/>
                      <a:pt x="128" y="284"/>
                      <a:pt x="128" y="282"/>
                    </a:cubicBezTo>
                    <a:cubicBezTo>
                      <a:pt x="128" y="281"/>
                      <a:pt x="127" y="280"/>
                      <a:pt x="127" y="278"/>
                    </a:cubicBezTo>
                    <a:cubicBezTo>
                      <a:pt x="127" y="276"/>
                      <a:pt x="128" y="274"/>
                      <a:pt x="128" y="273"/>
                    </a:cubicBezTo>
                    <a:cubicBezTo>
                      <a:pt x="128" y="271"/>
                      <a:pt x="129" y="270"/>
                      <a:pt x="130" y="268"/>
                    </a:cubicBezTo>
                    <a:cubicBezTo>
                      <a:pt x="131" y="267"/>
                      <a:pt x="132" y="265"/>
                      <a:pt x="133" y="264"/>
                    </a:cubicBezTo>
                    <a:cubicBezTo>
                      <a:pt x="134" y="263"/>
                      <a:pt x="135" y="261"/>
                      <a:pt x="137" y="260"/>
                    </a:cubicBezTo>
                    <a:cubicBezTo>
                      <a:pt x="139" y="258"/>
                      <a:pt x="140" y="257"/>
                      <a:pt x="141" y="256"/>
                    </a:cubicBezTo>
                    <a:cubicBezTo>
                      <a:pt x="143" y="255"/>
                      <a:pt x="144" y="254"/>
                      <a:pt x="144" y="252"/>
                    </a:cubicBezTo>
                    <a:cubicBezTo>
                      <a:pt x="145" y="251"/>
                      <a:pt x="146" y="250"/>
                      <a:pt x="146" y="249"/>
                    </a:cubicBezTo>
                    <a:cubicBezTo>
                      <a:pt x="147" y="247"/>
                      <a:pt x="147" y="246"/>
                      <a:pt x="147" y="244"/>
                    </a:cubicBezTo>
                    <a:cubicBezTo>
                      <a:pt x="147" y="243"/>
                      <a:pt x="147" y="242"/>
                      <a:pt x="146" y="240"/>
                    </a:cubicBezTo>
                    <a:cubicBezTo>
                      <a:pt x="146" y="239"/>
                      <a:pt x="145" y="238"/>
                      <a:pt x="144" y="237"/>
                    </a:cubicBezTo>
                    <a:cubicBezTo>
                      <a:pt x="143" y="237"/>
                      <a:pt x="142" y="236"/>
                      <a:pt x="141" y="236"/>
                    </a:cubicBezTo>
                    <a:cubicBezTo>
                      <a:pt x="140" y="235"/>
                      <a:pt x="138" y="235"/>
                      <a:pt x="137" y="235"/>
                    </a:cubicBezTo>
                    <a:close/>
                    <a:moveTo>
                      <a:pt x="147" y="312"/>
                    </a:moveTo>
                    <a:cubicBezTo>
                      <a:pt x="145" y="314"/>
                      <a:pt x="142" y="315"/>
                      <a:pt x="138" y="315"/>
                    </a:cubicBezTo>
                    <a:cubicBezTo>
                      <a:pt x="135" y="315"/>
                      <a:pt x="132" y="314"/>
                      <a:pt x="130" y="312"/>
                    </a:cubicBezTo>
                    <a:cubicBezTo>
                      <a:pt x="127" y="310"/>
                      <a:pt x="126" y="307"/>
                      <a:pt x="126" y="304"/>
                    </a:cubicBezTo>
                    <a:cubicBezTo>
                      <a:pt x="126" y="301"/>
                      <a:pt x="127" y="299"/>
                      <a:pt x="130" y="296"/>
                    </a:cubicBezTo>
                    <a:cubicBezTo>
                      <a:pt x="132" y="294"/>
                      <a:pt x="135" y="293"/>
                      <a:pt x="138" y="293"/>
                    </a:cubicBezTo>
                    <a:cubicBezTo>
                      <a:pt x="142" y="293"/>
                      <a:pt x="145" y="294"/>
                      <a:pt x="147" y="296"/>
                    </a:cubicBezTo>
                    <a:cubicBezTo>
                      <a:pt x="149" y="298"/>
                      <a:pt x="150" y="301"/>
                      <a:pt x="150" y="304"/>
                    </a:cubicBezTo>
                    <a:cubicBezTo>
                      <a:pt x="150" y="307"/>
                      <a:pt x="149" y="310"/>
                      <a:pt x="147" y="3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6402" tIns="43201" rIns="86402" bIns="43201"/>
              <a:lstStyle/>
              <a:p>
                <a:pPr defTabSz="913130" eaLnBrk="0" hangingPunct="0">
                  <a:defRPr/>
                </a:pPr>
                <a:endParaRPr lang="zh-CN" altLang="en-US" sz="2645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8" name="TextBox 118"/>
            <p:cNvSpPr txBox="1"/>
            <p:nvPr/>
          </p:nvSpPr>
          <p:spPr>
            <a:xfrm>
              <a:off x="5509239" y="1915749"/>
              <a:ext cx="1348347" cy="4495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130" eaLnBrk="0" hangingPunct="0">
                <a:defRPr/>
              </a:pPr>
              <a:r>
                <a:rPr lang="zh-CN" altLang="en-US" sz="189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课时小结</a:t>
              </a:r>
            </a:p>
          </p:txBody>
        </p:sp>
      </p:grpSp>
      <p:cxnSp>
        <p:nvCxnSpPr>
          <p:cNvPr id="57" name="直接连接符 56"/>
          <p:cNvCxnSpPr/>
          <p:nvPr/>
        </p:nvCxnSpPr>
        <p:spPr>
          <a:xfrm>
            <a:off x="2052638" y="2239963"/>
            <a:ext cx="16319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2052638" y="2239963"/>
            <a:ext cx="0" cy="44926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2033588" y="3852863"/>
            <a:ext cx="0" cy="54451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8010525" y="2224088"/>
            <a:ext cx="1633538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9644063" y="1874838"/>
            <a:ext cx="0" cy="32702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9644063" y="0"/>
            <a:ext cx="0" cy="101917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燕尾形 65"/>
          <p:cNvSpPr/>
          <p:nvPr/>
        </p:nvSpPr>
        <p:spPr>
          <a:xfrm rot="5400000">
            <a:off x="9440069" y="216694"/>
            <a:ext cx="401638" cy="400050"/>
          </a:xfrm>
          <a:prstGeom prst="chevron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67" name="矩形 66">
            <a:hlinkClick r:id="rId5" action="ppaction://hlinkfile"/>
          </p:cNvPr>
          <p:cNvSpPr/>
          <p:nvPr>
            <p:custDataLst>
              <p:tags r:id="rId1"/>
            </p:custDataLst>
          </p:nvPr>
        </p:nvSpPr>
        <p:spPr>
          <a:xfrm>
            <a:off x="3235325" y="4895850"/>
            <a:ext cx="6205538" cy="5693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815975" eaLnBrk="0" hangingPunct="0">
              <a:defRPr/>
            </a:pP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Unit 6</a:t>
            </a:r>
            <a:r>
              <a:rPr lang="zh-CN" altLang="en-US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　课后素养评价</a:t>
            </a: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二十三</a:t>
            </a: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68" name="矩形 67">
            <a:hlinkClick r:id="rId6" action="ppaction://hlinksldjump"/>
          </p:cNvPr>
          <p:cNvSpPr/>
          <p:nvPr/>
        </p:nvSpPr>
        <p:spPr>
          <a:xfrm>
            <a:off x="3243263" y="5508339"/>
            <a:ext cx="8026386" cy="5000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defTabSz="913130" eaLnBrk="0" hangingPunct="0">
              <a:defRPr/>
            </a:pP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Section Ⅲ</a:t>
            </a:r>
            <a:r>
              <a:rPr lang="zh-CN" altLang="en-US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Using language</a:t>
            </a:r>
            <a:endParaRPr lang="zh-CN" altLang="en-US" sz="2645" spc="331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>
            <a:hlinkClick r:id="rId7" action="ppaction://hlinkfile"/>
          </p:cNvPr>
          <p:cNvSpPr/>
          <p:nvPr/>
        </p:nvSpPr>
        <p:spPr>
          <a:xfrm>
            <a:off x="-107950" y="-122238"/>
            <a:ext cx="11737975" cy="67325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37" grpId="1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1518900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平行四边形 6"/>
          <p:cNvSpPr/>
          <p:nvPr/>
        </p:nvSpPr>
        <p:spPr>
          <a:xfrm>
            <a:off x="0" y="0"/>
            <a:ext cx="11522075" cy="3573463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-1588" y="3544888"/>
            <a:ext cx="11523663" cy="3794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864235">
              <a:defRPr/>
            </a:pPr>
            <a:endParaRPr lang="en-US" altLang="zh-CN" sz="17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占位符 11"/>
          <p:cNvSpPr txBox="1"/>
          <p:nvPr/>
        </p:nvSpPr>
        <p:spPr>
          <a:xfrm>
            <a:off x="0" y="2271713"/>
            <a:ext cx="11522075" cy="12001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</a:rPr>
              <a:t>谢 谢！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1"/>
          <p:cNvSpPr txBox="1">
            <a:spLocks noChangeArrowheads="1"/>
          </p:cNvSpPr>
          <p:nvPr/>
        </p:nvSpPr>
        <p:spPr bwMode="auto">
          <a:xfrm>
            <a:off x="0" y="431800"/>
            <a:ext cx="1152207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</a:p>
        </p:txBody>
      </p:sp>
      <p:sp>
        <p:nvSpPr>
          <p:cNvPr id="13316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644662"/>
            <a:ext cx="10693400" cy="47933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1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Times New Roman" panose="02020603050405020304"/>
              </a:rPr>
              <a:t>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根据语境写出句中黑体单词的汉语意思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A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jungle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is a forest in a tropical country where large numbers of tall trees and plants grow very close together.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What I mean is that it sends fewer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emissions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into the atmosphere when burned.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I heard a lion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roar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dist">
              <a:lnSpc>
                <a:spcPct val="11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The last thing you'd want is a constant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reminder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of a bad experience.</a:t>
            </a:r>
          </a:p>
          <a:p>
            <a:pPr algn="just">
              <a:lnSpc>
                <a:spcPct val="11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Something that is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appropriate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is suitable or acceptable for a particular situation.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373105" y="259201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丛林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656581" y="349211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排放物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706098" y="397700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吼叫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48469" y="4896271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提醒人的事物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908609" y="5849215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合适的；适合的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395771"/>
            <a:ext cx="10693400" cy="62453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Ⅱ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拓展词汇知变形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44413" y="1100060"/>
          <a:ext cx="11125236" cy="5236371"/>
        </p:xfrm>
        <a:graphic>
          <a:graphicData uri="http://schemas.openxmlformats.org/drawingml/2006/table">
            <a:tbl>
              <a:tblPr/>
              <a:tblGrid>
                <a:gridCol w="4703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212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 dirty="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教材词汇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zh-CN" sz="2800" kern="10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拓展词汇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9845">
                <a:tc rowSpan="2"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经济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economic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经济的；经济学的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00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economical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经济的；节约的；合算的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0060">
                <a:tc rowSpan="2"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v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干扰，扰乱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disturbing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引起烦恼的；令人不安的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00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disturbed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心神不安的；烦恼的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0060">
                <a:tc rowSpan="2"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经营者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operate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v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操作；运转；做手术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40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operation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运转；手术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48172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_______________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(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动植物或古旧建筑的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)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保护工作者；环境保护主义者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591175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conservation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保存；保护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44413" y="1799927"/>
            <a:ext cx="15227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economy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40071" y="2968895"/>
            <a:ext cx="11817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disturb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52426" y="3941003"/>
            <a:ext cx="14401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operator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88429" y="4788259"/>
            <a:ext cx="23551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conservationist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647799"/>
            <a:ext cx="10693400" cy="545046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Ⅲ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补全短语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turn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依次，轮流；反之；反过来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brush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擦掉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bat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击打；甩掉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pull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脱掉；摘掉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in harmony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与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和谐相处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use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用完；耗尽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7. reach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agreement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达成协议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8. provide...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提供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32953" y="1331875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in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728589" y="1943943"/>
            <a:ext cx="5981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off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296541" y="2467163"/>
            <a:ext cx="941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away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476561" y="3132075"/>
            <a:ext cx="5981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off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520677" y="3724979"/>
            <a:ext cx="8226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with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328866" y="4284203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up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656581" y="4932275"/>
            <a:ext cx="5229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an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312068" y="5525179"/>
            <a:ext cx="6046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for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647799"/>
            <a:ext cx="10693400" cy="5521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Ⅳ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句型公式：现在完成进行时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try to bat away the huge insects, which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around my head in a black cloud for quite a while.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我试图赶走这些巨大的昆虫，它们已经在我的头上以一团乌云状盘旋了很长一段时间。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do all one can to do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We must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我们必须尽我们所能来保护它。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661137" y="1871935"/>
            <a:ext cx="25747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have been flying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052625" y="4860267"/>
            <a:ext cx="38282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do all we can to protect it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755650"/>
            <a:ext cx="10693400" cy="5521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引导时间状语从句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people are becoming increasingly concerned about the environment.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随着旅游业的发展，人们越来越关注环境。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句型公式：介词＋宾语从句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Here in our city, there is a heated discussion about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</a:t>
            </a: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built at White Beach.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在我们的城市里，有一个关于是否应该在白沙滩上建一个旅馆的热烈讨论。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48469" y="1403883"/>
            <a:ext cx="31341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As tourism develops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669249" y="3760983"/>
            <a:ext cx="36215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whether a hotel should 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04453" y="4409055"/>
            <a:ext cx="6126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be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1598738"/>
            <a:ext cx="10693400" cy="36215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even though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引导让步状语从句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owner of the company guarantees that the design will be in harmony with its beautiful surroundings, the local people are still concerned that...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尽管公司的所有者保证设计与优美的环境相协调，当地人还是担心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4453" y="2212811"/>
            <a:ext cx="20088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Even though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>
            <a:spLocks noChangeArrowheads="1"/>
          </p:cNvSpPr>
          <p:nvPr/>
        </p:nvSpPr>
        <p:spPr bwMode="auto">
          <a:xfrm>
            <a:off x="0" y="43021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17411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2349573"/>
            <a:ext cx="10693400" cy="41598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05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disturb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wildlife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05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打扰野生生物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05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05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(1)disturb sb. with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用某事打扰某人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05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disturbs sb. to do...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做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打扰某人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使某人焦虑。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05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(2)disturbing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引起烦恼的；令人不安的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05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(3)disturbed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心神不安的；烦恼的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05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 disturbed by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at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因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而感到心神不安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05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(4)disturbance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受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干扰；骚乱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2275" y="1698625"/>
            <a:ext cx="10775950" cy="6245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591175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disturb 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v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干扰，扰乱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 spd="slow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2169</Words>
  <Application>Microsoft Office PowerPoint</Application>
  <PresentationFormat>自定义</PresentationFormat>
  <Paragraphs>257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HelveticaNeueLT Pro 67 MdCn</vt:lpstr>
      <vt:lpstr>IPAPANNEW</vt:lpstr>
      <vt:lpstr>等线 Light</vt:lpstr>
      <vt:lpstr>黑体</vt:lpstr>
      <vt:lpstr>宋体</vt:lpstr>
      <vt:lpstr>微软雅黑</vt:lpstr>
      <vt:lpstr>Arial</vt:lpstr>
      <vt:lpstr>Book Antiqua</vt:lpstr>
      <vt:lpstr>Calibri</vt:lpstr>
      <vt:lpstr>Calibri Light</vt:lpstr>
      <vt:lpstr>Times New Roman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XSLQQ752179280</dc:creator>
  <cp:lastModifiedBy>DELL</cp:lastModifiedBy>
  <cp:revision>1300</cp:revision>
  <dcterms:created xsi:type="dcterms:W3CDTF">2016-06-29T09:22:00Z</dcterms:created>
  <dcterms:modified xsi:type="dcterms:W3CDTF">2026-02-13T02:53:05Z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BEFA92FF478347DCB3611873C4047654_12</vt:lpwstr>
  </property>
  <property fmtid="{D5CDD505-2E9C-101B-9397-08002B2CF9AE}" pid="3" name="KSOProductBuildVer">
    <vt:lpwstr>2052-12.1.0.21541</vt:lpwstr>
  </property>
</Properties>
</file>