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6.xml" ContentType="application/vnd.openxmlformats-officedocument.presentationml.notesSlide+xml"/>
  <Override PartName="/ppt/tags/tag1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38"/>
  </p:notesMasterIdLst>
  <p:handoutMasterIdLst>
    <p:handoutMasterId r:id="rId39"/>
  </p:handoutMasterIdLst>
  <p:sldIdLst>
    <p:sldId id="2476" r:id="rId3"/>
    <p:sldId id="3810" r:id="rId4"/>
    <p:sldId id="3785" r:id="rId5"/>
    <p:sldId id="3786" r:id="rId6"/>
    <p:sldId id="3825" r:id="rId7"/>
    <p:sldId id="3826" r:id="rId8"/>
    <p:sldId id="3827" r:id="rId9"/>
    <p:sldId id="3828" r:id="rId10"/>
    <p:sldId id="3829" r:id="rId11"/>
    <p:sldId id="3830" r:id="rId12"/>
    <p:sldId id="3831" r:id="rId13"/>
    <p:sldId id="3832" r:id="rId14"/>
    <p:sldId id="3833" r:id="rId15"/>
    <p:sldId id="3821" r:id="rId16"/>
    <p:sldId id="3822" r:id="rId17"/>
    <p:sldId id="3834" r:id="rId18"/>
    <p:sldId id="3835" r:id="rId19"/>
    <p:sldId id="3836" r:id="rId20"/>
    <p:sldId id="3837" r:id="rId21"/>
    <p:sldId id="3838" r:id="rId22"/>
    <p:sldId id="3839" r:id="rId23"/>
    <p:sldId id="3841" r:id="rId24"/>
    <p:sldId id="3840" r:id="rId25"/>
    <p:sldId id="3842" r:id="rId26"/>
    <p:sldId id="3843" r:id="rId27"/>
    <p:sldId id="3811" r:id="rId28"/>
    <p:sldId id="3820" r:id="rId29"/>
    <p:sldId id="3844" r:id="rId30"/>
    <p:sldId id="3845" r:id="rId31"/>
    <p:sldId id="3846" r:id="rId32"/>
    <p:sldId id="3847" r:id="rId33"/>
    <p:sldId id="3848" r:id="rId34"/>
    <p:sldId id="3849" r:id="rId35"/>
    <p:sldId id="3817" r:id="rId36"/>
    <p:sldId id="2276" r:id="rId37"/>
  </p:sldIdLst>
  <p:sldSz cx="11522075" cy="6480175"/>
  <p:notesSz cx="6858000" cy="9144000"/>
  <p:custDataLst>
    <p:tags r:id="rId40"/>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4" d="100"/>
          <a:sy n="114" d="100"/>
        </p:scale>
        <p:origin x="7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25</a:t>
            </a:fld>
            <a:endParaRPr lang="en-US" altLang="zh-CN" sz="120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34</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35</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3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slide" Target="../slides/slide15.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5.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5.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1</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a:solidFill>
                  <a:srgbClr val="F2F2F2"/>
                </a:solidFill>
                <a:latin typeface="微软雅黑" panose="020B0503020204020204" pitchFamily="34" charset="-122"/>
                <a:ea typeface="微软雅黑" panose="020B0503020204020204" pitchFamily="34" charset="-122"/>
              </a:rPr>
              <a:t>Laugh out loud!</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1</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Laugh out loud!</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2.xml"/><Relationship Id="rId4"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26.xml"/><Relationship Id="rId4"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hyperlink" Target="../3.&#37197;&#22871;&#32451;&#20064;&#39064;/&#21333;&#20803;&#35780;&#20272;/01%20&#21333;&#20803;&#35780;&#20272;(&#19968;).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2">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1</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Laugh out loud!</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文本框 10"/>
          <p:cNvSpPr txBox="1"/>
          <p:nvPr>
            <p:custDataLst>
              <p:tags r:id="rId9"/>
            </p:custDataLst>
          </p:nvPr>
        </p:nvSpPr>
        <p:spPr>
          <a:xfrm>
            <a:off x="10161" y="4638078"/>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755650"/>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4</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：连句成篇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1274146"/>
            <a:ext cx="10621180" cy="4918269"/>
          </a:xfrm>
          <a:prstGeom prst="rect">
            <a:avLst/>
          </a:prstGeom>
        </p:spPr>
        <p:txBody>
          <a:bodyPr wrap="square">
            <a:spAutoFit/>
          </a:bodyPr>
          <a:lstStyle/>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Rowan Atkinson, also known as </a:t>
            </a:r>
            <a:r>
              <a:rPr lang="en-US" altLang="zh-CN" kern="100" dirty="0" err="1">
                <a:latin typeface="Times New Roman" panose="02020603050405020304"/>
                <a:cs typeface="Courier New" panose="02070309020205020404"/>
              </a:rPr>
              <a:t>Mr</a:t>
            </a:r>
            <a:r>
              <a:rPr lang="en-US" altLang="zh-CN" kern="100" dirty="0">
                <a:latin typeface="Times New Roman" panose="02020603050405020304"/>
                <a:cs typeface="Courier New" panose="02070309020205020404"/>
              </a:rPr>
              <a:t> Bean, is a distinguished British comedian. He was born in England on January 6, 1955 and graduated from the University of Oxford. His on-screen persona is a bit silly, but he makes use of it to tell people to be optimistic about life. Through a variety of rich body movements and varied expressions presented to the audience, the English </a:t>
            </a:r>
            <a:r>
              <a:rPr lang="en-US" altLang="zh-CN" kern="100" dirty="0" err="1">
                <a:latin typeface="Times New Roman" panose="02020603050405020304"/>
                <a:cs typeface="Courier New" panose="02070309020205020404"/>
              </a:rPr>
              <a:t>humour</a:t>
            </a:r>
            <a:r>
              <a:rPr lang="en-US" altLang="zh-CN" kern="100" dirty="0">
                <a:latin typeface="Times New Roman" panose="02020603050405020304"/>
                <a:cs typeface="Courier New" panose="02070309020205020404"/>
              </a:rPr>
              <a:t> can be expressed incisively and vividly.</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His excellent acting has won him many awards and he was </a:t>
            </a:r>
            <a:r>
              <a:rPr lang="en-US" altLang="zh-CN" kern="100" dirty="0" err="1">
                <a:latin typeface="Times New Roman" panose="02020603050405020304"/>
                <a:cs typeface="Courier New" panose="02070309020205020404"/>
              </a:rPr>
              <a:t>honoured</a:t>
            </a:r>
            <a:r>
              <a:rPr lang="en-US" altLang="zh-CN" kern="100" dirty="0">
                <a:latin typeface="Times New Roman" panose="02020603050405020304"/>
                <a:cs typeface="Courier New" panose="02070309020205020404"/>
              </a:rPr>
              <a:t> as another master of comedy after Charlie Chaplin.</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39787"/>
            <a:ext cx="10693400" cy="233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0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学以致用</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假定你是李华，你的英国笔友</a:t>
            </a:r>
            <a:r>
              <a:rPr lang="en-US" altLang="zh-CN" kern="100" dirty="0">
                <a:solidFill>
                  <a:srgbClr val="000000"/>
                </a:solidFill>
                <a:latin typeface="Times New Roman" panose="02020603050405020304"/>
                <a:cs typeface="Courier New" panose="02070309020205020404"/>
              </a:rPr>
              <a:t>Eric</a:t>
            </a:r>
            <a:r>
              <a:rPr lang="zh-CN" altLang="zh-CN" kern="100" dirty="0">
                <a:solidFill>
                  <a:srgbClr val="000000"/>
                </a:solidFill>
                <a:latin typeface="Times New Roman" panose="02020603050405020304"/>
                <a:cs typeface="Times New Roman" panose="02020603050405020304"/>
              </a:rPr>
              <a:t>正在学习中国相声，他想请你为他介绍一位相声演员。请根据提示信息给他回信，向他介绍著名的相声演员马三立。</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576263" y="2916051"/>
          <a:ext cx="10369550" cy="3312368"/>
        </p:xfrm>
        <a:graphic>
          <a:graphicData uri="http://schemas.openxmlformats.org/drawingml/2006/table">
            <a:tbl>
              <a:tblPr/>
              <a:tblGrid>
                <a:gridCol w="2160438">
                  <a:extLst>
                    <a:ext uri="{9D8B030D-6E8A-4147-A177-3AD203B41FA5}">
                      <a16:colId xmlns:a16="http://schemas.microsoft.com/office/drawing/2014/main" val="20000"/>
                    </a:ext>
                  </a:extLst>
                </a:gridCol>
                <a:gridCol w="8209112">
                  <a:extLst>
                    <a:ext uri="{9D8B030D-6E8A-4147-A177-3AD203B41FA5}">
                      <a16:colId xmlns:a16="http://schemas.microsoft.com/office/drawing/2014/main" val="20001"/>
                    </a:ext>
                  </a:extLst>
                </a:gridCol>
              </a:tblGrid>
              <a:tr h="540060">
                <a:tc>
                  <a:txBody>
                    <a:bodyPr/>
                    <a:lstStyle/>
                    <a:p>
                      <a:pPr algn="ctr">
                        <a:lnSpc>
                          <a:spcPct val="13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生卒年月</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3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1914. 9. 25—2003. 2. 11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56184">
                <a:tc>
                  <a:txBody>
                    <a:bodyPr/>
                    <a:lstStyle/>
                    <a:p>
                      <a:pPr algn="ctr">
                        <a:lnSpc>
                          <a:spcPct val="13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经历及贡献</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小时候因家境贫困，辍学学习相声；</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2. 1930</a:t>
                      </a:r>
                      <a:r>
                        <a:rPr lang="zh-CN" sz="2800" kern="100" dirty="0">
                          <a:solidFill>
                            <a:srgbClr val="000000"/>
                          </a:solidFill>
                          <a:effectLst/>
                          <a:latin typeface="Times New Roman" panose="02020603050405020304"/>
                          <a:ea typeface="楷体_GB2312"/>
                          <a:cs typeface="Times New Roman" panose="02020603050405020304"/>
                        </a:rPr>
                        <a:t>年开始登台演出；</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a:t>
                      </a:r>
                      <a:r>
                        <a:rPr lang="zh-CN" sz="2800" kern="100" dirty="0">
                          <a:solidFill>
                            <a:srgbClr val="000000"/>
                          </a:solidFill>
                          <a:effectLst/>
                          <a:latin typeface="Times New Roman" panose="02020603050405020304"/>
                          <a:ea typeface="楷体_GB2312"/>
                          <a:cs typeface="Times New Roman" panose="02020603050405020304"/>
                        </a:rPr>
                        <a:t>一生创作了很多优秀的相声作品。</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16124">
                <a:tc>
                  <a:txBody>
                    <a:bodyPr/>
                    <a:lstStyle/>
                    <a:p>
                      <a:pPr algn="ctr">
                        <a:lnSpc>
                          <a:spcPct val="13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社会评价</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3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独特的艺术风格推动了相声艺术的发展，是当代的幽默大师。</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229316"/>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可以适当增加细节，以使行文连贯。</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参考词汇：相声</a:t>
            </a:r>
            <a:r>
              <a:rPr lang="en-US" altLang="zh-CN" kern="100" dirty="0">
                <a:solidFill>
                  <a:srgbClr val="000000"/>
                </a:solidFill>
                <a:latin typeface="Times New Roman" panose="02020603050405020304"/>
                <a:cs typeface="Courier New" panose="02070309020205020404"/>
              </a:rPr>
              <a:t>crosstalk</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2940557"/>
            <a:ext cx="10585176" cy="2505301"/>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Dear Eric</a:t>
            </a:r>
            <a:r>
              <a:rPr lang="zh-CN" altLang="zh-CN" kern="100" dirty="0">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I'm glad to hear that you're interested in Chinese crosstalk and I'm writing to introduce Ma </a:t>
            </a:r>
            <a:r>
              <a:rPr lang="en-US" altLang="zh-CN" kern="100" dirty="0" err="1">
                <a:latin typeface="Times New Roman" panose="02020603050405020304"/>
                <a:cs typeface="Courier New" panose="02070309020205020404"/>
              </a:rPr>
              <a:t>Sanli</a:t>
            </a:r>
            <a:r>
              <a:rPr lang="en-US" altLang="zh-CN" kern="100" dirty="0">
                <a:latin typeface="Times New Roman" panose="02020603050405020304"/>
                <a:cs typeface="Courier New" panose="02070309020205020404"/>
              </a:rPr>
              <a:t>, one of the most famous Chinese performing artists of crosstalk.</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33937"/>
            <a:ext cx="10693400" cy="5730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2" name="矩形 1"/>
          <p:cNvSpPr/>
          <p:nvPr/>
        </p:nvSpPr>
        <p:spPr>
          <a:xfrm>
            <a:off x="432445" y="569884"/>
            <a:ext cx="10621180" cy="5775960"/>
          </a:xfrm>
          <a:prstGeom prst="rect">
            <a:avLst/>
          </a:prstGeom>
        </p:spPr>
        <p:txBody>
          <a:bodyPr wrap="square">
            <a:spAutoFit/>
          </a:bodyPr>
          <a:lstStyle/>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Ma </a:t>
            </a:r>
            <a:r>
              <a:rPr lang="en-US" altLang="zh-CN" kern="100" dirty="0" err="1">
                <a:latin typeface="Times New Roman" panose="02020603050405020304"/>
                <a:cs typeface="Courier New" panose="02070309020205020404"/>
              </a:rPr>
              <a:t>Sanli</a:t>
            </a:r>
            <a:r>
              <a:rPr lang="en-US" altLang="zh-CN" kern="100" dirty="0">
                <a:latin typeface="Times New Roman" panose="02020603050405020304"/>
                <a:cs typeface="Courier New" panose="02070309020205020404"/>
              </a:rPr>
              <a:t> was born on September 25,1914 and died on February 11,2003. At an early age</a:t>
            </a:r>
            <a:r>
              <a:rPr lang="zh-CN" altLang="zh-CN" kern="100" dirty="0">
                <a:latin typeface="Times New Roman" panose="02020603050405020304"/>
                <a:cs typeface="Times New Roman" panose="02020603050405020304"/>
              </a:rPr>
              <a:t>，</a:t>
            </a:r>
            <a:r>
              <a:rPr lang="en-US" altLang="zh-CN" kern="100" dirty="0">
                <a:latin typeface="Times New Roman" panose="02020603050405020304"/>
                <a:cs typeface="Courier New" panose="02070309020205020404"/>
              </a:rPr>
              <a:t>he dropped out of school to learn crosstalk because of the poverty of his family. It was in 1930 that he started to perform on stage. During his whole life, he created a large number of excellent works, many of which are still popular among people now. His unique style has a positive effect on the development of Chinese crosstalk and he is considered as a master of </a:t>
            </a:r>
            <a:r>
              <a:rPr lang="en-US" altLang="zh-CN" kern="100" dirty="0" err="1">
                <a:latin typeface="Times New Roman" panose="02020603050405020304"/>
                <a:cs typeface="Courier New" panose="02070309020205020404"/>
              </a:rPr>
              <a:t>humour</a:t>
            </a:r>
            <a:r>
              <a:rPr lang="en-US" altLang="zh-CN" kern="100" dirty="0">
                <a:latin typeface="Times New Roman" panose="02020603050405020304"/>
                <a:cs typeface="Courier New" panose="02070309020205020404"/>
              </a:rPr>
              <a:t>. You can appreciate his works on the Chinese artist website.</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Wish you great progress in your learning of Chinese crosstalk.</a:t>
            </a:r>
            <a:endParaRPr lang="zh-CN" altLang="zh-CN" sz="1050" kern="100" dirty="0">
              <a:latin typeface="宋体" panose="02010600030101010101" pitchFamily="2" charset="-122"/>
              <a:cs typeface="Courier New" panose="02070309020205020404"/>
            </a:endParaRPr>
          </a:p>
          <a:p>
            <a:pPr algn="r">
              <a:lnSpc>
                <a:spcPct val="120000"/>
              </a:lnSpc>
              <a:spcAft>
                <a:spcPts val="0"/>
              </a:spcAft>
              <a:tabLst>
                <a:tab pos="5591175" algn="l"/>
              </a:tabLst>
            </a:pPr>
            <a:r>
              <a:rPr lang="en-US" altLang="zh-CN" kern="100" dirty="0">
                <a:latin typeface="Times New Roman" panose="02020603050405020304"/>
                <a:cs typeface="Courier New" panose="02070309020205020404"/>
              </a:rPr>
              <a:t>Yours</a:t>
            </a:r>
            <a:r>
              <a:rPr lang="zh-CN" altLang="zh-CN" kern="100" dirty="0">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r">
              <a:lnSpc>
                <a:spcPct val="120000"/>
              </a:lnSpc>
              <a:spcAft>
                <a:spcPts val="0"/>
              </a:spcAft>
              <a:tabLst>
                <a:tab pos="5591175" algn="l"/>
              </a:tabLst>
            </a:pPr>
            <a:r>
              <a:rPr lang="en-US" altLang="zh-CN" kern="100" dirty="0">
                <a:latin typeface="Times New Roman" panose="02020603050405020304"/>
                <a:cs typeface="Courier New" panose="02070309020205020404"/>
              </a:rPr>
              <a:t>Li </a:t>
            </a:r>
            <a:r>
              <a:rPr lang="en-US" altLang="zh-CN" kern="100" dirty="0" err="1">
                <a:latin typeface="Times New Roman" panose="02020603050405020304"/>
                <a:cs typeface="Courier New" panose="02070309020205020404"/>
              </a:rPr>
              <a:t>Hua</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819251"/>
            <a:ext cx="10702925" cy="624530"/>
          </a:xfrm>
          <a:prstGeom prst="rect">
            <a:avLst/>
          </a:prstGeom>
        </p:spPr>
        <p:txBody>
          <a:bodyPr anchor="ctr" anchorCtr="1">
            <a:spAutoFit/>
          </a:bodyPr>
          <a:lstStyle/>
          <a:p>
            <a:pPr algn="ctr">
              <a:lnSpc>
                <a:spcPct val="140000"/>
              </a:lnSpc>
              <a:spcAft>
                <a:spcPts val="0"/>
              </a:spcAft>
              <a:tabLst>
                <a:tab pos="585089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Part 2</a:t>
            </a:r>
            <a:r>
              <a:rPr lang="zh-CN" altLang="zh-CN" b="1" kern="100" dirty="0">
                <a:solidFill>
                  <a:srgbClr val="000000"/>
                </a:solidFill>
                <a:latin typeface="Times New Roman" panose="02020603050405020304"/>
                <a:ea typeface="黑体" panose="02010609060101010101" pitchFamily="49" charset="-122"/>
                <a:cs typeface="Times New Roman" panose="02020603050405020304"/>
              </a:rPr>
              <a:t>　</a:t>
            </a:r>
            <a:r>
              <a:rPr lang="zh-CN" altLang="en-US" b="1" kern="100" dirty="0">
                <a:solidFill>
                  <a:srgbClr val="000000"/>
                </a:solidFill>
                <a:latin typeface="Times New Roman" panose="02020603050405020304"/>
                <a:ea typeface="黑体" panose="02010609060101010101" pitchFamily="49" charset="-122"/>
                <a:cs typeface="Times New Roman" panose="02020603050405020304"/>
              </a:rPr>
              <a:t>读后续写</a:t>
            </a:r>
            <a:endParaRPr lang="zh-CN" altLang="zh-CN" sz="1050" b="1" kern="100" dirty="0">
              <a:latin typeface="宋体" panose="02010600030101010101" pitchFamily="2" charset="-122"/>
              <a:cs typeface="Courier New" panose="02070309020205020404"/>
            </a:endParaRPr>
          </a:p>
        </p:txBody>
      </p:sp>
      <p:sp>
        <p:nvSpPr>
          <p:cNvPr id="15364" name="副标题 3"/>
          <p:cNvSpPr>
            <a:spLocks noGrp="1"/>
          </p:cNvSpPr>
          <p:nvPr>
            <p:ph type="subTitle" idx="1"/>
          </p:nvPr>
        </p:nvSpPr>
        <p:spPr bwMode="auto">
          <a:xfrm>
            <a:off x="414338" y="1480381"/>
            <a:ext cx="10693400" cy="424398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阅读文章，完成任务。</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 looked around at the other patients waiting to see the doctor. Maybe they all had more romantic plans for the evening on this special day, but for now the group seemed anti-social. Three people had their heads down, staring at cellphones. Another was absorbed in a magazine. The receptionist tapped at her computer. Everyone was in their own little world.</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229316"/>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But I couldn't judge them for it. I would probably be buried in my cellphone too, if I hadn't forgotten to charge it before I left home. It would have been nice to strike up a conversation to pass the time on this day, a day of love and friendship. Instead I sat patiently in my plastic chair as a couple of new people took distant seats.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Roberta? The doctor's ready for you</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the nurse called. At least I'll have some kind of human connection, I thought.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31775"/>
            <a:ext cx="10693400" cy="6053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My checkup went well. I breezed out of the office to my little Honda in a space right out front. I got in and turned the key. Nothing. Oh, no. Not again. I'd sent the car to the garage several times already for this very problem and thought it had finally been fixed.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 reached for my cellphone to call AAA—then remembered. It was dead, like my car. I would have to use the phone inside. A few people glanced up when I came back into the waiting room, then quickly went back to what they were doing. I went straight to the reception desk, but the receptionist was not there. So I turned back to the people in the waiting room.</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579567"/>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I wouldn't normally do this</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I said to the group, hoping that I sounded apologetic. Several people turned towards me to listen. “But my car won't start...”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The nurse popped her head into the room.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You in trouble, Roberta</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she said. “I'll go and take a look.” I followed the nurse outside. As I passed through the door. I felt someone was behind me.</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156345"/>
            <a:ext cx="10693400" cy="424398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任务一：阅读文章，回答问题。</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What does the article mainly talk about?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68449" y="2255780"/>
            <a:ext cx="10621180" cy="3108543"/>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The article mainly talks about that the author saw the doctor on a special day, and noticed most people were staring at their cellphones without caring about him. After checkup, the author found that his car was wrong and his cellphone was dead; and he had to turn to people in the waiting room for help.</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31775"/>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任务二：梳理故事情节，完成故事山</a:t>
            </a:r>
            <a:r>
              <a:rPr lang="en-US" altLang="zh-CN" kern="100" dirty="0">
                <a:solidFill>
                  <a:srgbClr val="000000"/>
                </a:solidFill>
                <a:latin typeface="Times New Roman" panose="02020603050405020304"/>
                <a:cs typeface="Courier New" panose="02070309020205020404"/>
              </a:rPr>
              <a:t>(Story Mountain)</a:t>
            </a:r>
            <a:r>
              <a:rPr lang="zh-CN" altLang="zh-CN" kern="100" dirty="0">
                <a:solidFill>
                  <a:srgbClr val="000000"/>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pic>
        <p:nvPicPr>
          <p:cNvPr id="3" name="图片 2">
            <a:extLst>
              <a:ext uri="{FF2B5EF4-FFF2-40B4-BE49-F238E27FC236}">
                <a16:creationId xmlns:a16="http://schemas.microsoft.com/office/drawing/2014/main" id="{D377DCA3-A451-7628-88BC-C3EE7C148698}"/>
              </a:ext>
            </a:extLst>
          </p:cNvPr>
          <p:cNvPicPr>
            <a:picLocks noChangeAspect="1"/>
          </p:cNvPicPr>
          <p:nvPr/>
        </p:nvPicPr>
        <p:blipFill>
          <a:blip r:embed="rId3"/>
          <a:stretch>
            <a:fillRect/>
          </a:stretch>
        </p:blipFill>
        <p:spPr>
          <a:xfrm>
            <a:off x="1013469" y="1482118"/>
            <a:ext cx="9495136" cy="4566282"/>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39626"/>
            <a:ext cx="10693400" cy="1227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任务三：回答下面</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问题，并根据段落开头提示语，构思</a:t>
            </a:r>
            <a:r>
              <a:rPr lang="zh-CN" altLang="en-US" kern="100" dirty="0">
                <a:solidFill>
                  <a:srgbClr val="000000"/>
                </a:solidFill>
                <a:latin typeface="Times New Roman" panose="02020603050405020304"/>
                <a:cs typeface="Times New Roman" panose="02020603050405020304"/>
              </a:rPr>
              <a:t>、</a:t>
            </a:r>
            <a:r>
              <a:rPr lang="zh-CN" altLang="zh-CN" kern="100" dirty="0">
                <a:solidFill>
                  <a:srgbClr val="000000"/>
                </a:solidFill>
                <a:latin typeface="Times New Roman" panose="02020603050405020304"/>
                <a:cs typeface="Times New Roman" panose="02020603050405020304"/>
              </a:rPr>
              <a:t>完善故事发展</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情节。</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216421" y="1843682"/>
          <a:ext cx="11089232" cy="4276725"/>
        </p:xfrm>
        <a:graphic>
          <a:graphicData uri="http://schemas.openxmlformats.org/drawingml/2006/table">
            <a:tbl>
              <a:tblPr/>
              <a:tblGrid>
                <a:gridCol w="3924436">
                  <a:extLst>
                    <a:ext uri="{9D8B030D-6E8A-4147-A177-3AD203B41FA5}">
                      <a16:colId xmlns:a16="http://schemas.microsoft.com/office/drawing/2014/main" val="20000"/>
                    </a:ext>
                  </a:extLst>
                </a:gridCol>
                <a:gridCol w="7164796">
                  <a:extLst>
                    <a:ext uri="{9D8B030D-6E8A-4147-A177-3AD203B41FA5}">
                      <a16:colId xmlns:a16="http://schemas.microsoft.com/office/drawing/2014/main" val="20001"/>
                    </a:ext>
                  </a:extLst>
                </a:gridCol>
              </a:tblGrid>
              <a:tr h="4276725">
                <a:tc>
                  <a:txBody>
                    <a:bodyPr/>
                    <a:lstStyle/>
                    <a:p>
                      <a:pPr algn="just">
                        <a:lnSpc>
                          <a:spcPct val="11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1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　　</a:t>
                      </a:r>
                      <a:r>
                        <a:rPr lang="en-US" sz="2800" kern="100" dirty="0">
                          <a:solidFill>
                            <a:srgbClr val="000000"/>
                          </a:solidFill>
                          <a:effectLst/>
                          <a:latin typeface="Times New Roman" panose="02020603050405020304"/>
                          <a:ea typeface="楷体_GB2312"/>
                          <a:cs typeface="Courier New" panose="02070309020205020404"/>
                        </a:rPr>
                        <a:t>I turned to see all the other patients following me. _________________</a:t>
                      </a: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a:t>
                      </a:r>
                      <a:endParaRPr lang="zh-CN" sz="2800" kern="100" dirty="0">
                        <a:effectLst/>
                        <a:latin typeface="宋体" panose="02010600030101010101" pitchFamily="2" charset="-122"/>
                        <a:cs typeface="Courier New" panose="02070309020205020404"/>
                      </a:endParaRPr>
                    </a:p>
                  </a:txBody>
                  <a:tcPr marL="23379" marR="233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How did I feel to see the scene?</a:t>
                      </a:r>
                      <a:endParaRPr lang="zh-CN" sz="2800" kern="100" dirty="0">
                        <a:effectLst/>
                        <a:latin typeface="宋体" panose="02010600030101010101" pitchFamily="2" charset="-122"/>
                        <a:cs typeface="Courier New" panose="02070309020205020404"/>
                      </a:endParaRP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a:t>
                      </a:r>
                      <a:endParaRPr lang="zh-CN" sz="2800" kern="100" dirty="0">
                        <a:effectLst/>
                        <a:latin typeface="宋体" panose="02010600030101010101" pitchFamily="2" charset="-122"/>
                        <a:cs typeface="Courier New" panose="02070309020205020404"/>
                      </a:endParaRP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Why did they follow me and what did they do?</a:t>
                      </a:r>
                      <a:endParaRPr lang="zh-CN" sz="2800" kern="100" dirty="0">
                        <a:effectLst/>
                        <a:latin typeface="宋体" panose="02010600030101010101" pitchFamily="2" charset="-122"/>
                        <a:cs typeface="Courier New" panose="02070309020205020404"/>
                      </a:endParaRP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What did I do at last?</a:t>
                      </a:r>
                      <a:endParaRPr lang="zh-CN" sz="2800" kern="100" dirty="0">
                        <a:effectLst/>
                        <a:latin typeface="宋体" panose="02010600030101010101" pitchFamily="2" charset="-122"/>
                        <a:cs typeface="Courier New" panose="02070309020205020404"/>
                      </a:endParaRPr>
                    </a:p>
                    <a:p>
                      <a:pPr algn="just">
                        <a:lnSpc>
                          <a:spcPct val="11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a:t>
                      </a:r>
                      <a:endParaRPr lang="zh-CN" sz="2800" kern="100" dirty="0">
                        <a:effectLst/>
                        <a:latin typeface="宋体" panose="02010600030101010101" pitchFamily="2" charset="-122"/>
                        <a:cs typeface="Courier New" panose="02070309020205020404"/>
                      </a:endParaRPr>
                    </a:p>
                  </a:txBody>
                  <a:tcPr marL="23379" marR="233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TextBox 2"/>
          <p:cNvSpPr txBox="1"/>
          <p:nvPr/>
        </p:nvSpPr>
        <p:spPr>
          <a:xfrm>
            <a:off x="4176861" y="2231975"/>
            <a:ext cx="2186240" cy="523220"/>
          </a:xfrm>
          <a:prstGeom prst="rect">
            <a:avLst/>
          </a:prstGeom>
          <a:noFill/>
        </p:spPr>
        <p:txBody>
          <a:bodyPr wrap="none" rtlCol="0">
            <a:spAutoFit/>
          </a:bodyPr>
          <a:lstStyle/>
          <a:p>
            <a:r>
              <a:rPr lang="en-US" altLang="zh-CN" dirty="0"/>
              <a:t>A bit puzzled.</a:t>
            </a:r>
            <a:endParaRPr lang="zh-CN" altLang="zh-CN" dirty="0"/>
          </a:p>
        </p:txBody>
      </p:sp>
      <p:sp>
        <p:nvSpPr>
          <p:cNvPr id="4" name="矩形 3"/>
          <p:cNvSpPr/>
          <p:nvPr/>
        </p:nvSpPr>
        <p:spPr>
          <a:xfrm>
            <a:off x="4148580" y="3162787"/>
            <a:ext cx="7164796" cy="1949508"/>
          </a:xfrm>
          <a:prstGeom prst="rect">
            <a:avLst/>
          </a:prstGeom>
        </p:spPr>
        <p:txBody>
          <a:bodyPr wrap="square">
            <a:spAutoFit/>
          </a:bodyPr>
          <a:lstStyle/>
          <a:p>
            <a:pPr algn="just">
              <a:lnSpc>
                <a:spcPct val="110000"/>
              </a:lnSpc>
              <a:spcAft>
                <a:spcPts val="0"/>
              </a:spcAft>
              <a:tabLst>
                <a:tab pos="5591175" algn="l"/>
              </a:tabLst>
            </a:pPr>
            <a:r>
              <a:rPr lang="en-US" altLang="zh-CN" kern="100" dirty="0">
                <a:latin typeface="Times New Roman" panose="02020603050405020304"/>
                <a:ea typeface="楷体_GB2312"/>
                <a:cs typeface="Courier New" panose="02070309020205020404"/>
              </a:rPr>
              <a:t>They followed me to help me. One checked the engine, another fetched the tool from his car and began to twist it. The others just volunteered to take his turn.</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4176861" y="5508339"/>
            <a:ext cx="6220998" cy="523220"/>
          </a:xfrm>
          <a:prstGeom prst="rect">
            <a:avLst/>
          </a:prstGeom>
          <a:noFill/>
        </p:spPr>
        <p:txBody>
          <a:bodyPr wrap="none" rtlCol="0">
            <a:spAutoFit/>
          </a:bodyPr>
          <a:lstStyle/>
          <a:p>
            <a:r>
              <a:rPr lang="en-US" altLang="zh-CN" dirty="0"/>
              <a:t>I expressed my gratitude and tried my car.</a:t>
            </a:r>
            <a:endParaRPr lang="zh-CN"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60437" y="1159606"/>
          <a:ext cx="10801200" cy="3736665"/>
        </p:xfrm>
        <a:graphic>
          <a:graphicData uri="http://schemas.openxmlformats.org/drawingml/2006/table">
            <a:tbl>
              <a:tblPr/>
              <a:tblGrid>
                <a:gridCol w="2772308">
                  <a:extLst>
                    <a:ext uri="{9D8B030D-6E8A-4147-A177-3AD203B41FA5}">
                      <a16:colId xmlns:a16="http://schemas.microsoft.com/office/drawing/2014/main" val="20000"/>
                    </a:ext>
                  </a:extLst>
                </a:gridCol>
                <a:gridCol w="8028892">
                  <a:extLst>
                    <a:ext uri="{9D8B030D-6E8A-4147-A177-3AD203B41FA5}">
                      <a16:colId xmlns:a16="http://schemas.microsoft.com/office/drawing/2014/main" val="20001"/>
                    </a:ext>
                  </a:extLst>
                </a:gridCol>
              </a:tblGrid>
              <a:tr h="3736665">
                <a:tc>
                  <a:txBody>
                    <a:bodyPr/>
                    <a:lstStyle/>
                    <a:p>
                      <a:pPr algn="just">
                        <a:lnSpc>
                          <a:spcPct val="14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　　</a:t>
                      </a:r>
                      <a:r>
                        <a:rPr lang="en-US" sz="2800" kern="100" dirty="0">
                          <a:solidFill>
                            <a:srgbClr val="000000"/>
                          </a:solidFill>
                          <a:effectLst/>
                          <a:latin typeface="Times New Roman" panose="02020603050405020304"/>
                          <a:ea typeface="楷体_GB2312"/>
                          <a:cs typeface="Courier New" panose="02070309020205020404"/>
                        </a:rPr>
                        <a:t>I said a quick prayer and turned the key. ________</a:t>
                      </a: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a:t>
                      </a:r>
                      <a:endParaRPr lang="zh-CN" sz="2800" kern="100" dirty="0">
                        <a:effectLst/>
                        <a:latin typeface="宋体" panose="02010600030101010101" pitchFamily="2" charset="-122"/>
                        <a:cs typeface="Courier New" panose="02070309020205020404"/>
                      </a:endParaRPr>
                    </a:p>
                  </a:txBody>
                  <a:tcPr marL="25840" marR="258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What happened to the car?</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What was my feeling?</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5840" marR="258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TextBox 2"/>
          <p:cNvSpPr txBox="1"/>
          <p:nvPr/>
        </p:nvSpPr>
        <p:spPr>
          <a:xfrm>
            <a:off x="3204753" y="1852771"/>
            <a:ext cx="7463903" cy="523220"/>
          </a:xfrm>
          <a:prstGeom prst="rect">
            <a:avLst/>
          </a:prstGeom>
          <a:noFill/>
        </p:spPr>
        <p:txBody>
          <a:bodyPr wrap="none" rtlCol="0">
            <a:spAutoFit/>
          </a:bodyPr>
          <a:lstStyle/>
          <a:p>
            <a:r>
              <a:rPr lang="en-US" altLang="zh-CN" dirty="0"/>
              <a:t>The car came back to life, its engine working well.</a:t>
            </a:r>
            <a:endParaRPr lang="zh-CN" altLang="en-US" dirty="0"/>
          </a:p>
        </p:txBody>
      </p:sp>
      <p:sp>
        <p:nvSpPr>
          <p:cNvPr id="4" name="TextBox 3"/>
          <p:cNvSpPr txBox="1"/>
          <p:nvPr/>
        </p:nvSpPr>
        <p:spPr>
          <a:xfrm>
            <a:off x="3132745" y="2916051"/>
            <a:ext cx="7879786" cy="1902059"/>
          </a:xfrm>
          <a:prstGeom prst="rect">
            <a:avLst/>
          </a:prstGeom>
          <a:noFill/>
        </p:spPr>
        <p:txBody>
          <a:bodyPr wrap="square" rtlCol="0">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No beautiful words could describe my earnest gratitude to the group seeming anti-social minutes before.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664114132"/>
              </p:ext>
            </p:extLst>
          </p:nvPr>
        </p:nvGraphicFramePr>
        <p:xfrm>
          <a:off x="360437" y="1187859"/>
          <a:ext cx="10801200" cy="4536504"/>
        </p:xfrm>
        <a:graphic>
          <a:graphicData uri="http://schemas.openxmlformats.org/drawingml/2006/table">
            <a:tbl>
              <a:tblPr/>
              <a:tblGrid>
                <a:gridCol w="2772308">
                  <a:extLst>
                    <a:ext uri="{9D8B030D-6E8A-4147-A177-3AD203B41FA5}">
                      <a16:colId xmlns:a16="http://schemas.microsoft.com/office/drawing/2014/main" val="20000"/>
                    </a:ext>
                  </a:extLst>
                </a:gridCol>
                <a:gridCol w="8028892">
                  <a:extLst>
                    <a:ext uri="{9D8B030D-6E8A-4147-A177-3AD203B41FA5}">
                      <a16:colId xmlns:a16="http://schemas.microsoft.com/office/drawing/2014/main" val="20001"/>
                    </a:ext>
                  </a:extLst>
                </a:gridCol>
              </a:tblGrid>
              <a:tr h="4536504">
                <a:tc>
                  <a:txBody>
                    <a:bodyPr/>
                    <a:lstStyle/>
                    <a:p>
                      <a:pPr algn="just">
                        <a:lnSpc>
                          <a:spcPct val="14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　　</a:t>
                      </a:r>
                      <a:r>
                        <a:rPr lang="en-US" sz="2800" kern="100" dirty="0">
                          <a:solidFill>
                            <a:srgbClr val="000000"/>
                          </a:solidFill>
                          <a:effectLst/>
                          <a:latin typeface="Times New Roman" panose="02020603050405020304"/>
                          <a:ea typeface="楷体_GB2312"/>
                          <a:cs typeface="Courier New" panose="02070309020205020404"/>
                        </a:rPr>
                        <a:t>I said a quick prayer and turned the key. ________</a:t>
                      </a: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a:t>
                      </a:r>
                      <a:endParaRPr lang="zh-CN" sz="2800" kern="100" dirty="0">
                        <a:effectLst/>
                        <a:latin typeface="宋体" panose="02010600030101010101" pitchFamily="2" charset="-122"/>
                        <a:cs typeface="Courier New" panose="02070309020205020404"/>
                      </a:endParaRPr>
                    </a:p>
                  </a:txBody>
                  <a:tcPr marL="25840" marR="258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What did I do before heading for home?</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4. What was my insight?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5840" marR="258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3132745" y="1861539"/>
            <a:ext cx="8028892"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Waving goodbye to those lovely and helpful people, I headed for home with great delight and satisfaction.</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3146045" y="3636131"/>
            <a:ext cx="8028892" cy="1831014"/>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Indeed, it wasn't an ordinary day, but a day full of love and friendship, which would inspire me to provide necessary help to those in need.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83803"/>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任务四：根据材料内容和任务三中构思的故事发展情节续写两段，使之构成一篇完整的短文。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注意：续写词数应为</a:t>
            </a:r>
            <a:r>
              <a:rPr lang="en-US" altLang="zh-CN" kern="100" dirty="0">
                <a:solidFill>
                  <a:srgbClr val="000000"/>
                </a:solidFill>
                <a:latin typeface="Times New Roman" panose="02020603050405020304"/>
                <a:cs typeface="Courier New" panose="02070309020205020404"/>
              </a:rPr>
              <a:t>150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 turned to see all the other patients following me. ______________</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2367295"/>
            <a:ext cx="10585176" cy="3645100"/>
          </a:xfrm>
          <a:prstGeom prst="rect">
            <a:avLst/>
          </a:prstGeom>
        </p:spPr>
        <p:txBody>
          <a:bodyPr wrap="square">
            <a:spAutoFit/>
          </a:bodyPr>
          <a:lstStyle/>
          <a:p>
            <a:pPr algn="dist">
              <a:lnSpc>
                <a:spcPct val="140000"/>
              </a:lnSpc>
              <a:spcAft>
                <a:spcPts val="0"/>
              </a:spcAft>
              <a:tabLst>
                <a:tab pos="5591175" algn="l"/>
              </a:tabLst>
            </a:pPr>
            <a:r>
              <a:rPr lang="zh-CN" altLang="zh-CN" kern="100" dirty="0">
                <a:solidFill>
                  <a:srgbClr val="000000"/>
                </a:solidFill>
                <a:latin typeface="宋体" panose="02010600030101010101" pitchFamily="2" charset="-122"/>
                <a:ea typeface="Times New Roman" panose="02020603050405020304"/>
                <a:cs typeface="Courier New" panose="02070309020205020404"/>
              </a:rPr>
              <a:t> </a:t>
            </a:r>
            <a:r>
              <a:rPr lang="en-US" altLang="zh-CN" kern="100" dirty="0">
                <a:solidFill>
                  <a:srgbClr val="000000"/>
                </a:solidFill>
                <a:latin typeface="宋体" panose="02010600030101010101" pitchFamily="2" charset="-122"/>
                <a:ea typeface="Times New Roman" panose="02020603050405020304"/>
                <a:cs typeface="Courier New" panose="02070309020205020404"/>
              </a:rPr>
              <a:t>                                            </a:t>
            </a:r>
            <a:r>
              <a:rPr lang="en-US" altLang="zh-CN" kern="100" dirty="0">
                <a:latin typeface="Times New Roman" panose="02020603050405020304"/>
                <a:cs typeface="Courier New" panose="02070309020205020404"/>
              </a:rPr>
              <a:t>A bit puzzled, I went to my car and slid into the driver's seat. One of them called, </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Pop your hood</a:t>
            </a:r>
            <a:r>
              <a:rPr lang="zh-CN" altLang="zh-CN" kern="100" dirty="0">
                <a:latin typeface="Times New Roman" panose="02020603050405020304"/>
                <a:cs typeface="Times New Roman" panose="02020603050405020304"/>
              </a:rPr>
              <a:t>！</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 So I pressed the button. Several others bent forward, most probably leaning in to check the engine. </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The screw is loose</a:t>
            </a:r>
            <a:r>
              <a:rPr lang="zh-CN" altLang="zh-CN" kern="100" dirty="0">
                <a:latin typeface="Times New Roman" panose="02020603050405020304"/>
                <a:cs typeface="Times New Roman" panose="02020603050405020304"/>
              </a:rPr>
              <a:t>，</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 one assured me. “Trust me. I used to be a mechanic.” Having fetched the tool from his car, he began to twist it. It was not long before he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2089279"/>
            <a:ext cx="10693400" cy="244695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fontAlgn="base">
              <a:spcBef>
                <a:spcPct val="0"/>
              </a:spcBef>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en-US" dirty="0"/>
          </a:p>
        </p:txBody>
      </p:sp>
      <p:sp>
        <p:nvSpPr>
          <p:cNvPr id="2" name="矩形 1"/>
          <p:cNvSpPr/>
          <p:nvPr/>
        </p:nvSpPr>
        <p:spPr>
          <a:xfrm>
            <a:off x="468449" y="2022104"/>
            <a:ext cx="10621180" cy="2505301"/>
          </a:xfrm>
          <a:prstGeom prst="rect">
            <a:avLst/>
          </a:prstGeom>
        </p:spPr>
        <p:txBody>
          <a:bodyPr wrap="square">
            <a:spAutoFit/>
          </a:bodyPr>
          <a:lstStyle/>
          <a:p>
            <a:pPr lvl="0" algn="just">
              <a:lnSpc>
                <a:spcPct val="140000"/>
              </a:lnSpc>
              <a:spcAft>
                <a:spcPts val="0"/>
              </a:spcAft>
              <a:tabLst>
                <a:tab pos="5591175" algn="l"/>
              </a:tabLst>
            </a:pPr>
            <a:r>
              <a:rPr lang="en-US" altLang="zh-CN" kern="100" dirty="0">
                <a:latin typeface="Times New Roman" panose="02020603050405020304"/>
                <a:cs typeface="Courier New" panose="02070309020205020404"/>
              </a:rPr>
              <a:t>straightened up to rest, rubbing his back. Unexpectedly, the other patients just volunteered to take his turn despite their own health condition. When the “mechanic” gave a thumbs-up, everyone called out together, </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Try it now</a:t>
            </a:r>
            <a:r>
              <a:rPr lang="zh-CN" altLang="zh-CN" kern="100" dirty="0">
                <a:latin typeface="Times New Roman" panose="02020603050405020304"/>
                <a:cs typeface="Times New Roman" panose="02020603050405020304"/>
              </a:rPr>
              <a:t>！</a:t>
            </a:r>
            <a:r>
              <a:rPr lang="en-US" altLang="zh-CN" kern="100" dirty="0">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22118"/>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 said a quick prayer and turned the key. ______________________</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914106"/>
            <a:ext cx="10549172" cy="4918269"/>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                                                                          The engine turned over immediately. A cheer went up. Several hands shut the hood. </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Don't make any stops on the way home</a:t>
            </a:r>
            <a:r>
              <a:rPr lang="zh-CN" altLang="zh-CN" kern="100" dirty="0">
                <a:latin typeface="Times New Roman" panose="02020603050405020304"/>
                <a:cs typeface="Times New Roman" panose="02020603050405020304"/>
              </a:rPr>
              <a:t>，</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 the “mechanic” said. “Keep the car running till the battery gets a good charge.” I backed my car out of the space, then paused to wave at the crowd of people who'd saved the day. My Honda never stalled again. It turns out that my waiting room team had done a better job than my garage ever did. I guess that's just what happens when people come together.</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775"/>
            <a:ext cx="10692000" cy="954107"/>
          </a:xfrm>
        </p:spPr>
        <p:txBody>
          <a:bodyPr/>
          <a:lstStyle/>
          <a:p>
            <a:pPr algn="just">
              <a:lnSpc>
                <a:spcPct val="100000"/>
              </a:lnSpc>
              <a:spcAft>
                <a:spcPts val="0"/>
              </a:spcAft>
              <a:tabLst>
                <a:tab pos="5591175"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一、单元重构</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请根据本单元所学内容，完成思维导图。</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a:xfrm>
            <a:off x="432445" y="5839084"/>
            <a:ext cx="10692000" cy="6053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591175" algn="l"/>
              </a:tabLst>
            </a:pPr>
            <a:r>
              <a:rPr lang="zh-CN" altLang="zh-CN" kern="100" dirty="0">
                <a:solidFill>
                  <a:srgbClr val="FF0000"/>
                </a:solidFill>
                <a:latin typeface="Times New Roman" panose="02020603050405020304"/>
                <a:ea typeface="黑体" panose="02010609060101010101" pitchFamily="49" charset="-122"/>
                <a:cs typeface="Times New Roman" panose="02020603050405020304"/>
              </a:rPr>
              <a:t>答案：</a:t>
            </a:r>
            <a:r>
              <a:rPr lang="zh-CN" altLang="zh-CN" kern="100" dirty="0">
                <a:solidFill>
                  <a:srgbClr val="000000"/>
                </a:solidFill>
                <a:latin typeface="Times New Roman" panose="02020603050405020304"/>
                <a:cs typeface="Times New Roman" panose="02020603050405020304"/>
              </a:rPr>
              <a:t>略</a:t>
            </a:r>
            <a:endParaRPr lang="zh-CN" altLang="zh-CN" sz="1050" kern="100" dirty="0">
              <a:effectLst/>
              <a:latin typeface="宋体" panose="02010600030101010101" pitchFamily="2" charset="-122"/>
              <a:cs typeface="Courier New" panose="02070309020205020404"/>
            </a:endParaRPr>
          </a:p>
        </p:txBody>
      </p:sp>
      <p:pic>
        <p:nvPicPr>
          <p:cNvPr id="5" name="图片 4">
            <a:extLst>
              <a:ext uri="{FF2B5EF4-FFF2-40B4-BE49-F238E27FC236}">
                <a16:creationId xmlns:a16="http://schemas.microsoft.com/office/drawing/2014/main" id="{05BD4A52-16DE-FD09-0143-6AC1F2FB42BB}"/>
              </a:ext>
            </a:extLst>
          </p:cNvPr>
          <p:cNvPicPr>
            <a:picLocks noChangeAspect="1"/>
          </p:cNvPicPr>
          <p:nvPr/>
        </p:nvPicPr>
        <p:blipFill>
          <a:blip r:embed="rId2"/>
          <a:stretch>
            <a:fillRect/>
          </a:stretch>
        </p:blipFill>
        <p:spPr>
          <a:xfrm>
            <a:off x="2052625" y="1424730"/>
            <a:ext cx="7086812" cy="46270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93312"/>
            <a:ext cx="10692000" cy="5110630"/>
          </a:xfrm>
        </p:spPr>
        <p:txBody>
          <a:bodyPr/>
          <a:lstStyle/>
          <a:p>
            <a:pPr algn="just">
              <a:spcAft>
                <a:spcPts val="0"/>
              </a:spcAft>
              <a:tabLst>
                <a:tab pos="5591175"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二、拓展阅读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阅读下面的文章，完成后面的题目。</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In the early years of televised news, Americans turned to the serious faces of newsmen as trusted sources for news of the important events in America and around the world, broadcast with controlled voices. The rise of comedy ­news </a:t>
            </a:r>
            <a:r>
              <a:rPr lang="en-US" altLang="zh-CN" kern="100" dirty="0" err="1">
                <a:solidFill>
                  <a:srgbClr val="000000"/>
                </a:solidFill>
                <a:latin typeface="Times New Roman" panose="02020603050405020304"/>
                <a:cs typeface="Courier New" panose="02070309020205020404"/>
              </a:rPr>
              <a:t>programmes</a:t>
            </a:r>
            <a:r>
              <a:rPr lang="en-US" altLang="zh-CN" kern="100" dirty="0">
                <a:solidFill>
                  <a:srgbClr val="000000"/>
                </a:solidFill>
                <a:latin typeface="Times New Roman" panose="02020603050405020304"/>
                <a:cs typeface="Courier New" panose="02070309020205020404"/>
              </a:rPr>
              <a:t> raised concerns over the combination of entertainment and news. But could this combination actually help inform the public?</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19807"/>
            <a:ext cx="10692000" cy="5598843"/>
          </a:xfrm>
        </p:spPr>
        <p:txBody>
          <a:bodyPr/>
          <a:lstStyle/>
          <a:p>
            <a:r>
              <a:rPr lang="en-US" altLang="zh-CN" kern="100" dirty="0">
                <a:solidFill>
                  <a:srgbClr val="000000"/>
                </a:solidFill>
                <a:latin typeface="Times New Roman" panose="02020603050405020304"/>
                <a:cs typeface="Courier New" panose="02070309020205020404"/>
              </a:rPr>
              <a:t>       A study from the Annenberg School for Communication at the University of Pennsylvania and the School of Communication at Ohio State University found that, when compared to non-­humorous news clips (</a:t>
            </a:r>
            <a:r>
              <a:rPr lang="zh-CN" altLang="zh-CN" kern="100" dirty="0">
                <a:solidFill>
                  <a:srgbClr val="000000"/>
                </a:solidFill>
                <a:latin typeface="Times New Roman" panose="02020603050405020304"/>
                <a:cs typeface="Courier New" panose="02070309020205020404"/>
              </a:rPr>
              <a:t>片段</a:t>
            </a:r>
            <a:r>
              <a:rPr lang="en-US" altLang="zh-CN" kern="100" dirty="0">
                <a:solidFill>
                  <a:srgbClr val="000000"/>
                </a:solidFill>
                <a:latin typeface="Times New Roman" panose="02020603050405020304"/>
                <a:cs typeface="Courier New" panose="02070309020205020404"/>
              </a:rPr>
              <a:t>), viewers are not only more likely to share humorously presented news but are also more likely to remember the content from these clips.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“It is really important for young people to engage with news to be informed about public issues</a:t>
            </a:r>
            <a:r>
              <a:rPr lang="zh-CN" altLang="zh-CN" kern="100" dirty="0">
                <a:solidFill>
                  <a:srgbClr val="000000"/>
                </a:solidFill>
                <a:latin typeface="Times New Roman" panose="02020603050405020304"/>
                <a:cs typeface="Courier New" panose="02070309020205020404"/>
              </a:rPr>
              <a:t>，</a:t>
            </a:r>
            <a:r>
              <a:rPr lang="en-US" altLang="zh-CN" kern="100" dirty="0">
                <a:solidFill>
                  <a:srgbClr val="000000"/>
                </a:solidFill>
                <a:latin typeface="Times New Roman" panose="02020603050405020304"/>
                <a:cs typeface="Courier New" panose="02070309020205020404"/>
              </a:rPr>
              <a:t>” says senior author Emily Falk, Professor of Communication, Psychology, and Marketing at Annenberg. “We wanted to test whether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might make news more socially related, </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463147"/>
            <a:ext cx="10702925" cy="671512"/>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1</a:t>
            </a:r>
            <a:r>
              <a:rPr lang="zh-CN" altLang="en-US" b="1" kern="100" dirty="0">
                <a:solidFill>
                  <a:schemeClr val="tx1"/>
                </a:solidFill>
                <a:ea typeface="黑体" panose="02010609060101010101" pitchFamily="49" charset="-122"/>
                <a:cs typeface="Times New Roman" panose="02020603050405020304" pitchFamily="18" charset="0"/>
              </a:rPr>
              <a:t>　应用文写作</a:t>
            </a:r>
            <a:r>
              <a:rPr lang="en-US" altLang="zh-CN" b="1" kern="100" dirty="0">
                <a:solidFill>
                  <a:schemeClr val="tx1"/>
                </a:solidFill>
                <a:ea typeface="黑体" panose="02010609060101010101" pitchFamily="49" charset="-122"/>
                <a:cs typeface="Times New Roman" panose="02020603050405020304" pitchFamily="18" charset="0"/>
              </a:rPr>
              <a:t>——</a:t>
            </a:r>
            <a:r>
              <a:rPr lang="zh-CN" altLang="en-US" b="1" kern="100" dirty="0">
                <a:solidFill>
                  <a:schemeClr val="tx1"/>
                </a:solidFill>
                <a:ea typeface="黑体" panose="02010609060101010101" pitchFamily="49" charset="-122"/>
                <a:cs typeface="Times New Roman" panose="02020603050405020304" pitchFamily="18" charset="0"/>
              </a:rPr>
              <a:t>喜剧演员简介</a:t>
            </a:r>
          </a:p>
        </p:txBody>
      </p:sp>
      <p:sp>
        <p:nvSpPr>
          <p:cNvPr id="15364" name="副标题 3"/>
          <p:cNvSpPr>
            <a:spLocks noGrp="1"/>
          </p:cNvSpPr>
          <p:nvPr>
            <p:ph type="subTitle" idx="1"/>
          </p:nvPr>
        </p:nvSpPr>
        <p:spPr bwMode="auto">
          <a:xfrm>
            <a:off x="414338" y="2147768"/>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写作指导</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本单元的写作任务是介绍一位喜剧演员，属于写人的记叙文。写作时可以从人物简介、代表作品、人物形象、表演风格和人物评价几个方面来写，特别要交代清楚该喜剧演员受人们欢迎的原因，即他</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她的舞台表演风格和方式。</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83803"/>
            <a:ext cx="10692000" cy="5454827"/>
          </a:xfrm>
        </p:spPr>
        <p:txBody>
          <a:bodyPr/>
          <a:lstStyle/>
          <a:p>
            <a:r>
              <a:rPr lang="en-US" altLang="zh-CN" kern="100" dirty="0">
                <a:solidFill>
                  <a:srgbClr val="000000"/>
                </a:solidFill>
                <a:latin typeface="Times New Roman" panose="02020603050405020304"/>
                <a:cs typeface="Courier New" panose="02070309020205020404"/>
              </a:rPr>
              <a:t>and therefore encourage young people to remember it and share it.”</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The researchers invited young adults (18—34 years old) to watch a variety of news clips, which they designed to vary, so that some ended with jokes and others did not. In addition to collecting data on participants’ brain activity using FMRI technology, the researchers did a memory test to find out how much information participants remembered after watching the clips. The researchers also asked participants to answer questions about how likely they would be to share the news clips with others. </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11795"/>
            <a:ext cx="10692000" cy="5713872"/>
          </a:xfrm>
        </p:spPr>
        <p:txBody>
          <a:bodyPr/>
          <a:lstStyle/>
          <a:p>
            <a:r>
              <a:rPr lang="en-US" altLang="zh-CN" kern="100" dirty="0">
                <a:solidFill>
                  <a:srgbClr val="000000"/>
                </a:solidFill>
                <a:latin typeface="Times New Roman" panose="02020603050405020304"/>
                <a:cs typeface="Courier New" panose="02070309020205020404"/>
              </a:rPr>
              <a:t>      Participants were more likely to remember information when it was presented in a humorous rather than non-­humorous way and were more willing to share the information online.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“Our findings show that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stimulates activity in brain regions, improves memory for news facts, and increases the desire to share information with others</a:t>
            </a:r>
            <a:r>
              <a:rPr lang="zh-CN" altLang="zh-CN" kern="100" dirty="0">
                <a:solidFill>
                  <a:srgbClr val="000000"/>
                </a:solidFill>
                <a:latin typeface="Times New Roman" panose="02020603050405020304"/>
                <a:cs typeface="Courier New" panose="02070309020205020404"/>
              </a:rPr>
              <a:t>，</a:t>
            </a:r>
            <a:r>
              <a:rPr lang="en-US" altLang="zh-CN" kern="100" dirty="0">
                <a:solidFill>
                  <a:srgbClr val="000000"/>
                </a:solidFill>
                <a:latin typeface="Times New Roman" panose="02020603050405020304"/>
                <a:cs typeface="Courier New" panose="02070309020205020404"/>
              </a:rPr>
              <a:t>” says lead author Coronel, Assistant Professor of Communication at OSU. “This is very significant because entertainment-based media has become an important source of news, especially for young adults.”</a:t>
            </a:r>
            <a:endParaRPr lang="zh-CN" altLang="zh-CN" kern="100" dirty="0">
              <a:solidFill>
                <a:srgbClr val="000000"/>
              </a:solidFill>
              <a:latin typeface="Times New Roman" panose="02020603050405020304"/>
              <a:cs typeface="Courier New" panose="02070309020205020404"/>
            </a:endParaRPr>
          </a:p>
          <a:p>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83803"/>
            <a:ext cx="10692000" cy="5400600"/>
          </a:xfrm>
        </p:spPr>
        <p:txBody>
          <a:bodyPr/>
          <a:lstStyle/>
          <a:p>
            <a:r>
              <a:rPr lang="en-US" altLang="zh-CN" sz="2400" kern="100" dirty="0">
                <a:solidFill>
                  <a:srgbClr val="000000"/>
                </a:solidFill>
                <a:latin typeface="Times New Roman" panose="02020603050405020304"/>
                <a:cs typeface="Courier New" panose="02070309020205020404"/>
              </a:rPr>
              <a:t>1. What can we learn about early American viewers according to the first paragraph?</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A. They showed great interest in entertainment news.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B. They paid more attention to international news.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C. They enjoyed comedy </a:t>
            </a:r>
            <a:r>
              <a:rPr lang="en-US" altLang="zh-CN" sz="2400" kern="100" dirty="0" err="1">
                <a:solidFill>
                  <a:srgbClr val="000000"/>
                </a:solidFill>
                <a:latin typeface="Times New Roman" panose="02020603050405020304"/>
                <a:cs typeface="Courier New" panose="02070309020205020404"/>
              </a:rPr>
              <a:t>programmes</a:t>
            </a:r>
            <a:r>
              <a:rPr lang="en-US" altLang="zh-CN" sz="2400" kern="100" dirty="0">
                <a:solidFill>
                  <a:srgbClr val="000000"/>
                </a:solidFill>
                <a:latin typeface="Times New Roman" panose="02020603050405020304"/>
                <a:cs typeface="Courier New" panose="02070309020205020404"/>
              </a:rPr>
              <a:t> very much.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D. They preferred serious newsmen.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2. What did the study find?</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A. </a:t>
            </a:r>
            <a:r>
              <a:rPr lang="en-US" altLang="zh-CN" sz="2400" kern="100" dirty="0" err="1">
                <a:solidFill>
                  <a:srgbClr val="000000"/>
                </a:solidFill>
                <a:latin typeface="Times New Roman" panose="02020603050405020304"/>
                <a:cs typeface="Courier New" panose="02070309020205020404"/>
              </a:rPr>
              <a:t>Humour</a:t>
            </a:r>
            <a:r>
              <a:rPr lang="en-US" altLang="zh-CN" sz="2400" kern="100" dirty="0">
                <a:solidFill>
                  <a:srgbClr val="000000"/>
                </a:solidFill>
                <a:latin typeface="Times New Roman" panose="02020603050405020304"/>
                <a:cs typeface="Courier New" panose="02070309020205020404"/>
              </a:rPr>
              <a:t> makes news more reliable and professional.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B. </a:t>
            </a:r>
            <a:r>
              <a:rPr lang="en-US" altLang="zh-CN" sz="2400" kern="100" dirty="0" err="1">
                <a:solidFill>
                  <a:srgbClr val="000000"/>
                </a:solidFill>
                <a:latin typeface="Times New Roman" panose="02020603050405020304"/>
                <a:cs typeface="Courier New" panose="02070309020205020404"/>
              </a:rPr>
              <a:t>Humour</a:t>
            </a:r>
            <a:r>
              <a:rPr lang="en-US" altLang="zh-CN" sz="2400" kern="100" dirty="0">
                <a:solidFill>
                  <a:srgbClr val="000000"/>
                </a:solidFill>
                <a:latin typeface="Times New Roman" panose="02020603050405020304"/>
                <a:cs typeface="Courier New" panose="02070309020205020404"/>
              </a:rPr>
              <a:t> helps keep young adults informed about news.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C. Young adults are more likely to share news with each other.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D. Young adults are used to watching news clips on the Internet. </a:t>
            </a:r>
            <a:endParaRPr lang="zh-CN" altLang="zh-CN" sz="2400" kern="100" dirty="0">
              <a:solidFill>
                <a:srgbClr val="000000"/>
              </a:solidFill>
              <a:latin typeface="Times New Roman" panose="02020603050405020304"/>
              <a:cs typeface="Courier New" panose="02070309020205020404"/>
            </a:endParaRPr>
          </a:p>
          <a:p>
            <a:pPr algn="just">
              <a:spcAft>
                <a:spcPts val="0"/>
              </a:spcAft>
              <a:tabLst>
                <a:tab pos="5591175" algn="l"/>
              </a:tabLst>
            </a:pP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98839" y="2700027"/>
            <a:ext cx="709670"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298840" y="4212195"/>
            <a:ext cx="1033706"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a:extLst>
              <a:ext uri="{FF2B5EF4-FFF2-40B4-BE49-F238E27FC236}">
                <a16:creationId xmlns:a16="http://schemas.microsoft.com/office/drawing/2014/main" id="{ED448EEF-7DE9-7562-2558-395138F59DDD}"/>
              </a:ext>
            </a:extLst>
          </p:cNvPr>
          <p:cNvSpPr>
            <a:spLocks noGrp="1"/>
          </p:cNvSpPr>
          <p:nvPr>
            <p:ph type="subTitle" idx="1"/>
          </p:nvPr>
        </p:nvSpPr>
        <p:spPr>
          <a:xfrm>
            <a:off x="415037" y="755811"/>
            <a:ext cx="10692000" cy="5724364"/>
          </a:xfrm>
        </p:spPr>
        <p:txBody>
          <a:bodyPr/>
          <a:lstStyle/>
          <a:p>
            <a:r>
              <a:rPr lang="en-US" altLang="zh-CN" sz="2400" kern="100" dirty="0">
                <a:solidFill>
                  <a:srgbClr val="000000"/>
                </a:solidFill>
                <a:latin typeface="Times New Roman" panose="02020603050405020304"/>
                <a:cs typeface="Courier New" panose="02070309020205020404"/>
              </a:rPr>
              <a:t>3. What is Paragraph 4 mainly about?</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A. How the study was carried out.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B. Why the study was different.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C. The importance of the study.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D. The results of the study.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4. What does Coronel say about the study?</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A. It has encouraged more young adults to major in journalism.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B. It has offered new ways to receive news for young adults.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C. It supports the importance of light­hearted news. </a:t>
            </a:r>
            <a:endParaRPr lang="zh-CN" altLang="zh-CN" sz="2400" kern="100" dirty="0">
              <a:solidFill>
                <a:srgbClr val="000000"/>
              </a:solidFill>
              <a:latin typeface="Times New Roman" panose="02020603050405020304"/>
              <a:cs typeface="Courier New" panose="02070309020205020404"/>
            </a:endParaRPr>
          </a:p>
          <a:p>
            <a:r>
              <a:rPr lang="en-US" altLang="zh-CN" sz="2400" kern="100" dirty="0">
                <a:solidFill>
                  <a:srgbClr val="000000"/>
                </a:solidFill>
                <a:latin typeface="Times New Roman" panose="02020603050405020304"/>
                <a:cs typeface="Courier New" panose="02070309020205020404"/>
              </a:rPr>
              <a:t>D. It will raise concerns over the news industry. </a:t>
            </a:r>
            <a:endParaRPr lang="zh-CN" altLang="zh-CN" sz="2400" kern="100" dirty="0">
              <a:solidFill>
                <a:srgbClr val="000000"/>
              </a:solidFill>
              <a:latin typeface="Times New Roman" panose="02020603050405020304"/>
              <a:cs typeface="Courier New" panose="02070309020205020404"/>
            </a:endParaRPr>
          </a:p>
          <a:p>
            <a:endParaRPr lang="zh-CN" altLang="en-US" dirty="0"/>
          </a:p>
        </p:txBody>
      </p:sp>
      <p:sp>
        <p:nvSpPr>
          <p:cNvPr id="3" name="矩形 2">
            <a:extLst>
              <a:ext uri="{FF2B5EF4-FFF2-40B4-BE49-F238E27FC236}">
                <a16:creationId xmlns:a16="http://schemas.microsoft.com/office/drawing/2014/main" id="{C45539B0-7BCA-C9A9-A97B-784592484143}"/>
              </a:ext>
            </a:extLst>
          </p:cNvPr>
          <p:cNvSpPr/>
          <p:nvPr/>
        </p:nvSpPr>
        <p:spPr>
          <a:xfrm>
            <a:off x="298839" y="1259867"/>
            <a:ext cx="889690"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7" name="矩形 6">
            <a:extLst>
              <a:ext uri="{FF2B5EF4-FFF2-40B4-BE49-F238E27FC236}">
                <a16:creationId xmlns:a16="http://schemas.microsoft.com/office/drawing/2014/main" id="{D6E1688C-3ECB-946F-F011-F4BCE6F101CC}"/>
              </a:ext>
            </a:extLst>
          </p:cNvPr>
          <p:cNvSpPr/>
          <p:nvPr/>
        </p:nvSpPr>
        <p:spPr>
          <a:xfrm>
            <a:off x="298839" y="4788259"/>
            <a:ext cx="745674"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9422344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5220307"/>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单元测试卷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一</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29" name="矩形 28">
            <a:hlinkClick r:id="rId6" action="ppaction://hlinkfile"/>
          </p:cNvPr>
          <p:cNvSpPr/>
          <p:nvPr/>
        </p:nvSpPr>
        <p:spPr>
          <a:xfrm>
            <a:off x="-107950" y="-14382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r>
              <a:rPr lang="zh-CN" altLang="en-US" b="1">
                <a:solidFill>
                  <a:prstClr val="white"/>
                </a:solidFill>
              </a:rPr>
              <a:t>下下</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67779"/>
            <a:ext cx="10693400" cy="159402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0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典题示例</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请根据下表提供的信息，写一篇</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词左右的英语短文，介绍罗温</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艾金森</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憨豆先生</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324433" y="2124124"/>
          <a:ext cx="10873208" cy="4176303"/>
        </p:xfrm>
        <a:graphic>
          <a:graphicData uri="http://schemas.openxmlformats.org/drawingml/2006/table">
            <a:tbl>
              <a:tblPr/>
              <a:tblGrid>
                <a:gridCol w="1368152">
                  <a:extLst>
                    <a:ext uri="{9D8B030D-6E8A-4147-A177-3AD203B41FA5}">
                      <a16:colId xmlns:a16="http://schemas.microsoft.com/office/drawing/2014/main" val="20000"/>
                    </a:ext>
                  </a:extLst>
                </a:gridCol>
                <a:gridCol w="9505056">
                  <a:extLst>
                    <a:ext uri="{9D8B030D-6E8A-4147-A177-3AD203B41FA5}">
                      <a16:colId xmlns:a16="http://schemas.microsoft.com/office/drawing/2014/main" val="20001"/>
                    </a:ext>
                  </a:extLst>
                </a:gridCol>
              </a:tblGrid>
              <a:tr h="1007951">
                <a:tc>
                  <a:txBody>
                    <a:bodyPr/>
                    <a:lstStyle/>
                    <a:p>
                      <a:pPr algn="ctr">
                        <a:lnSpc>
                          <a:spcPct val="12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人物</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罗温</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艾金森</a:t>
                      </a:r>
                      <a:r>
                        <a:rPr lang="en-US" sz="2800" kern="100" dirty="0">
                          <a:solidFill>
                            <a:srgbClr val="000000"/>
                          </a:solidFill>
                          <a:effectLst/>
                          <a:latin typeface="Times New Roman" panose="02020603050405020304"/>
                          <a:ea typeface="楷体_GB2312"/>
                          <a:cs typeface="Courier New" panose="02070309020205020404"/>
                        </a:rPr>
                        <a:t>(Rowan Atkinson)</a:t>
                      </a:r>
                      <a:r>
                        <a:rPr lang="zh-CN" sz="2800" kern="100" dirty="0">
                          <a:solidFill>
                            <a:srgbClr val="000000"/>
                          </a:solidFill>
                          <a:effectLst/>
                          <a:latin typeface="Times New Roman" panose="02020603050405020304"/>
                          <a:ea typeface="楷体_GB2312"/>
                          <a:cs typeface="Times New Roman" panose="02020603050405020304"/>
                        </a:rPr>
                        <a:t>，英国著名的喜剧演员，</a:t>
                      </a:r>
                      <a:r>
                        <a:rPr lang="en-US" sz="2800" kern="100" dirty="0">
                          <a:solidFill>
                            <a:srgbClr val="000000"/>
                          </a:solidFill>
                          <a:effectLst/>
                          <a:latin typeface="Times New Roman" panose="02020603050405020304"/>
                          <a:ea typeface="楷体_GB2312"/>
                          <a:cs typeface="Courier New" panose="02070309020205020404"/>
                        </a:rPr>
                        <a:t>1955</a:t>
                      </a:r>
                      <a:r>
                        <a:rPr lang="zh-CN" sz="2800" kern="100" dirty="0">
                          <a:solidFill>
                            <a:srgbClr val="000000"/>
                          </a:solidFill>
                          <a:effectLst/>
                          <a:latin typeface="Times New Roman" panose="02020603050405020304"/>
                          <a:ea typeface="楷体_GB2312"/>
                          <a:cs typeface="Times New Roman" panose="02020603050405020304"/>
                        </a:rPr>
                        <a:t>年</a:t>
                      </a:r>
                      <a:r>
                        <a:rPr lang="en-US" sz="2800" kern="100" dirty="0">
                          <a:solidFill>
                            <a:srgbClr val="000000"/>
                          </a:solidFill>
                          <a:effectLst/>
                          <a:latin typeface="Times New Roman" panose="02020603050405020304"/>
                          <a:ea typeface="楷体_GB2312"/>
                          <a:cs typeface="Courier New" panose="02070309020205020404"/>
                        </a:rPr>
                        <a:t>1</a:t>
                      </a:r>
                      <a:r>
                        <a:rPr lang="zh-CN" sz="2800" kern="100" dirty="0">
                          <a:solidFill>
                            <a:srgbClr val="000000"/>
                          </a:solidFill>
                          <a:effectLst/>
                          <a:latin typeface="Times New Roman" panose="02020603050405020304"/>
                          <a:ea typeface="楷体_GB2312"/>
                          <a:cs typeface="Times New Roman" panose="02020603050405020304"/>
                        </a:rPr>
                        <a:t>月</a:t>
                      </a:r>
                      <a:r>
                        <a:rPr lang="en-US" sz="2800" kern="100" dirty="0">
                          <a:solidFill>
                            <a:srgbClr val="000000"/>
                          </a:solidFill>
                          <a:effectLst/>
                          <a:latin typeface="Times New Roman" panose="02020603050405020304"/>
                          <a:ea typeface="楷体_GB2312"/>
                          <a:cs typeface="Courier New" panose="02070309020205020404"/>
                        </a:rPr>
                        <a:t>6</a:t>
                      </a:r>
                      <a:r>
                        <a:rPr lang="zh-CN" sz="2800" kern="100" dirty="0">
                          <a:solidFill>
                            <a:srgbClr val="000000"/>
                          </a:solidFill>
                          <a:effectLst/>
                          <a:latin typeface="Times New Roman" panose="02020603050405020304"/>
                          <a:ea typeface="楷体_GB2312"/>
                          <a:cs typeface="Times New Roman" panose="02020603050405020304"/>
                        </a:rPr>
                        <a:t>日出生于英格兰，毕业于牛津大学。</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44116">
                <a:tc>
                  <a:txBody>
                    <a:bodyPr/>
                    <a:lstStyle/>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荧幕</a:t>
                      </a:r>
                      <a:endParaRPr lang="zh-CN" sz="1050" kern="100">
                        <a:effectLst/>
                        <a:latin typeface="宋体" panose="02010600030101010101" pitchFamily="2" charset="-122"/>
                        <a:cs typeface="Courier New" panose="02070309020205020404"/>
                      </a:endParaRPr>
                    </a:p>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形象</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他所扮演的憨豆先生风靡世界；他的荧幕形象有点憨，但是他通过这个角色告诉人们对生活要乐观。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44116">
                <a:tc>
                  <a:txBody>
                    <a:bodyPr/>
                    <a:lstStyle/>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表演</a:t>
                      </a:r>
                      <a:endParaRPr lang="zh-CN" sz="1050" kern="100">
                        <a:effectLst/>
                        <a:latin typeface="宋体" panose="02010600030101010101" pitchFamily="2" charset="-122"/>
                        <a:cs typeface="Courier New" panose="02070309020205020404"/>
                      </a:endParaRPr>
                    </a:p>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方式</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通过呈现给观众丰富的肢体动作和变化多端的表情，英国式的幽默被表现得淋漓尽致。</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80120">
                <a:tc>
                  <a:txBody>
                    <a:bodyPr/>
                    <a:lstStyle/>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评价</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出色的演技为他赢得了许多奖项，他被誉为继查理</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卓别林</a:t>
                      </a:r>
                      <a:r>
                        <a:rPr lang="en-US" sz="2800" kern="100" dirty="0">
                          <a:solidFill>
                            <a:srgbClr val="000000"/>
                          </a:solidFill>
                          <a:effectLst/>
                          <a:latin typeface="Times New Roman" panose="02020603050405020304"/>
                          <a:ea typeface="楷体_GB2312"/>
                          <a:cs typeface="Courier New" panose="02070309020205020404"/>
                        </a:rPr>
                        <a:t>(Charlie Chaplin)</a:t>
                      </a:r>
                      <a:r>
                        <a:rPr lang="zh-CN" sz="2800" kern="100" dirty="0">
                          <a:solidFill>
                            <a:srgbClr val="000000"/>
                          </a:solidFill>
                          <a:effectLst/>
                          <a:latin typeface="Times New Roman" panose="02020603050405020304"/>
                          <a:ea typeface="楷体_GB2312"/>
                          <a:cs typeface="Times New Roman" panose="02020603050405020304"/>
                        </a:rPr>
                        <a:t>之后的又一位喜剧大师。</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193312"/>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259867"/>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1</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：审题谋篇</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576263" y="2052116"/>
          <a:ext cx="10369550" cy="3248418"/>
        </p:xfrm>
        <a:graphic>
          <a:graphicData uri="http://schemas.openxmlformats.org/drawingml/2006/table">
            <a:tbl>
              <a:tblPr/>
              <a:tblGrid>
                <a:gridCol w="1171759">
                  <a:extLst>
                    <a:ext uri="{9D8B030D-6E8A-4147-A177-3AD203B41FA5}">
                      <a16:colId xmlns:a16="http://schemas.microsoft.com/office/drawing/2014/main" val="20000"/>
                    </a:ext>
                  </a:extLst>
                </a:gridCol>
                <a:gridCol w="9197791">
                  <a:extLst>
                    <a:ext uri="{9D8B030D-6E8A-4147-A177-3AD203B41FA5}">
                      <a16:colId xmlns:a16="http://schemas.microsoft.com/office/drawing/2014/main" val="20001"/>
                    </a:ext>
                  </a:extLst>
                </a:gridCol>
              </a:tblGrid>
              <a:tr h="682784">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文体</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2008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2008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人称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人物简介和表演风格</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人物评价</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矩形 2"/>
          <p:cNvSpPr/>
          <p:nvPr/>
        </p:nvSpPr>
        <p:spPr>
          <a:xfrm>
            <a:off x="1800597" y="2139672"/>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记叙文</a:t>
            </a:r>
            <a:endParaRPr lang="zh-CN" altLang="en-US" dirty="0"/>
          </a:p>
        </p:txBody>
      </p:sp>
      <p:sp>
        <p:nvSpPr>
          <p:cNvPr id="5" name="矩形 4"/>
          <p:cNvSpPr/>
          <p:nvPr/>
        </p:nvSpPr>
        <p:spPr>
          <a:xfrm>
            <a:off x="1800597" y="2806908"/>
            <a:ext cx="413446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一般过去时和一般现在时</a:t>
            </a:r>
            <a:endParaRPr lang="zh-CN" altLang="en-US" dirty="0"/>
          </a:p>
        </p:txBody>
      </p:sp>
      <p:sp>
        <p:nvSpPr>
          <p:cNvPr id="6" name="矩形 5"/>
          <p:cNvSpPr/>
          <p:nvPr/>
        </p:nvSpPr>
        <p:spPr>
          <a:xfrm>
            <a:off x="1800597" y="3526988"/>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第三人称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70903"/>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2</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：要点补全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Rowan Atkinson is </a:t>
            </a:r>
            <a:r>
              <a:rPr lang="en-US" altLang="zh-CN" kern="100" dirty="0">
                <a:solidFill>
                  <a:srgbClr val="000000"/>
                </a:solidFill>
                <a:latin typeface="Times New Roman" panose="02020603050405020304"/>
                <a:ea typeface="楷体_GB2312"/>
                <a:cs typeface="Courier New" panose="02070309020205020404"/>
              </a:rPr>
              <a:t>_____________________________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一位著名的英国喜剧演员</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He </a:t>
            </a:r>
            <a:r>
              <a:rPr lang="en-US" altLang="zh-CN" kern="100" dirty="0">
                <a:solidFill>
                  <a:srgbClr val="000000"/>
                </a:solidFill>
                <a:latin typeface="Times New Roman" panose="02020603050405020304"/>
                <a:ea typeface="楷体_GB2312"/>
                <a:cs typeface="Courier New" panose="02070309020205020404"/>
              </a:rPr>
              <a:t>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也作为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而出名</a:t>
            </a:r>
            <a:r>
              <a:rPr lang="en-US" altLang="zh-CN" kern="100" dirty="0">
                <a:solidFill>
                  <a:srgbClr val="000000"/>
                </a:solidFill>
                <a:latin typeface="Times New Roman" panose="02020603050405020304"/>
                <a:cs typeface="Courier New" panose="02070309020205020404"/>
              </a:rPr>
              <a:t>) </a:t>
            </a:r>
            <a:r>
              <a:rPr lang="en-US" altLang="zh-CN" kern="100" dirty="0" err="1">
                <a:solidFill>
                  <a:srgbClr val="000000"/>
                </a:solidFill>
                <a:latin typeface="Times New Roman" panose="02020603050405020304"/>
                <a:cs typeface="Courier New" panose="02070309020205020404"/>
              </a:rPr>
              <a:t>Mr</a:t>
            </a:r>
            <a:r>
              <a:rPr lang="en-US" altLang="zh-CN" kern="100" dirty="0">
                <a:solidFill>
                  <a:srgbClr val="000000"/>
                </a:solidFill>
                <a:latin typeface="Times New Roman" panose="02020603050405020304"/>
                <a:cs typeface="Courier New" panose="02070309020205020404"/>
              </a:rPr>
              <a:t> Bean.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His on-screen persona is a bit silly, but he </a:t>
            </a:r>
            <a:r>
              <a:rPr lang="en-US" altLang="zh-CN" kern="100" dirty="0">
                <a:solidFill>
                  <a:srgbClr val="000000"/>
                </a:solidFill>
                <a:latin typeface="Times New Roman" panose="02020603050405020304"/>
                <a:ea typeface="楷体_GB2312"/>
                <a:cs typeface="Courier New" panose="02070309020205020404"/>
              </a:rPr>
              <a:t>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利用</a:t>
            </a:r>
            <a:r>
              <a:rPr lang="en-US" altLang="zh-CN" kern="100" dirty="0">
                <a:solidFill>
                  <a:srgbClr val="000000"/>
                </a:solidFill>
                <a:latin typeface="Times New Roman" panose="02020603050405020304"/>
                <a:cs typeface="Courier New" panose="02070309020205020404"/>
              </a:rPr>
              <a:t>) it to tell people to </a:t>
            </a:r>
            <a:r>
              <a:rPr lang="en-US" altLang="zh-CN" kern="100" dirty="0">
                <a:solidFill>
                  <a:srgbClr val="000000"/>
                </a:solidFill>
                <a:latin typeface="Times New Roman" panose="02020603050405020304"/>
                <a:ea typeface="楷体_GB2312"/>
                <a:cs typeface="Courier New" panose="02070309020205020404"/>
              </a:rPr>
              <a:t>______________________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对生活乐观</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Through </a:t>
            </a:r>
            <a:r>
              <a:rPr lang="en-US" altLang="zh-CN" kern="100" dirty="0">
                <a:solidFill>
                  <a:srgbClr val="000000"/>
                </a:solidFill>
                <a:latin typeface="Times New Roman" panose="02020603050405020304"/>
                <a:ea typeface="楷体_GB2312"/>
                <a:cs typeface="Courier New" panose="02070309020205020404"/>
              </a:rPr>
              <a:t>____________________________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各种各样的丰富的肢体动作</a:t>
            </a:r>
            <a:r>
              <a:rPr lang="en-US" altLang="zh-CN" kern="100" dirty="0">
                <a:solidFill>
                  <a:srgbClr val="000000"/>
                </a:solidFill>
                <a:latin typeface="Times New Roman" panose="02020603050405020304"/>
                <a:cs typeface="Courier New" panose="02070309020205020404"/>
              </a:rPr>
              <a:t>) and varied expressions presented to the audience, the English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can </a:t>
            </a:r>
            <a:r>
              <a:rPr lang="en-US" altLang="zh-CN" kern="100" dirty="0">
                <a:solidFill>
                  <a:srgbClr val="000000"/>
                </a:solidFill>
                <a:latin typeface="Times New Roman" panose="02020603050405020304"/>
                <a:ea typeface="楷体_GB2312"/>
                <a:cs typeface="Courier New" panose="02070309020205020404"/>
              </a:rPr>
              <a:t>____________________________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被表达得淋漓尽致</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3852825" y="1299811"/>
            <a:ext cx="4894289" cy="523220"/>
          </a:xfrm>
          <a:prstGeom prst="rect">
            <a:avLst/>
          </a:prstGeom>
          <a:noFill/>
        </p:spPr>
        <p:txBody>
          <a:bodyPr wrap="none" rtlCol="0">
            <a:spAutoFit/>
          </a:bodyPr>
          <a:lstStyle/>
          <a:p>
            <a:r>
              <a:rPr lang="en-US" altLang="zh-CN" dirty="0"/>
              <a:t>a distinguished British comedian</a:t>
            </a:r>
            <a:endParaRPr lang="zh-CN" altLang="en-US" dirty="0"/>
          </a:p>
        </p:txBody>
      </p:sp>
      <p:sp>
        <p:nvSpPr>
          <p:cNvPr id="3" name="TextBox 2"/>
          <p:cNvSpPr txBox="1"/>
          <p:nvPr/>
        </p:nvSpPr>
        <p:spPr>
          <a:xfrm>
            <a:off x="1512565" y="2543111"/>
            <a:ext cx="2725426" cy="523220"/>
          </a:xfrm>
          <a:prstGeom prst="rect">
            <a:avLst/>
          </a:prstGeom>
          <a:noFill/>
        </p:spPr>
        <p:txBody>
          <a:bodyPr wrap="none" rtlCol="0">
            <a:spAutoFit/>
          </a:bodyPr>
          <a:lstStyle/>
          <a:p>
            <a:r>
              <a:rPr lang="zh-CN" altLang="zh-CN"/>
              <a:t> </a:t>
            </a:r>
            <a:r>
              <a:rPr lang="en-US" altLang="zh-CN" dirty="0"/>
              <a:t>is also known as </a:t>
            </a:r>
            <a:endParaRPr lang="zh-CN" altLang="en-US" dirty="0"/>
          </a:p>
        </p:txBody>
      </p:sp>
      <p:sp>
        <p:nvSpPr>
          <p:cNvPr id="4" name="TextBox 3"/>
          <p:cNvSpPr txBox="1"/>
          <p:nvPr/>
        </p:nvSpPr>
        <p:spPr>
          <a:xfrm>
            <a:off x="7165193" y="3155179"/>
            <a:ext cx="2056973" cy="523220"/>
          </a:xfrm>
          <a:prstGeom prst="rect">
            <a:avLst/>
          </a:prstGeom>
          <a:noFill/>
        </p:spPr>
        <p:txBody>
          <a:bodyPr wrap="none" rtlCol="0">
            <a:spAutoFit/>
          </a:bodyPr>
          <a:lstStyle/>
          <a:p>
            <a:r>
              <a:rPr lang="en-US" altLang="zh-CN" dirty="0"/>
              <a:t>makes use of</a:t>
            </a:r>
            <a:endParaRPr lang="zh-CN" altLang="en-US" dirty="0"/>
          </a:p>
        </p:txBody>
      </p:sp>
      <p:sp>
        <p:nvSpPr>
          <p:cNvPr id="5" name="TextBox 4"/>
          <p:cNvSpPr txBox="1"/>
          <p:nvPr/>
        </p:nvSpPr>
        <p:spPr>
          <a:xfrm>
            <a:off x="2628689" y="3678399"/>
            <a:ext cx="3499676" cy="523220"/>
          </a:xfrm>
          <a:prstGeom prst="rect">
            <a:avLst/>
          </a:prstGeom>
          <a:noFill/>
        </p:spPr>
        <p:txBody>
          <a:bodyPr wrap="none" rtlCol="0">
            <a:spAutoFit/>
          </a:bodyPr>
          <a:lstStyle/>
          <a:p>
            <a:r>
              <a:rPr lang="en-US" altLang="zh-CN"/>
              <a:t>be optimistic about life</a:t>
            </a:r>
            <a:endParaRPr lang="zh-CN" altLang="en-US" dirty="0"/>
          </a:p>
        </p:txBody>
      </p:sp>
      <p:sp>
        <p:nvSpPr>
          <p:cNvPr id="6" name="TextBox 5"/>
          <p:cNvSpPr txBox="1"/>
          <p:nvPr/>
        </p:nvSpPr>
        <p:spPr>
          <a:xfrm>
            <a:off x="2232645" y="4307307"/>
            <a:ext cx="5016117" cy="523220"/>
          </a:xfrm>
          <a:prstGeom prst="rect">
            <a:avLst/>
          </a:prstGeom>
          <a:noFill/>
        </p:spPr>
        <p:txBody>
          <a:bodyPr wrap="none" rtlCol="0">
            <a:spAutoFit/>
          </a:bodyPr>
          <a:lstStyle/>
          <a:p>
            <a:r>
              <a:rPr lang="en-US" altLang="zh-CN"/>
              <a:t>a variety of rich body movements</a:t>
            </a:r>
            <a:endParaRPr lang="zh-CN" altLang="en-US" dirty="0"/>
          </a:p>
        </p:txBody>
      </p:sp>
      <p:sp>
        <p:nvSpPr>
          <p:cNvPr id="7" name="TextBox 6"/>
          <p:cNvSpPr txBox="1"/>
          <p:nvPr/>
        </p:nvSpPr>
        <p:spPr>
          <a:xfrm>
            <a:off x="2412665" y="5459435"/>
            <a:ext cx="4794902" cy="523220"/>
          </a:xfrm>
          <a:prstGeom prst="rect">
            <a:avLst/>
          </a:prstGeom>
          <a:noFill/>
        </p:spPr>
        <p:txBody>
          <a:bodyPr wrap="none" rtlCol="0">
            <a:spAutoFit/>
          </a:bodyPr>
          <a:lstStyle/>
          <a:p>
            <a:r>
              <a:rPr lang="en-US" altLang="zh-CN" dirty="0"/>
              <a:t>expressed incisively and vividly</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2210950"/>
            <a:ext cx="10693400" cy="25053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⑤</a:t>
            </a:r>
            <a:r>
              <a:rPr lang="en-US" altLang="zh-CN" kern="100" dirty="0">
                <a:solidFill>
                  <a:srgbClr val="000000"/>
                </a:solidFill>
                <a:latin typeface="Times New Roman" panose="02020603050405020304"/>
                <a:cs typeface="Courier New" panose="02070309020205020404"/>
              </a:rPr>
              <a:t>His excellent acting has </a:t>
            </a:r>
            <a:r>
              <a:rPr lang="en-US" altLang="zh-CN" kern="100" dirty="0">
                <a:solidFill>
                  <a:srgbClr val="000000"/>
                </a:solidFill>
                <a:latin typeface="Times New Roman" panose="02020603050405020304"/>
                <a:ea typeface="楷体_GB2312"/>
                <a:cs typeface="Courier New" panose="02070309020205020404"/>
              </a:rPr>
              <a:t>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为他赢得了很多奖项</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⑥</a:t>
            </a:r>
            <a:r>
              <a:rPr lang="en-US" altLang="zh-CN" kern="100" dirty="0">
                <a:solidFill>
                  <a:srgbClr val="000000"/>
                </a:solidFill>
                <a:latin typeface="Times New Roman" panose="02020603050405020304"/>
                <a:cs typeface="Courier New" panose="02070309020205020404"/>
              </a:rPr>
              <a:t>He </a:t>
            </a:r>
            <a:r>
              <a:rPr lang="en-US" altLang="zh-CN" kern="100" dirty="0">
                <a:solidFill>
                  <a:srgbClr val="000000"/>
                </a:solidFill>
                <a:latin typeface="Times New Roman" panose="02020603050405020304"/>
                <a:ea typeface="楷体_GB2312"/>
                <a:cs typeface="Courier New" panose="02070309020205020404"/>
              </a:rPr>
              <a:t>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被誉为</a:t>
            </a:r>
            <a:r>
              <a:rPr lang="en-US" altLang="zh-CN" kern="100" dirty="0">
                <a:solidFill>
                  <a:srgbClr val="000000"/>
                </a:solidFill>
                <a:latin typeface="Times New Roman" panose="02020603050405020304"/>
                <a:cs typeface="Courier New" panose="02070309020205020404"/>
              </a:rPr>
              <a:t>) another master of comedy after Charlie Chaplin.</a:t>
            </a:r>
            <a:endParaRPr lang="zh-CN" altLang="zh-CN" sz="1050" kern="100" dirty="0">
              <a:solidFill>
                <a:prstClr val="black"/>
              </a:solidFill>
              <a:latin typeface="宋体" panose="02010600030101010101" pitchFamily="2" charset="-122"/>
              <a:cs typeface="Courier New" panose="02070309020205020404"/>
            </a:endParaRPr>
          </a:p>
        </p:txBody>
      </p:sp>
      <p:sp>
        <p:nvSpPr>
          <p:cNvPr id="2" name="TextBox 1"/>
          <p:cNvSpPr txBox="1"/>
          <p:nvPr/>
        </p:nvSpPr>
        <p:spPr>
          <a:xfrm>
            <a:off x="4536901" y="2248815"/>
            <a:ext cx="3443571" cy="523220"/>
          </a:xfrm>
          <a:prstGeom prst="rect">
            <a:avLst/>
          </a:prstGeom>
          <a:noFill/>
        </p:spPr>
        <p:txBody>
          <a:bodyPr wrap="none" rtlCol="0">
            <a:spAutoFit/>
          </a:bodyPr>
          <a:lstStyle/>
          <a:p>
            <a:r>
              <a:rPr lang="en-US" altLang="zh-CN" dirty="0"/>
              <a:t>won him many awards</a:t>
            </a:r>
            <a:endParaRPr lang="zh-CN" altLang="en-US" dirty="0"/>
          </a:p>
        </p:txBody>
      </p:sp>
      <p:sp>
        <p:nvSpPr>
          <p:cNvPr id="3" name="TextBox 2"/>
          <p:cNvSpPr txBox="1"/>
          <p:nvPr/>
        </p:nvSpPr>
        <p:spPr>
          <a:xfrm>
            <a:off x="1366731" y="3472951"/>
            <a:ext cx="2666114" cy="523220"/>
          </a:xfrm>
          <a:prstGeom prst="rect">
            <a:avLst/>
          </a:prstGeom>
          <a:noFill/>
        </p:spPr>
        <p:txBody>
          <a:bodyPr wrap="none" rtlCol="0">
            <a:spAutoFit/>
          </a:bodyPr>
          <a:lstStyle/>
          <a:p>
            <a:r>
              <a:rPr lang="en-US" altLang="zh-CN" dirty="0"/>
              <a:t>was </a:t>
            </a:r>
            <a:r>
              <a:rPr lang="en-US" altLang="zh-CN" dirty="0" err="1"/>
              <a:t>honoured</a:t>
            </a:r>
            <a:r>
              <a:rPr lang="en-US" altLang="zh-CN" dirty="0"/>
              <a:t> as </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301324"/>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3</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：句式升级</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zh-CN" altLang="zh-CN" kern="100" dirty="0">
                <a:solidFill>
                  <a:srgbClr val="000000"/>
                </a:solidFill>
                <a:latin typeface="Times New Roman" panose="02020603050405020304"/>
                <a:cs typeface="Times New Roman" panose="02020603050405020304"/>
              </a:rPr>
              <a:t>用非谓语动词合并</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①②</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Times New Roman" panose="02020603050405020304"/>
                <a:cs typeface="Courier New" panose="02070309020205020404"/>
              </a:rPr>
              <a:t>and</a:t>
            </a:r>
            <a:r>
              <a:rPr lang="zh-CN" altLang="zh-CN" kern="100" dirty="0">
                <a:solidFill>
                  <a:srgbClr val="000000"/>
                </a:solidFill>
                <a:latin typeface="Times New Roman" panose="02020603050405020304"/>
                <a:cs typeface="Times New Roman" panose="02020603050405020304"/>
              </a:rPr>
              <a:t>合并</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⑤⑥</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2411995"/>
            <a:ext cx="10657184"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Rowan Atkinson, also known as </a:t>
            </a:r>
            <a:r>
              <a:rPr lang="en-US" altLang="zh-CN" kern="100" dirty="0" err="1">
                <a:latin typeface="Times New Roman" panose="02020603050405020304"/>
                <a:cs typeface="Courier New" panose="02070309020205020404"/>
              </a:rPr>
              <a:t>Mr</a:t>
            </a:r>
            <a:r>
              <a:rPr lang="en-US" altLang="zh-CN" kern="100" dirty="0">
                <a:latin typeface="Times New Roman" panose="02020603050405020304"/>
                <a:cs typeface="Courier New" panose="02070309020205020404"/>
              </a:rPr>
              <a:t> Bean, is a distinguished British comedian.</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468449" y="4212195"/>
            <a:ext cx="10657184" cy="122777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His excellent acting has won him many awards and he was </a:t>
            </a:r>
            <a:r>
              <a:rPr lang="en-US" altLang="zh-CN" kern="100" dirty="0" err="1">
                <a:latin typeface="Times New Roman" panose="02020603050405020304"/>
                <a:cs typeface="Courier New" panose="02070309020205020404"/>
              </a:rPr>
              <a:t>honoured</a:t>
            </a:r>
            <a:r>
              <a:rPr lang="en-US" altLang="zh-CN" kern="100" dirty="0">
                <a:latin typeface="Times New Roman" panose="02020603050405020304"/>
                <a:cs typeface="Courier New" panose="02070309020205020404"/>
              </a:rPr>
              <a:t> as another master of comedy after Charlie Chaplin.</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2723</Words>
  <Application>Microsoft Office PowerPoint</Application>
  <PresentationFormat>自定义</PresentationFormat>
  <Paragraphs>222</Paragraphs>
  <Slides>35</Slides>
  <Notes>28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35</vt:i4>
      </vt:variant>
    </vt:vector>
  </HeadingPairs>
  <TitlesOfParts>
    <vt:vector size="48" baseType="lpstr">
      <vt:lpstr>HelveticaNeueLT Pro 67 MdCn</vt:lpstr>
      <vt:lpstr>阿里巴巴普惠体</vt:lpstr>
      <vt:lpstr>等线 Light</vt:lpstr>
      <vt:lpstr>黑体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1302</cp:revision>
  <dcterms:created xsi:type="dcterms:W3CDTF">2016-06-29T09:22:00Z</dcterms:created>
  <dcterms:modified xsi:type="dcterms:W3CDTF">2026-02-13T02:02:58Z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