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4"/>
  </p:notesMasterIdLst>
  <p:handoutMasterIdLst>
    <p:handoutMasterId r:id="rId35"/>
  </p:handoutMasterIdLst>
  <p:sldIdLst>
    <p:sldId id="2476" r:id="rId3"/>
    <p:sldId id="3810" r:id="rId4"/>
    <p:sldId id="3785" r:id="rId5"/>
    <p:sldId id="3786" r:id="rId6"/>
    <p:sldId id="3825" r:id="rId7"/>
    <p:sldId id="3826" r:id="rId8"/>
    <p:sldId id="3827" r:id="rId9"/>
    <p:sldId id="3828" r:id="rId10"/>
    <p:sldId id="3829" r:id="rId11"/>
    <p:sldId id="3830" r:id="rId12"/>
    <p:sldId id="3856" r:id="rId13"/>
    <p:sldId id="3821" r:id="rId14"/>
    <p:sldId id="3822" r:id="rId15"/>
    <p:sldId id="3831" r:id="rId16"/>
    <p:sldId id="3832" r:id="rId17"/>
    <p:sldId id="3833" r:id="rId18"/>
    <p:sldId id="3837" r:id="rId19"/>
    <p:sldId id="3834" r:id="rId20"/>
    <p:sldId id="3835" r:id="rId21"/>
    <p:sldId id="3836" r:id="rId22"/>
    <p:sldId id="3858" r:id="rId23"/>
    <p:sldId id="3857" r:id="rId24"/>
    <p:sldId id="3811" r:id="rId25"/>
    <p:sldId id="3820" r:id="rId26"/>
    <p:sldId id="3840" r:id="rId27"/>
    <p:sldId id="3841" r:id="rId28"/>
    <p:sldId id="3842" r:id="rId29"/>
    <p:sldId id="3850" r:id="rId30"/>
    <p:sldId id="3853" r:id="rId31"/>
    <p:sldId id="3817" r:id="rId32"/>
    <p:sldId id="2276" r:id="rId33"/>
  </p:sldIdLst>
  <p:sldSz cx="11522075" cy="6480175"/>
  <p:notesSz cx="6858000" cy="9144000"/>
  <p:custDataLst>
    <p:tags r:id="rId36"/>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30</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31</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dirty="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13.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1.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3</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err="1">
                <a:solidFill>
                  <a:srgbClr val="F2F2F2"/>
                </a:solidFill>
                <a:latin typeface="微软雅黑" panose="020B0503020204020204" pitchFamily="34" charset="-122"/>
                <a:ea typeface="微软雅黑" panose="020B0503020204020204" pitchFamily="34" charset="-122"/>
              </a:rPr>
              <a:t>Faster,higher,stronger</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3</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err="1">
                <a:solidFill>
                  <a:srgbClr val="C0472D"/>
                </a:solidFill>
                <a:latin typeface="微软雅黑" panose="020B0503020204020204" pitchFamily="34" charset="-122"/>
                <a:ea typeface="微软雅黑" panose="020B0503020204020204" pitchFamily="34" charset="-122"/>
              </a:rPr>
              <a:t>Faster,higher,stronger</a:t>
            </a:r>
            <a:endParaRPr lang="en-US" altLang="zh-CN"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23.xml"/><Relationship Id="rId4"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hyperlink" Target="../3.&#37197;&#22871;&#32451;&#20064;&#39064;/&#21333;&#20803;&#35780;&#20272;/03%20&#21333;&#20803;&#35780;&#20272;(&#19977;).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2">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3</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Faster, higher, stronger</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9"/>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93163"/>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上周末你们学校举行了一场篮球比赛，你作为观众出席，请就你所观看的比赛用英语写一篇文章，内容包括：</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对比赛的简单介绍；</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你的所见所闻；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你的感想。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可以适当增加细节，以使行文连贯。</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97119"/>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468449" y="611795"/>
            <a:ext cx="10621180" cy="5521512"/>
          </a:xfrm>
          <a:prstGeom prst="rect">
            <a:avLst/>
          </a:prstGeom>
        </p:spPr>
        <p:txBody>
          <a:bodyPr wrap="square">
            <a:spAutoFit/>
          </a:bodyPr>
          <a:lstStyle/>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There was a basketball match between our school and another senior high school last Sunday. A large number of students came to the basketball court, cheering for our team.</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All the players were quite energetic and got ready to fight for the match. When the match began, players of our team performed very well. When the match was coming to an end, the scores were so close that all the players went all out to win the match. In the end, a player of our team shot the ball into the basket, and our team won first place.</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How wonderful the match was</a:t>
            </a:r>
            <a:r>
              <a:rPr lang="zh-CN" altLang="zh-CN" kern="100" dirty="0">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238"/>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2</a:t>
            </a:r>
            <a:r>
              <a:rPr lang="zh-CN" altLang="en-US" b="1" kern="100" dirty="0">
                <a:solidFill>
                  <a:schemeClr val="tx1"/>
                </a:solidFill>
                <a:ea typeface="黑体" panose="02010609060101010101" pitchFamily="49" charset="-122"/>
                <a:cs typeface="Times New Roman" panose="02020603050405020304" pitchFamily="18" charset="0"/>
              </a:rPr>
              <a:t>　读后续写</a:t>
            </a:r>
          </a:p>
        </p:txBody>
      </p:sp>
      <p:sp>
        <p:nvSpPr>
          <p:cNvPr id="15364" name="副标题 3"/>
          <p:cNvSpPr>
            <a:spLocks noGrp="1"/>
          </p:cNvSpPr>
          <p:nvPr>
            <p:ph type="subTitle" idx="1"/>
          </p:nvPr>
        </p:nvSpPr>
        <p:spPr bwMode="auto">
          <a:xfrm>
            <a:off x="414338" y="1187859"/>
            <a:ext cx="10693400" cy="521347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阅读文章，完成任务。</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Anybody passing by the school's football ground wouldn't miss noticing Jake Harvey and his teammates talking about soccer. They always made sure they only selected skilled players to join their team. One day, Jake was talking with his friends about choosing a new goalkeeper as the previous one had moved to another city with his parents. At that moment, a newcomer in their class Sam Thompson, walked over with a big smile on his face, saying he was ready to play. Jake's team paused and turned in disbelief, staring at the boy's artificial leg.</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50852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cs typeface="Times New Roman" panose="02020603050405020304"/>
              </a:rPr>
              <a:t>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We only need the best of the best... you get what I mean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Jake said.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Sam's smile faded away (</a:t>
            </a:r>
            <a:r>
              <a:rPr lang="zh-CN" altLang="zh-CN" kern="100" dirty="0">
                <a:solidFill>
                  <a:srgbClr val="000000"/>
                </a:solidFill>
                <a:latin typeface="Times New Roman" panose="02020603050405020304"/>
                <a:cs typeface="Times New Roman" panose="02020603050405020304"/>
              </a:rPr>
              <a:t>逐渐消失</a:t>
            </a:r>
            <a:r>
              <a:rPr lang="en-US" altLang="zh-CN" kern="100" dirty="0">
                <a:solidFill>
                  <a:srgbClr val="000000"/>
                </a:solidFill>
                <a:latin typeface="Times New Roman" panose="02020603050405020304"/>
                <a:cs typeface="Courier New" panose="02070309020205020404"/>
              </a:rPr>
              <a:t>) while his eyes filled with tears, but he didn't want his tears to weaken him in front of the boys. “It's your team, and you know who fits... I respect your decision.” Sam turned around and left, wiping away his tears.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400510"/>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Meanwhile, </a:t>
            </a:r>
            <a:r>
              <a:rPr lang="en-US" altLang="zh-CN" kern="100" dirty="0" err="1">
                <a:solidFill>
                  <a:srgbClr val="000000"/>
                </a:solidFill>
                <a:latin typeface="Times New Roman" panose="02020603050405020304"/>
                <a:cs typeface="Courier New" panose="02070309020205020404"/>
              </a:rPr>
              <a:t>Mr</a:t>
            </a:r>
            <a:r>
              <a:rPr lang="en-US" altLang="zh-CN" kern="100" dirty="0">
                <a:solidFill>
                  <a:srgbClr val="000000"/>
                </a:solidFill>
                <a:latin typeface="Times New Roman" panose="02020603050405020304"/>
                <a:cs typeface="Courier New" panose="02070309020205020404"/>
              </a:rPr>
              <a:t> Jones, the school's physical trainer, saw what happened from his office window. After the practice session, he walked over to Jake and took him aside.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Well, I saw what happened, and if I'm not wrong, you sent away that newcomer, right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a:t>
            </a:r>
            <a:r>
              <a:rPr lang="en-US" altLang="zh-CN" kern="100" dirty="0" err="1">
                <a:solidFill>
                  <a:srgbClr val="000000"/>
                </a:solidFill>
                <a:latin typeface="Times New Roman" panose="02020603050405020304"/>
                <a:cs typeface="Courier New" panose="02070309020205020404"/>
              </a:rPr>
              <a:t>Mr</a:t>
            </a:r>
            <a:r>
              <a:rPr lang="en-US" altLang="zh-CN" kern="100" dirty="0">
                <a:solidFill>
                  <a:srgbClr val="000000"/>
                </a:solidFill>
                <a:latin typeface="Times New Roman" panose="02020603050405020304"/>
                <a:cs typeface="Courier New" panose="02070309020205020404"/>
              </a:rPr>
              <a:t> Jones asked Jake.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Do you have any idea who he is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Jake was shocked as </a:t>
            </a:r>
            <a:r>
              <a:rPr lang="en-US" altLang="zh-CN" kern="100" dirty="0" err="1">
                <a:solidFill>
                  <a:srgbClr val="000000"/>
                </a:solidFill>
                <a:latin typeface="Times New Roman" panose="02020603050405020304"/>
                <a:cs typeface="Courier New" panose="02070309020205020404"/>
              </a:rPr>
              <a:t>Mr</a:t>
            </a:r>
            <a:r>
              <a:rPr lang="en-US" altLang="zh-CN" kern="100" dirty="0">
                <a:solidFill>
                  <a:srgbClr val="000000"/>
                </a:solidFill>
                <a:latin typeface="Times New Roman" panose="02020603050405020304"/>
                <a:cs typeface="Courier New" panose="02070309020205020404"/>
              </a:rPr>
              <a:t> Jones revealed Sam's background.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950110"/>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As it turned out, Sam was captain of the soccer team in his previous school. He was also an excellent goalkeeper who had won several gold medals for his team. Unfortunately, one day, Sam's family met with a car accident on their way home from a vacation. The car was set ablaze (</a:t>
            </a:r>
            <a:r>
              <a:rPr lang="zh-CN" altLang="zh-CN" kern="100" dirty="0">
                <a:solidFill>
                  <a:srgbClr val="000000"/>
                </a:solidFill>
                <a:latin typeface="Times New Roman" panose="02020603050405020304"/>
                <a:cs typeface="Times New Roman" panose="02020603050405020304"/>
              </a:rPr>
              <a:t>着火</a:t>
            </a:r>
            <a:r>
              <a:rPr lang="en-US" altLang="zh-CN" kern="100" dirty="0">
                <a:solidFill>
                  <a:srgbClr val="000000"/>
                </a:solidFill>
                <a:latin typeface="Times New Roman" panose="02020603050405020304"/>
                <a:cs typeface="Courier New" panose="02070309020205020404"/>
              </a:rPr>
              <a:t>), and though Sam got out safely, he </a:t>
            </a:r>
            <a:r>
              <a:rPr lang="en-US" altLang="zh-CN" kern="100" dirty="0" err="1">
                <a:solidFill>
                  <a:srgbClr val="000000"/>
                </a:solidFill>
                <a:latin typeface="Times New Roman" panose="02020603050405020304"/>
                <a:cs typeface="Courier New" panose="02070309020205020404"/>
              </a:rPr>
              <a:t>realised</a:t>
            </a:r>
            <a:r>
              <a:rPr lang="en-US" altLang="zh-CN" kern="100" dirty="0">
                <a:solidFill>
                  <a:srgbClr val="000000"/>
                </a:solidFill>
                <a:latin typeface="Times New Roman" panose="02020603050405020304"/>
                <a:cs typeface="Courier New" panose="02070309020205020404"/>
              </a:rPr>
              <a:t> his little sister was still in the car. He risked his own life and rushed to save her. As a result, his left leg was severely injured and had to be cut off later. Jack was shocked by Sam's bravery.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79847"/>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What does the article mainly talk about? </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68449" y="2192759"/>
            <a:ext cx="10621180" cy="3711785"/>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The school football team wanted to choose a new goalkeeper, and Sam Thompson, a new classmate, wanted to be the goalkeeper. When Jake, the captain of the team, saw Sam Thompson's prosthetic leg, he refused. Sam left in tears. The school's physical trainer told Jake about Sam, a former soccer player who lost his left leg trying to save his sister, and Jake was shocked by Sam's bravery.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67779"/>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任务二：梳理故事情节，完成故事山。</a:t>
            </a:r>
            <a:endParaRPr lang="zh-CN" altLang="zh-CN" sz="1050" kern="100" dirty="0">
              <a:effectLst/>
              <a:latin typeface="宋体" panose="02010600030101010101" pitchFamily="2" charset="-122"/>
              <a:cs typeface="Courier New" panose="02070309020205020404"/>
            </a:endParaRPr>
          </a:p>
        </p:txBody>
      </p:sp>
      <p:pic>
        <p:nvPicPr>
          <p:cNvPr id="3" name="图片 2">
            <a:extLst>
              <a:ext uri="{FF2B5EF4-FFF2-40B4-BE49-F238E27FC236}">
                <a16:creationId xmlns:a16="http://schemas.microsoft.com/office/drawing/2014/main" id="{9A789470-0D11-AE77-DFBF-A8397288D464}"/>
              </a:ext>
            </a:extLst>
          </p:cNvPr>
          <p:cNvPicPr>
            <a:picLocks noChangeAspect="1"/>
          </p:cNvPicPr>
          <p:nvPr/>
        </p:nvPicPr>
        <p:blipFill>
          <a:blip r:embed="rId3"/>
          <a:stretch>
            <a:fillRect/>
          </a:stretch>
        </p:blipFill>
        <p:spPr>
          <a:xfrm>
            <a:off x="1134324" y="1187859"/>
            <a:ext cx="9253426" cy="5152354"/>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75791"/>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任务三：回答下面</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问题，并根据段落开头提示语，构思</a:t>
            </a:r>
            <a:r>
              <a:rPr lang="zh-CN" altLang="en-US" kern="100" dirty="0">
                <a:solidFill>
                  <a:srgbClr val="000000"/>
                </a:solidFill>
                <a:latin typeface="Times New Roman" panose="02020603050405020304"/>
                <a:cs typeface="Times New Roman" panose="02020603050405020304"/>
              </a:rPr>
              <a:t>、</a:t>
            </a:r>
            <a:r>
              <a:rPr lang="zh-CN" altLang="zh-CN" kern="100" dirty="0">
                <a:solidFill>
                  <a:srgbClr val="000000"/>
                </a:solidFill>
                <a:latin typeface="Times New Roman" panose="02020603050405020304"/>
                <a:cs typeface="Times New Roman" panose="02020603050405020304"/>
              </a:rPr>
              <a:t>完善故事发展</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情节。</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360434" y="1799927"/>
          <a:ext cx="10873210" cy="4500500"/>
        </p:xfrm>
        <a:graphic>
          <a:graphicData uri="http://schemas.openxmlformats.org/drawingml/2006/table">
            <a:tbl>
              <a:tblPr/>
              <a:tblGrid>
                <a:gridCol w="4140463">
                  <a:extLst>
                    <a:ext uri="{9D8B030D-6E8A-4147-A177-3AD203B41FA5}">
                      <a16:colId xmlns:a16="http://schemas.microsoft.com/office/drawing/2014/main" val="20000"/>
                    </a:ext>
                  </a:extLst>
                </a:gridCol>
                <a:gridCol w="6732747">
                  <a:extLst>
                    <a:ext uri="{9D8B030D-6E8A-4147-A177-3AD203B41FA5}">
                      <a16:colId xmlns:a16="http://schemas.microsoft.com/office/drawing/2014/main" val="20001"/>
                    </a:ext>
                  </a:extLst>
                </a:gridCol>
              </a:tblGrid>
              <a:tr h="4500500">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err="1">
                          <a:solidFill>
                            <a:srgbClr val="000000"/>
                          </a:solidFill>
                          <a:effectLst/>
                          <a:latin typeface="Times New Roman" panose="02020603050405020304"/>
                          <a:ea typeface="楷体_GB2312"/>
                          <a:cs typeface="Courier New" panose="02070309020205020404"/>
                        </a:rPr>
                        <a:t>Mr</a:t>
                      </a:r>
                      <a:r>
                        <a:rPr lang="en-US" sz="2800" kern="100" dirty="0">
                          <a:solidFill>
                            <a:srgbClr val="000000"/>
                          </a:solidFill>
                          <a:effectLst/>
                          <a:latin typeface="Times New Roman" panose="02020603050405020304"/>
                          <a:ea typeface="楷体_GB2312"/>
                          <a:cs typeface="Courier New" panose="02070309020205020404"/>
                        </a:rPr>
                        <a:t> Jones said it was wrong to judge someone's talents just from their appearance. __________________________________________________________________ </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What did Jake feel after hearing what </a:t>
                      </a:r>
                      <a:r>
                        <a:rPr lang="en-US" sz="2800" kern="100" dirty="0" err="1">
                          <a:solidFill>
                            <a:srgbClr val="000000"/>
                          </a:solidFill>
                          <a:effectLst/>
                          <a:latin typeface="Times New Roman" panose="02020603050405020304"/>
                          <a:ea typeface="楷体_GB2312"/>
                          <a:cs typeface="Courier New" panose="02070309020205020404"/>
                        </a:rPr>
                        <a:t>Mr</a:t>
                      </a:r>
                      <a:r>
                        <a:rPr lang="en-US" sz="2800" kern="100" dirty="0">
                          <a:solidFill>
                            <a:srgbClr val="000000"/>
                          </a:solidFill>
                          <a:effectLst/>
                          <a:latin typeface="Times New Roman" panose="02020603050405020304"/>
                          <a:ea typeface="楷体_GB2312"/>
                          <a:cs typeface="Courier New" panose="02070309020205020404"/>
                        </a:rPr>
                        <a:t> Jones said?</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What did Jake do to correct their mistake?</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TextBox 2"/>
          <p:cNvSpPr txBox="1"/>
          <p:nvPr/>
        </p:nvSpPr>
        <p:spPr>
          <a:xfrm>
            <a:off x="4572905" y="3168079"/>
            <a:ext cx="6282489" cy="523220"/>
          </a:xfrm>
          <a:prstGeom prst="rect">
            <a:avLst/>
          </a:prstGeom>
          <a:noFill/>
        </p:spPr>
        <p:txBody>
          <a:bodyPr wrap="none" rtlCol="0">
            <a:spAutoFit/>
          </a:bodyPr>
          <a:lstStyle/>
          <a:p>
            <a:r>
              <a:rPr lang="en-US" altLang="zh-CN" dirty="0"/>
              <a:t>He felt guilty for what he had said to Sam.</a:t>
            </a:r>
            <a:endParaRPr lang="zh-CN" altLang="en-US" dirty="0"/>
          </a:p>
        </p:txBody>
      </p:sp>
      <p:sp>
        <p:nvSpPr>
          <p:cNvPr id="4" name="矩形 3"/>
          <p:cNvSpPr/>
          <p:nvPr/>
        </p:nvSpPr>
        <p:spPr>
          <a:xfrm>
            <a:off x="4536901" y="4248199"/>
            <a:ext cx="6624736" cy="190205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He immediately gathered his teammates round, telling them something must be done to correct their mistake.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60434" y="1562202"/>
          <a:ext cx="10873210" cy="4111498"/>
        </p:xfrm>
        <a:graphic>
          <a:graphicData uri="http://schemas.openxmlformats.org/drawingml/2006/table">
            <a:tbl>
              <a:tblPr/>
              <a:tblGrid>
                <a:gridCol w="5580623">
                  <a:extLst>
                    <a:ext uri="{9D8B030D-6E8A-4147-A177-3AD203B41FA5}">
                      <a16:colId xmlns:a16="http://schemas.microsoft.com/office/drawing/2014/main" val="20000"/>
                    </a:ext>
                  </a:extLst>
                </a:gridCol>
                <a:gridCol w="5292587">
                  <a:extLst>
                    <a:ext uri="{9D8B030D-6E8A-4147-A177-3AD203B41FA5}">
                      <a16:colId xmlns:a16="http://schemas.microsoft.com/office/drawing/2014/main" val="20001"/>
                    </a:ext>
                  </a:extLst>
                </a:gridCol>
              </a:tblGrid>
              <a:tr h="3694109">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err="1">
                          <a:solidFill>
                            <a:srgbClr val="000000"/>
                          </a:solidFill>
                          <a:effectLst/>
                          <a:latin typeface="Times New Roman" panose="02020603050405020304"/>
                          <a:ea typeface="楷体_GB2312"/>
                          <a:cs typeface="Courier New" panose="02070309020205020404"/>
                        </a:rPr>
                        <a:t>Mr</a:t>
                      </a:r>
                      <a:r>
                        <a:rPr lang="en-US" sz="2800" kern="100" dirty="0">
                          <a:solidFill>
                            <a:srgbClr val="000000"/>
                          </a:solidFill>
                          <a:effectLst/>
                          <a:latin typeface="Times New Roman" panose="02020603050405020304"/>
                          <a:ea typeface="楷体_GB2312"/>
                          <a:cs typeface="Courier New" panose="02070309020205020404"/>
                        </a:rPr>
                        <a:t> Jones said it was wrong to judge someone's talents just from their appearance.</a:t>
                      </a: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 ______________________________________________________________ </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What did </a:t>
                      </a:r>
                      <a:r>
                        <a:rPr lang="en-US" sz="2800" kern="100" dirty="0" err="1">
                          <a:solidFill>
                            <a:srgbClr val="000000"/>
                          </a:solidFill>
                          <a:effectLst/>
                          <a:latin typeface="Times New Roman" panose="02020603050405020304"/>
                          <a:ea typeface="楷体_GB2312"/>
                          <a:cs typeface="Courier New" panose="02070309020205020404"/>
                        </a:rPr>
                        <a:t>Mr</a:t>
                      </a:r>
                      <a:r>
                        <a:rPr lang="en-US" sz="2800" kern="100" dirty="0">
                          <a:solidFill>
                            <a:srgbClr val="000000"/>
                          </a:solidFill>
                          <a:effectLst/>
                          <a:latin typeface="Times New Roman" panose="02020603050405020304"/>
                          <a:ea typeface="楷体_GB2312"/>
                          <a:cs typeface="Courier New" panose="02070309020205020404"/>
                        </a:rPr>
                        <a:t> Jones do?</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矩形 1"/>
          <p:cNvSpPr/>
          <p:nvPr/>
        </p:nvSpPr>
        <p:spPr>
          <a:xfrm>
            <a:off x="5941057" y="2952054"/>
            <a:ext cx="5220584" cy="1831014"/>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He spoke highly of them and promised he would keep it a secret to give Sam a big surprise.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024979031"/>
              </p:ext>
            </p:extLst>
          </p:nvPr>
        </p:nvGraphicFramePr>
        <p:xfrm>
          <a:off x="324432" y="899827"/>
          <a:ext cx="10729192" cy="5076564"/>
        </p:xfrm>
        <a:graphic>
          <a:graphicData uri="http://schemas.openxmlformats.org/drawingml/2006/table">
            <a:tbl>
              <a:tblPr/>
              <a:tblGrid>
                <a:gridCol w="3708413">
                  <a:extLst>
                    <a:ext uri="{9D8B030D-6E8A-4147-A177-3AD203B41FA5}">
                      <a16:colId xmlns:a16="http://schemas.microsoft.com/office/drawing/2014/main" val="20000"/>
                    </a:ext>
                  </a:extLst>
                </a:gridCol>
                <a:gridCol w="7020779">
                  <a:extLst>
                    <a:ext uri="{9D8B030D-6E8A-4147-A177-3AD203B41FA5}">
                      <a16:colId xmlns:a16="http://schemas.microsoft.com/office/drawing/2014/main" val="20001"/>
                    </a:ext>
                  </a:extLst>
                </a:gridCol>
              </a:tblGrid>
              <a:tr h="5076564">
                <a:tc>
                  <a:txBody>
                    <a:bodyPr/>
                    <a:lstStyle/>
                    <a:p>
                      <a:pPr algn="just">
                        <a:lnSpc>
                          <a:spcPct val="13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The next morning, Jake went into the classroom and made an announcement. 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What announcement did he make?</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What did Sam probably act?</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a:t>
                      </a:r>
                      <a:r>
                        <a:rPr lang="en-US" sz="2800" kern="100" dirty="0">
                          <a:solidFill>
                            <a:srgbClr val="000000"/>
                          </a:solidFill>
                          <a:effectLst/>
                          <a:latin typeface="Times New Roman" panose="02020603050405020304"/>
                          <a:cs typeface="Courier New" panose="02070309020205020404"/>
                        </a:rPr>
                        <a:t>_</a:t>
                      </a:r>
                      <a:r>
                        <a:rPr lang="en-US" sz="2800" kern="100" dirty="0">
                          <a:solidFill>
                            <a:srgbClr val="000000"/>
                          </a:solidFill>
                          <a:effectLst/>
                          <a:latin typeface="Times New Roman" panose="02020603050405020304"/>
                          <a:ea typeface="楷体_GB2312"/>
                          <a:cs typeface="Courier New" panose="02070309020205020404"/>
                        </a:rPr>
                        <a:t>____</a:t>
                      </a:r>
                      <a:r>
                        <a:rPr lang="en-US" sz="2800" kern="100" dirty="0">
                          <a:solidFill>
                            <a:srgbClr val="000000"/>
                          </a:solidFill>
                          <a:effectLst/>
                          <a:latin typeface="Times New Roman" panose="02020603050405020304"/>
                          <a:cs typeface="Courier New" panose="02070309020205020404"/>
                        </a:rPr>
                        <a:t>_</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What did others do when Jake hugged Sam?</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TextBox 1"/>
          <p:cNvSpPr txBox="1"/>
          <p:nvPr/>
        </p:nvSpPr>
        <p:spPr>
          <a:xfrm>
            <a:off x="4104853" y="1744759"/>
            <a:ext cx="4926349" cy="523220"/>
          </a:xfrm>
          <a:prstGeom prst="rect">
            <a:avLst/>
          </a:prstGeom>
          <a:noFill/>
        </p:spPr>
        <p:txBody>
          <a:bodyPr wrap="none" rtlCol="0">
            <a:spAutoFit/>
          </a:bodyPr>
          <a:lstStyle/>
          <a:p>
            <a:r>
              <a:rPr lang="en-US" altLang="zh-CN" dirty="0"/>
              <a:t>Sam was their new goalkeeper</a:t>
            </a:r>
            <a:r>
              <a:rPr lang="zh-CN" altLang="zh-CN" dirty="0"/>
              <a:t>！</a:t>
            </a:r>
            <a:endParaRPr lang="zh-CN" altLang="en-US" dirty="0"/>
          </a:p>
        </p:txBody>
      </p:sp>
      <p:sp>
        <p:nvSpPr>
          <p:cNvPr id="4" name="矩形 3"/>
          <p:cNvSpPr/>
          <p:nvPr/>
        </p:nvSpPr>
        <p:spPr>
          <a:xfrm>
            <a:off x="3996841" y="2697354"/>
            <a:ext cx="7020780"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Sam could hardly believe his ears and he just cried and laughed, saying </a:t>
            </a:r>
            <a:r>
              <a:rPr lang="en-US" altLang="zh-CN" kern="100" dirty="0">
                <a:latin typeface="Times New Roman" panose="02020603050405020304"/>
                <a:cs typeface="Courier New" panose="02070309020205020404"/>
              </a:rPr>
              <a:t>“</a:t>
            </a:r>
            <a:r>
              <a:rPr lang="en-US" altLang="zh-CN" kern="100" dirty="0">
                <a:latin typeface="Times New Roman" panose="02020603050405020304"/>
                <a:ea typeface="楷体_GB2312"/>
                <a:cs typeface="Courier New" panose="02070309020205020404"/>
              </a:rPr>
              <a:t>Thank you, Jake</a:t>
            </a:r>
            <a:r>
              <a:rPr lang="en-US" altLang="zh-CN" kern="100" dirty="0">
                <a:latin typeface="Times New Roman" panose="02020603050405020304"/>
                <a:cs typeface="Courier New" panose="02070309020205020404"/>
              </a:rPr>
              <a:t>”</a:t>
            </a:r>
            <a:r>
              <a:rPr lang="en-US" altLang="zh-CN" sz="1050" kern="100" dirty="0">
                <a:latin typeface="Times New Roman" panose="02020603050405020304"/>
                <a:ea typeface="楷体_GB2312"/>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996841" y="4356211"/>
            <a:ext cx="7020780"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The team gathered in front of the class for a group hug. And </a:t>
            </a:r>
            <a:r>
              <a:rPr lang="en-US" altLang="zh-CN" kern="100" dirty="0" err="1">
                <a:latin typeface="Times New Roman" panose="02020603050405020304"/>
                <a:ea typeface="楷体_GB2312"/>
                <a:cs typeface="Courier New" panose="02070309020205020404"/>
              </a:rPr>
              <a:t>Mr</a:t>
            </a:r>
            <a:r>
              <a:rPr lang="en-US" altLang="zh-CN" kern="100" dirty="0">
                <a:latin typeface="Times New Roman" panose="02020603050405020304"/>
                <a:ea typeface="楷体_GB2312"/>
                <a:cs typeface="Courier New" panose="02070309020205020404"/>
              </a:rPr>
              <a:t> Jones was happy for Sam.</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41892"/>
            <a:ext cx="10693400" cy="5730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err="1">
                <a:solidFill>
                  <a:srgbClr val="000000"/>
                </a:solidFill>
                <a:latin typeface="Times New Roman" panose="02020603050405020304"/>
                <a:cs typeface="Courier New" panose="02070309020205020404"/>
              </a:rPr>
              <a:t>Mr</a:t>
            </a:r>
            <a:r>
              <a:rPr lang="en-US" altLang="zh-CN" kern="100" dirty="0">
                <a:solidFill>
                  <a:srgbClr val="000000"/>
                </a:solidFill>
                <a:latin typeface="Times New Roman" panose="02020603050405020304"/>
                <a:cs typeface="Courier New" panose="02070309020205020404"/>
              </a:rPr>
              <a:t> Jones said it was wrong to judge someone's talents just from their appearance. ____________________________________________</a:t>
            </a: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04453" y="2596231"/>
            <a:ext cx="10549172" cy="3662285"/>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cs typeface="Courier New" panose="02070309020205020404"/>
              </a:rPr>
              <a:t>                            Hearing this, Jake felt guilty for what he had said to Sam. He told </a:t>
            </a:r>
            <a:r>
              <a:rPr lang="en-US" altLang="zh-CN" kern="100" dirty="0" err="1">
                <a:latin typeface="Times New Roman" panose="02020603050405020304"/>
                <a:cs typeface="Courier New" panose="02070309020205020404"/>
              </a:rPr>
              <a:t>Mr</a:t>
            </a:r>
            <a:r>
              <a:rPr lang="en-US" altLang="zh-CN" kern="100" dirty="0">
                <a:latin typeface="Times New Roman" panose="02020603050405020304"/>
                <a:cs typeface="Courier New" panose="02070309020205020404"/>
              </a:rPr>
              <a:t> Jones that he would make up for it. </a:t>
            </a:r>
            <a:r>
              <a:rPr lang="en-US" altLang="zh-CN" kern="100" dirty="0" err="1">
                <a:latin typeface="Times New Roman" panose="02020603050405020304"/>
                <a:cs typeface="Courier New" panose="02070309020205020404"/>
              </a:rPr>
              <a:t>Realising</a:t>
            </a:r>
            <a:r>
              <a:rPr lang="en-US" altLang="zh-CN" kern="100" dirty="0">
                <a:latin typeface="Times New Roman" panose="02020603050405020304"/>
                <a:cs typeface="Courier New" panose="02070309020205020404"/>
              </a:rPr>
              <a:t> what he should do next, he immediately gathered his teammates round, telling them something must be done to correct their mistake. Moved by what Sam had done, they soon reached an agreement. When learning their decision, </a:t>
            </a:r>
            <a:r>
              <a:rPr lang="en-US" altLang="zh-CN" kern="100" dirty="0" err="1">
                <a:latin typeface="Times New Roman" panose="02020603050405020304"/>
                <a:cs typeface="Courier New" panose="02070309020205020404"/>
              </a:rPr>
              <a:t>Mr</a:t>
            </a:r>
            <a:r>
              <a:rPr lang="en-US" altLang="zh-CN" kern="100" dirty="0">
                <a:latin typeface="Times New Roman" panose="02020603050405020304"/>
                <a:cs typeface="Courier New" panose="02070309020205020404"/>
              </a:rPr>
              <a:t> Jones spoke highly of them and promised he would keep it a secret to give Sam a big surprise.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33937"/>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next morning, Jake went into the classroom and made an announcement. 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32445" y="1137993"/>
            <a:ext cx="10621180" cy="491826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                          He walked over to the front with a big smile. </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Meet our new goalkeeper, Sam Thompson</a:t>
            </a:r>
            <a:r>
              <a:rPr lang="zh-CN" altLang="zh-CN" kern="100" dirty="0">
                <a:latin typeface="Times New Roman" panose="02020603050405020304"/>
                <a:cs typeface="Times New Roman" panose="02020603050405020304"/>
              </a:rPr>
              <a:t>！</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 Jake announced. The class cheered loudly when hearing the news. Jake came up to Sam and said, </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Welcome, you're our new goalkeeper</a:t>
            </a:r>
            <a:r>
              <a:rPr lang="zh-CN" altLang="zh-CN" kern="100" dirty="0">
                <a:latin typeface="Times New Roman" panose="02020603050405020304"/>
                <a:cs typeface="Times New Roman" panose="02020603050405020304"/>
              </a:rPr>
              <a:t>！</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 Sam could hardly believe his ears and he just cried and laughed, saying “Thank you, Jake”. Jake hugged the boy while the team gathered in front of the class for a group hug. Meanwhile, </a:t>
            </a:r>
            <a:r>
              <a:rPr lang="en-US" altLang="zh-CN" kern="100" dirty="0" err="1">
                <a:latin typeface="Times New Roman" panose="02020603050405020304"/>
                <a:cs typeface="Courier New" panose="02070309020205020404"/>
              </a:rPr>
              <a:t>Mr</a:t>
            </a:r>
            <a:r>
              <a:rPr lang="en-US" altLang="zh-CN" kern="100" dirty="0">
                <a:latin typeface="Times New Roman" panose="02020603050405020304"/>
                <a:cs typeface="Courier New" panose="02070309020205020404"/>
              </a:rPr>
              <a:t> Jones watched the class from outside and was happy for Sam.</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67779"/>
            <a:ext cx="10692000" cy="954107"/>
          </a:xfrm>
        </p:spPr>
        <p:txBody>
          <a:bodyPr/>
          <a:lstStyle/>
          <a:p>
            <a:pPr algn="just">
              <a:lnSpc>
                <a:spcPct val="100000"/>
              </a:lnSpc>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432445" y="5803080"/>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pic>
        <p:nvPicPr>
          <p:cNvPr id="5" name="图片 4">
            <a:extLst>
              <a:ext uri="{FF2B5EF4-FFF2-40B4-BE49-F238E27FC236}">
                <a16:creationId xmlns:a16="http://schemas.microsoft.com/office/drawing/2014/main" id="{5D5B2625-2B9E-D647-0587-1BF34AFD3991}"/>
              </a:ext>
            </a:extLst>
          </p:cNvPr>
          <p:cNvPicPr>
            <a:picLocks noChangeAspect="1"/>
          </p:cNvPicPr>
          <p:nvPr/>
        </p:nvPicPr>
        <p:blipFill>
          <a:blip r:embed="rId2"/>
          <a:stretch>
            <a:fillRect/>
          </a:stretch>
        </p:blipFill>
        <p:spPr>
          <a:xfrm>
            <a:off x="2268649" y="1421886"/>
            <a:ext cx="7598672" cy="47143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39788"/>
            <a:ext cx="10692000" cy="5454827"/>
          </a:xfrm>
        </p:spPr>
        <p:txBody>
          <a:bodyPr/>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r>
              <a:rPr lang="en-US" altLang="zh-CN" kern="100" dirty="0">
                <a:solidFill>
                  <a:srgbClr val="000000"/>
                </a:solidFill>
                <a:latin typeface="Times New Roman" panose="02020603050405020304"/>
                <a:cs typeface="Courier New" panose="02070309020205020404"/>
              </a:rPr>
              <a:t>      A famous springboard diver was defeated by his competitor in the finals of a world championship, offering congratulations to the winner and waving a tearful goodbye to the audience.</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It is common in the athletic world. Sportsmen spend the best part of their lives on hard training and competitions. When it becomes evident that they are on the decline, they still make great efforts to give their best so as to bring a satisfactory end to their career.</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395772"/>
            <a:ext cx="10818608" cy="6058069"/>
          </a:xfrm>
        </p:spPr>
        <p:txBody>
          <a:bodyPr/>
          <a:lstStyle/>
          <a:p>
            <a:r>
              <a:rPr lang="en-US" altLang="zh-CN" kern="100" dirty="0">
                <a:solidFill>
                  <a:srgbClr val="000000"/>
                </a:solidFill>
                <a:latin typeface="Times New Roman" panose="02020603050405020304"/>
                <a:cs typeface="Courier New" panose="02070309020205020404"/>
              </a:rPr>
              <a:t>      Chances to compete for the championship are few and far between. Life is short. Still shorter is the time for an athlete trying to win games. An athletic contestant really feels that there are so few opportunities and time flies. He treasures every minute, makes full use of it and tries to grasp any chance coming his way. He gets as much as he gives, winning </a:t>
            </a:r>
            <a:r>
              <a:rPr lang="en-US" altLang="zh-CN" kern="100" dirty="0" err="1">
                <a:solidFill>
                  <a:srgbClr val="000000"/>
                </a:solidFill>
                <a:latin typeface="Times New Roman" panose="02020603050405020304"/>
                <a:cs typeface="Courier New" panose="02070309020205020404"/>
              </a:rPr>
              <a:t>honours</a:t>
            </a:r>
            <a:r>
              <a:rPr lang="en-US" altLang="zh-CN" kern="100" dirty="0">
                <a:solidFill>
                  <a:srgbClr val="000000"/>
                </a:solidFill>
                <a:latin typeface="Times New Roman" panose="02020603050405020304"/>
                <a:cs typeface="Courier New" panose="02070309020205020404"/>
              </a:rPr>
              <a:t> not only for himself but also for his country.</a:t>
            </a:r>
          </a:p>
          <a:p>
            <a:r>
              <a:rPr lang="en-US" altLang="zh-CN" kern="100" dirty="0">
                <a:solidFill>
                  <a:srgbClr val="000000"/>
                </a:solidFill>
                <a:latin typeface="Times New Roman" panose="02020603050405020304"/>
                <a:cs typeface="Courier New" panose="02070309020205020404"/>
              </a:rPr>
              <a:t>      To participate and to win—that is the Olympic spirit. It finds expression in the weak daring to challenge the strong, and the strong searching for ever better performance. Ever better—the ideal always makes a sportsman forward. He will do everything he can for it, never</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616624"/>
          </a:xfrm>
        </p:spPr>
        <p:txBody>
          <a:bodyPr/>
          <a:lstStyle/>
          <a:p>
            <a:r>
              <a:rPr lang="en-US" altLang="zh-CN" kern="100" dirty="0">
                <a:solidFill>
                  <a:srgbClr val="000000"/>
                </a:solidFill>
                <a:latin typeface="Times New Roman" panose="02020603050405020304"/>
                <a:cs typeface="Courier New" panose="02070309020205020404"/>
              </a:rPr>
              <a:t>relax, never give up. It is said that none of the competitors can avoid being defeated—even the best is bound to be defeated by someone still stronger. This is the rule of sports—thousands of losers set off one winner who in turn will eventually be replaced by someone on the </a:t>
            </a:r>
            <a:r>
              <a:rPr lang="en-US" altLang="zh-CN" kern="100" dirty="0" err="1">
                <a:solidFill>
                  <a:srgbClr val="000000"/>
                </a:solidFill>
                <a:latin typeface="Times New Roman" panose="02020603050405020304"/>
                <a:cs typeface="Courier New" panose="02070309020205020404"/>
              </a:rPr>
              <a:t>honour</a:t>
            </a:r>
            <a:r>
              <a:rPr lang="en-US" altLang="zh-CN" kern="100" dirty="0">
                <a:solidFill>
                  <a:srgbClr val="000000"/>
                </a:solidFill>
                <a:latin typeface="Times New Roman" panose="02020603050405020304"/>
                <a:cs typeface="Courier New" panose="02070309020205020404"/>
              </a:rPr>
              <a:t> list. However, he is always trying to do the best he can. When the time comes and he knows he can’t, he will step down happily to give place to the younger winner, aware contentedly of the fact that he has done his best for the “ever better” records of the Olympic Games. He will say proudly that he has not lived his youth in vain.</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6317114"/>
          </a:xfrm>
        </p:spPr>
        <p:txBody>
          <a:bodyPr/>
          <a:lstStyle/>
          <a:p>
            <a:r>
              <a:rPr lang="en-US" altLang="zh-CN" kern="100" dirty="0">
                <a:solidFill>
                  <a:srgbClr val="000000"/>
                </a:solidFill>
                <a:latin typeface="Times New Roman" panose="02020603050405020304"/>
                <a:cs typeface="Courier New" panose="02070309020205020404"/>
              </a:rPr>
              <a:t>1. What is the function of the first paragraph?</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To explain a phenomenon.</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To describe a competition.</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To lead in the topic of this passage.</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To express worries about sportsmen.</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2. According to the passage, what kind of ideal pushes an athlete forward?</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He wants to win people’s respect.</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He wants to win </a:t>
            </a:r>
            <a:r>
              <a:rPr lang="en-US" altLang="zh-CN" kern="100" dirty="0" err="1">
                <a:solidFill>
                  <a:srgbClr val="000000"/>
                </a:solidFill>
                <a:latin typeface="Times New Roman" panose="02020603050405020304"/>
                <a:cs typeface="Courier New" panose="02070309020205020404"/>
              </a:rPr>
              <a:t>honour</a:t>
            </a:r>
            <a:r>
              <a:rPr lang="en-US" altLang="zh-CN" kern="100" dirty="0">
                <a:solidFill>
                  <a:srgbClr val="000000"/>
                </a:solidFill>
                <a:latin typeface="Times New Roman" panose="02020603050405020304"/>
                <a:cs typeface="Courier New" panose="02070309020205020404"/>
              </a:rPr>
              <a:t> for his nation.</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He wants to make greater achievements than ever.</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He wants to earn more and more money and fame.</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2195971"/>
            <a:ext cx="618400"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324434" y="5184303"/>
            <a:ext cx="720080"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395772"/>
            <a:ext cx="10692000" cy="6317114"/>
          </a:xfrm>
        </p:spPr>
        <p:txBody>
          <a:bodyPr/>
          <a:lstStyle/>
          <a:p>
            <a:r>
              <a:rPr lang="en-US" altLang="zh-CN" kern="100" dirty="0">
                <a:solidFill>
                  <a:srgbClr val="000000"/>
                </a:solidFill>
                <a:latin typeface="Times New Roman" panose="02020603050405020304"/>
                <a:cs typeface="Courier New" panose="02070309020205020404"/>
              </a:rPr>
              <a:t>3. What can be learnt from the rule of sports?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Whatever difficulties you have met, never give up.</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Even the strongest athlete will be defeated one day.</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You can't live in the sports field without any effort or progress.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You are the winner if you are brave enough to challenge the strong.</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4. What is the passage mainly about?</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Sportsmen’s spirit.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Sportsmen’s life.</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Sportsmen’s </a:t>
            </a:r>
            <a:r>
              <a:rPr lang="en-US" altLang="zh-CN" kern="100" dirty="0" err="1">
                <a:solidFill>
                  <a:srgbClr val="000000"/>
                </a:solidFill>
                <a:latin typeface="Times New Roman" panose="02020603050405020304"/>
                <a:cs typeface="Courier New" panose="02070309020205020404"/>
              </a:rPr>
              <a:t>honour</a:t>
            </a:r>
            <a:r>
              <a:rPr lang="en-US" altLang="zh-CN" kern="100" dirty="0">
                <a:solidFill>
                  <a:srgbClr val="000000"/>
                </a:solidFill>
                <a:latin typeface="Times New Roman" panose="02020603050405020304"/>
                <a:cs typeface="Courier New" panose="02070309020205020404"/>
              </a:rPr>
              <a:t>.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Sportsmen’s pride.</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4032176"/>
            <a:ext cx="648072" cy="646332"/>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5" name="矩形 4">
            <a:extLst>
              <a:ext uri="{FF2B5EF4-FFF2-40B4-BE49-F238E27FC236}">
                <a16:creationId xmlns:a16="http://schemas.microsoft.com/office/drawing/2014/main" id="{561C492F-6387-9E3A-38BB-99EC77E385E2}"/>
              </a:ext>
            </a:extLst>
          </p:cNvPr>
          <p:cNvSpPr/>
          <p:nvPr/>
        </p:nvSpPr>
        <p:spPr>
          <a:xfrm>
            <a:off x="324433" y="1547899"/>
            <a:ext cx="720080"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395771"/>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1</a:t>
            </a:r>
            <a:r>
              <a:rPr lang="zh-CN" altLang="en-US" b="1" kern="100" dirty="0">
                <a:solidFill>
                  <a:schemeClr val="tx1"/>
                </a:solidFill>
                <a:ea typeface="黑体" panose="02010609060101010101" pitchFamily="49" charset="-122"/>
                <a:cs typeface="Times New Roman" panose="02020603050405020304" pitchFamily="18" charset="0"/>
              </a:rPr>
              <a:t>　应用文写作</a:t>
            </a:r>
            <a:r>
              <a:rPr lang="en-US" altLang="zh-CN" b="1" kern="100" dirty="0">
                <a:solidFill>
                  <a:schemeClr val="tx1"/>
                </a:solidFill>
                <a:ea typeface="黑体" panose="02010609060101010101" pitchFamily="49"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运动记事</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043843"/>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运动记事是用来记录你所经历过的运动赛事的一种文体。一般要注意以下几点：</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规范的格式：一般分三段进行叙述。第一段简单介绍背景，第二段讲述你的所见所闻，第三段表明你的态度以及所受到的启发。</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正确的人称：该文体是对运动赛事的记录，讲述他人参加比赛的趣事以及自己所受到的启发，因此人称多用第一人称和第三人称。</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正确的时态：该文体是对比赛当天的回忆性记录，因此时态多用一般过去时。</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5220307"/>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单元测试卷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29" name="矩形 28">
            <a:hlinkClick r:id="rId6" action="ppaction://hlinkfile"/>
          </p:cNvPr>
          <p:cNvSpPr/>
          <p:nvPr/>
        </p:nvSpPr>
        <p:spPr>
          <a:xfrm>
            <a:off x="-107950" y="-14382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a:solidFill>
                  <a:prstClr val="white"/>
                </a:solidFill>
              </a:rPr>
              <a:t>下下</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755650"/>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今年</a:t>
            </a:r>
            <a:r>
              <a:rPr lang="en-US" altLang="zh-CN" kern="100" dirty="0">
                <a:solidFill>
                  <a:srgbClr val="000000"/>
                </a:solidFill>
                <a:latin typeface="Times New Roman" panose="02020603050405020304"/>
                <a:cs typeface="Courier New" panose="02070309020205020404"/>
              </a:rPr>
              <a:t>10</a:t>
            </a:r>
            <a:r>
              <a:rPr lang="zh-CN" altLang="zh-CN" kern="100" dirty="0">
                <a:solidFill>
                  <a:srgbClr val="000000"/>
                </a:solidFill>
                <a:latin typeface="Times New Roman" panose="02020603050405020304"/>
                <a:cs typeface="Times New Roman" panose="02020603050405020304"/>
              </a:rPr>
              <a:t>月你所在的城市举办了马拉松比赛，你观看了比赛，请就你的所见所闻用英语写一篇运动记事。内容包括：</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对比赛的简单介绍；</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你的所见所闻；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你的感想。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可以适当增加细节，以使行文连贯。</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参考词汇：马拉松</a:t>
            </a:r>
            <a:r>
              <a:rPr lang="en-US" altLang="zh-CN" kern="100" dirty="0">
                <a:solidFill>
                  <a:srgbClr val="000000"/>
                </a:solidFill>
                <a:latin typeface="Times New Roman" panose="02020603050405020304"/>
                <a:cs typeface="Courier New" panose="02070309020205020404"/>
              </a:rPr>
              <a:t> marathon</a:t>
            </a:r>
            <a:r>
              <a:rPr lang="zh-CN" altLang="zh-CN" kern="100" dirty="0">
                <a:solidFill>
                  <a:srgbClr val="000000"/>
                </a:solidFill>
                <a:latin typeface="Times New Roman" panose="02020603050405020304"/>
                <a:cs typeface="Times New Roman" panose="02020603050405020304"/>
              </a:rPr>
              <a:t>；活力</a:t>
            </a:r>
            <a:r>
              <a:rPr lang="en-US" altLang="zh-CN" kern="100" dirty="0" err="1">
                <a:solidFill>
                  <a:srgbClr val="000000"/>
                </a:solidFill>
                <a:latin typeface="Times New Roman" panose="02020603050405020304"/>
                <a:cs typeface="Courier New" panose="02070309020205020404"/>
              </a:rPr>
              <a:t>vigour</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751724"/>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51694"/>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：审题谋篇</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1959895"/>
          <a:ext cx="10369550" cy="3723154"/>
        </p:xfrm>
        <a:graphic>
          <a:graphicData uri="http://schemas.openxmlformats.org/drawingml/2006/table">
            <a:tbl>
              <a:tblPr/>
              <a:tblGrid>
                <a:gridCol w="1835410">
                  <a:extLst>
                    <a:ext uri="{9D8B030D-6E8A-4147-A177-3AD203B41FA5}">
                      <a16:colId xmlns:a16="http://schemas.microsoft.com/office/drawing/2014/main" val="20000"/>
                    </a:ext>
                  </a:extLst>
                </a:gridCol>
                <a:gridCol w="8534140">
                  <a:extLst>
                    <a:ext uri="{9D8B030D-6E8A-4147-A177-3AD203B41FA5}">
                      <a16:colId xmlns:a16="http://schemas.microsoft.com/office/drawing/2014/main" val="20001"/>
                    </a:ext>
                  </a:extLst>
                </a:gridCol>
              </a:tblGrid>
              <a:tr h="668124">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4076">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以</a:t>
                      </a:r>
                      <a:r>
                        <a:rPr lang="en-US" sz="2800" kern="100" dirty="0">
                          <a:solidFill>
                            <a:srgbClr val="000000"/>
                          </a:solidFill>
                          <a:effectLst/>
                          <a:latin typeface="Times New Roman" panose="02020603050405020304"/>
                          <a:ea typeface="楷体_GB2312"/>
                          <a:cs typeface="Courier New" panose="02070309020205020404"/>
                        </a:rPr>
                        <a:t>__________</a:t>
                      </a:r>
                      <a:r>
                        <a:rPr lang="zh-CN" sz="2800" kern="100" dirty="0">
                          <a:solidFill>
                            <a:srgbClr val="000000"/>
                          </a:solidFill>
                          <a:effectLst/>
                          <a:latin typeface="Times New Roman" panose="02020603050405020304"/>
                          <a:ea typeface="楷体_GB2312"/>
                          <a:cs typeface="Times New Roman" panose="02020603050405020304"/>
                        </a:rPr>
                        <a:t>为主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8072">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以</a:t>
                      </a:r>
                      <a:r>
                        <a:rPr lang="en-US" sz="2800" kern="100" dirty="0">
                          <a:solidFill>
                            <a:srgbClr val="000000"/>
                          </a:solidFill>
                          <a:effectLst/>
                          <a:latin typeface="Times New Roman" panose="02020603050405020304"/>
                          <a:ea typeface="楷体_GB2312"/>
                          <a:cs typeface="Courier New" panose="02070309020205020404"/>
                        </a:rPr>
                        <a:t>__________</a:t>
                      </a:r>
                      <a:r>
                        <a:rPr lang="zh-CN" sz="2800" kern="100" dirty="0">
                          <a:solidFill>
                            <a:srgbClr val="000000"/>
                          </a:solidFill>
                          <a:effectLst/>
                          <a:latin typeface="Times New Roman" panose="02020603050405020304"/>
                          <a:ea typeface="楷体_GB2312"/>
                          <a:cs typeface="Times New Roman" panose="02020603050405020304"/>
                        </a:rPr>
                        <a:t>为主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简单介绍你所在城市的马拉松比赛的情况</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记叙在马拉松比赛中给你印象最深刻的事</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表达你的感受和比赛对你的启发</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矩形 2"/>
          <p:cNvSpPr/>
          <p:nvPr/>
        </p:nvSpPr>
        <p:spPr>
          <a:xfrm>
            <a:off x="2520677" y="2032791"/>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记叙文</a:t>
            </a:r>
            <a:endParaRPr lang="zh-CN" altLang="en-US" dirty="0"/>
          </a:p>
        </p:txBody>
      </p:sp>
      <p:sp>
        <p:nvSpPr>
          <p:cNvPr id="5" name="矩形 4"/>
          <p:cNvSpPr/>
          <p:nvPr/>
        </p:nvSpPr>
        <p:spPr>
          <a:xfrm>
            <a:off x="2772705" y="271686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一般过去时</a:t>
            </a:r>
            <a:endParaRPr lang="zh-CN" altLang="en-US" dirty="0"/>
          </a:p>
        </p:txBody>
      </p:sp>
      <p:sp>
        <p:nvSpPr>
          <p:cNvPr id="6" name="矩形 5"/>
          <p:cNvSpPr/>
          <p:nvPr/>
        </p:nvSpPr>
        <p:spPr>
          <a:xfrm>
            <a:off x="2880717" y="338410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第一人称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83803"/>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On October 10th, the event of a marathon </a:t>
            </a:r>
            <a:r>
              <a:rPr lang="en-US" altLang="zh-CN" kern="100" dirty="0">
                <a:solidFill>
                  <a:srgbClr val="000000"/>
                </a:solidFill>
                <a:latin typeface="Times New Roman" panose="02020603050405020304"/>
                <a:ea typeface="楷体_GB2312"/>
                <a:cs typeface="Courier New" panose="02070309020205020404"/>
              </a:rPr>
              <a:t>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在我们的城市举办</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It helped to </a:t>
            </a:r>
            <a:r>
              <a:rPr lang="en-US" altLang="zh-CN" kern="100" dirty="0">
                <a:solidFill>
                  <a:srgbClr val="000000"/>
                </a:solidFill>
                <a:latin typeface="Times New Roman" panose="02020603050405020304"/>
                <a:ea typeface="楷体_GB2312"/>
                <a:cs typeface="Courier New" panose="02070309020205020404"/>
              </a:rPr>
              <a:t>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为我们的城市注入活力</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As soon as I arrived there, I saw so many players </a:t>
            </a:r>
            <a:r>
              <a:rPr lang="en-US" altLang="zh-CN" kern="100" dirty="0">
                <a:solidFill>
                  <a:srgbClr val="000000"/>
                </a:solidFill>
                <a:latin typeface="Times New Roman" panose="02020603050405020304"/>
                <a:ea typeface="楷体_GB2312"/>
                <a:cs typeface="Courier New" panose="02070309020205020404"/>
              </a:rPr>
              <a:t>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热身</a:t>
            </a:r>
            <a:r>
              <a:rPr lang="en-US" altLang="zh-CN" kern="100" dirty="0">
                <a:solidFill>
                  <a:srgbClr val="000000"/>
                </a:solidFill>
                <a:latin typeface="Times New Roman" panose="02020603050405020304"/>
                <a:cs typeface="Courier New" panose="02070309020205020404"/>
              </a:rPr>
              <a:t>) for the match.</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The perseverance and bravery helped the players to </a:t>
            </a:r>
            <a:r>
              <a:rPr lang="en-US" altLang="zh-CN" kern="100" dirty="0">
                <a:solidFill>
                  <a:srgbClr val="000000"/>
                </a:solidFill>
                <a:latin typeface="Times New Roman" panose="02020603050405020304"/>
                <a:ea typeface="楷体_GB2312"/>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取得成功</a:t>
            </a:r>
            <a:r>
              <a:rPr lang="en-US" altLang="zh-CN" kern="100" dirty="0">
                <a:solidFill>
                  <a:srgbClr val="000000"/>
                </a:solidFill>
                <a:latin typeface="Times New Roman" panose="02020603050405020304"/>
                <a:cs typeface="Courier New" panose="02070309020205020404"/>
              </a:rPr>
              <a:t>) in the event.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 I </a:t>
            </a:r>
            <a:r>
              <a:rPr lang="en-US" altLang="zh-CN" kern="100" dirty="0">
                <a:solidFill>
                  <a:srgbClr val="000000"/>
                </a:solidFill>
                <a:latin typeface="Times New Roman" panose="02020603050405020304"/>
                <a:ea typeface="楷体_GB2312"/>
                <a:cs typeface="Courier New" panose="02070309020205020404"/>
              </a:rPr>
              <a:t>__________________________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决心参加</a:t>
            </a:r>
            <a:r>
              <a:rPr lang="en-US" altLang="zh-CN" kern="100" dirty="0">
                <a:solidFill>
                  <a:srgbClr val="000000"/>
                </a:solidFill>
                <a:latin typeface="Times New Roman" panose="02020603050405020304"/>
                <a:cs typeface="Courier New" panose="02070309020205020404"/>
              </a:rPr>
              <a:t>) the marathon next year.</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6995542" y="1312711"/>
            <a:ext cx="3013967" cy="523220"/>
          </a:xfrm>
          <a:prstGeom prst="rect">
            <a:avLst/>
          </a:prstGeom>
          <a:noFill/>
        </p:spPr>
        <p:txBody>
          <a:bodyPr wrap="none" rtlCol="0">
            <a:spAutoFit/>
          </a:bodyPr>
          <a:lstStyle/>
          <a:p>
            <a:r>
              <a:rPr lang="en-US" altLang="zh-CN" dirty="0"/>
              <a:t>was held in our city</a:t>
            </a:r>
            <a:endParaRPr lang="zh-CN" altLang="en-US" dirty="0"/>
          </a:p>
        </p:txBody>
      </p:sp>
      <p:sp>
        <p:nvSpPr>
          <p:cNvPr id="3" name="TextBox 2"/>
          <p:cNvSpPr txBox="1"/>
          <p:nvPr/>
        </p:nvSpPr>
        <p:spPr>
          <a:xfrm>
            <a:off x="2700697" y="2520007"/>
            <a:ext cx="3384260" cy="523220"/>
          </a:xfrm>
          <a:prstGeom prst="rect">
            <a:avLst/>
          </a:prstGeom>
          <a:noFill/>
        </p:spPr>
        <p:txBody>
          <a:bodyPr wrap="none" rtlCol="0">
            <a:spAutoFit/>
          </a:bodyPr>
          <a:lstStyle/>
          <a:p>
            <a:r>
              <a:rPr lang="en-US" altLang="zh-CN"/>
              <a:t>add </a:t>
            </a:r>
            <a:r>
              <a:rPr lang="en-US" altLang="zh-CN" dirty="0" err="1"/>
              <a:t>vigour</a:t>
            </a:r>
            <a:r>
              <a:rPr lang="en-US" altLang="zh-CN" dirty="0"/>
              <a:t> to our city </a:t>
            </a:r>
            <a:endParaRPr lang="zh-CN" altLang="en-US" dirty="0"/>
          </a:p>
        </p:txBody>
      </p:sp>
      <p:sp>
        <p:nvSpPr>
          <p:cNvPr id="4" name="TextBox 3"/>
          <p:cNvSpPr txBox="1"/>
          <p:nvPr/>
        </p:nvSpPr>
        <p:spPr>
          <a:xfrm>
            <a:off x="8173305" y="3112911"/>
            <a:ext cx="1909497" cy="523220"/>
          </a:xfrm>
          <a:prstGeom prst="rect">
            <a:avLst/>
          </a:prstGeom>
          <a:noFill/>
        </p:spPr>
        <p:txBody>
          <a:bodyPr wrap="none" rtlCol="0">
            <a:spAutoFit/>
          </a:bodyPr>
          <a:lstStyle/>
          <a:p>
            <a:r>
              <a:rPr lang="en-US" altLang="zh-CN" dirty="0"/>
              <a:t>warming up</a:t>
            </a:r>
            <a:endParaRPr lang="zh-CN" altLang="en-US" dirty="0"/>
          </a:p>
        </p:txBody>
      </p:sp>
      <p:sp>
        <p:nvSpPr>
          <p:cNvPr id="5" name="TextBox 4"/>
          <p:cNvSpPr txBox="1"/>
          <p:nvPr/>
        </p:nvSpPr>
        <p:spPr>
          <a:xfrm>
            <a:off x="8461337" y="4337047"/>
            <a:ext cx="2441694" cy="523220"/>
          </a:xfrm>
          <a:prstGeom prst="rect">
            <a:avLst/>
          </a:prstGeom>
          <a:noFill/>
        </p:spPr>
        <p:txBody>
          <a:bodyPr wrap="none" rtlCol="0">
            <a:spAutoFit/>
          </a:bodyPr>
          <a:lstStyle/>
          <a:p>
            <a:r>
              <a:rPr lang="en-US" altLang="zh-CN" dirty="0"/>
              <a:t>achieve success</a:t>
            </a:r>
            <a:endParaRPr lang="zh-CN" altLang="en-US" dirty="0"/>
          </a:p>
        </p:txBody>
      </p:sp>
      <p:sp>
        <p:nvSpPr>
          <p:cNvPr id="6" name="TextBox 5"/>
          <p:cNvSpPr txBox="1"/>
          <p:nvPr/>
        </p:nvSpPr>
        <p:spPr>
          <a:xfrm>
            <a:off x="1044513" y="5508339"/>
            <a:ext cx="5328592" cy="523220"/>
          </a:xfrm>
          <a:prstGeom prst="rect">
            <a:avLst/>
          </a:prstGeom>
          <a:noFill/>
        </p:spPr>
        <p:txBody>
          <a:bodyPr wrap="square" rtlCol="0">
            <a:spAutoFit/>
          </a:bodyPr>
          <a:lstStyle/>
          <a:p>
            <a:r>
              <a:rPr lang="en-US" altLang="zh-CN" dirty="0"/>
              <a:t>was determined to participate in</a:t>
            </a:r>
            <a:endParaRPr lang="zh-CN"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755650"/>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which</a:t>
            </a:r>
            <a:r>
              <a:rPr lang="zh-CN" altLang="zh-CN" kern="100" dirty="0">
                <a:solidFill>
                  <a:srgbClr val="000000"/>
                </a:solidFill>
                <a:latin typeface="Times New Roman" panose="02020603050405020304"/>
                <a:cs typeface="Times New Roman" panose="02020603050405020304"/>
              </a:rPr>
              <a:t>引导的定语从句连接</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①②</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on doing...</a:t>
            </a:r>
            <a:r>
              <a:rPr lang="zh-CN" altLang="zh-CN" kern="100" dirty="0">
                <a:solidFill>
                  <a:srgbClr val="000000"/>
                </a:solidFill>
                <a:latin typeface="Times New Roman" panose="02020603050405020304"/>
                <a:cs typeface="Times New Roman" panose="02020603050405020304"/>
              </a:rPr>
              <a:t>结构升级</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③</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zh-CN" altLang="zh-CN" kern="100" dirty="0">
                <a:solidFill>
                  <a:srgbClr val="000000"/>
                </a:solidFill>
                <a:latin typeface="Times New Roman" panose="02020603050405020304"/>
                <a:cs typeface="Times New Roman" panose="02020603050405020304"/>
              </a:rPr>
              <a:t>用强调句型改写</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④</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1869262"/>
            <a:ext cx="10585176"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On October 10th, the event of a marathon was held in our city, which helped to add </a:t>
            </a:r>
            <a:r>
              <a:rPr lang="en-US" altLang="zh-CN" kern="100" dirty="0" err="1">
                <a:latin typeface="Times New Roman" panose="02020603050405020304"/>
                <a:cs typeface="Courier New" panose="02070309020205020404"/>
              </a:rPr>
              <a:t>vigour</a:t>
            </a:r>
            <a:r>
              <a:rPr lang="en-US" altLang="zh-CN" kern="100" dirty="0">
                <a:latin typeface="Times New Roman" panose="02020603050405020304"/>
                <a:cs typeface="Courier New" panose="02070309020205020404"/>
              </a:rPr>
              <a:t> to our city.</a:t>
            </a:r>
            <a:endParaRPr lang="zh-CN" altLang="zh-CN" sz="1050" kern="100" dirty="0">
              <a:effectLst/>
              <a:latin typeface="宋体" panose="02010600030101010101" pitchFamily="2" charset="-122"/>
              <a:cs typeface="Courier New" panose="02070309020205020404"/>
            </a:endParaRPr>
          </a:p>
        </p:txBody>
      </p:sp>
      <p:sp>
        <p:nvSpPr>
          <p:cNvPr id="3" name="TextBox 2"/>
          <p:cNvSpPr txBox="1"/>
          <p:nvPr/>
        </p:nvSpPr>
        <p:spPr>
          <a:xfrm>
            <a:off x="468449" y="3760983"/>
            <a:ext cx="10002932" cy="523220"/>
          </a:xfrm>
          <a:prstGeom prst="rect">
            <a:avLst/>
          </a:prstGeom>
          <a:noFill/>
        </p:spPr>
        <p:txBody>
          <a:bodyPr wrap="square" rtlCol="0">
            <a:spAutoFit/>
          </a:bodyPr>
          <a:lstStyle/>
          <a:p>
            <a:r>
              <a:rPr lang="en-US" altLang="zh-CN" dirty="0"/>
              <a:t>On arriving there, I saw so many players warming up for the match.</a:t>
            </a:r>
            <a:endParaRPr lang="zh-CN" altLang="en-US" dirty="0"/>
          </a:p>
        </p:txBody>
      </p:sp>
      <p:sp>
        <p:nvSpPr>
          <p:cNvPr id="5" name="矩形 4"/>
          <p:cNvSpPr/>
          <p:nvPr/>
        </p:nvSpPr>
        <p:spPr>
          <a:xfrm>
            <a:off x="468449" y="4856631"/>
            <a:ext cx="10585176"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It was the perseverance and bravery that helped the players to achieve success in the event.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395771"/>
            <a:ext cx="10693400" cy="61247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927005"/>
            <a:ext cx="10585176" cy="5521512"/>
          </a:xfrm>
          <a:prstGeom prst="rect">
            <a:avLst/>
          </a:prstGeom>
        </p:spPr>
        <p:txBody>
          <a:bodyPr wrap="square">
            <a:spAutoFit/>
          </a:bodyPr>
          <a:lstStyle/>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On October 10th, the event of a marathon was held in our city, which helped to add </a:t>
            </a:r>
            <a:r>
              <a:rPr lang="en-US" altLang="zh-CN" kern="100" dirty="0" err="1">
                <a:latin typeface="Times New Roman" panose="02020603050405020304"/>
                <a:cs typeface="Courier New" panose="02070309020205020404"/>
              </a:rPr>
              <a:t>vigour</a:t>
            </a:r>
            <a:r>
              <a:rPr lang="en-US" altLang="zh-CN" kern="100" dirty="0">
                <a:latin typeface="Times New Roman" panose="02020603050405020304"/>
                <a:cs typeface="Courier New" panose="02070309020205020404"/>
              </a:rPr>
              <a:t> to our city.</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On arriving there, I saw so many players warming up for the match. When they started out, they spared no effort to reach the finish line. Nearly three hours later, the first player got to the finish line, who finished such a difficult task with great passion.</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It was the perseverance and bravery that helped the players to achieve success in the event. I was determined to participate in the marathon next year.</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2544</Words>
  <Application>Microsoft Office PowerPoint</Application>
  <PresentationFormat>自定义</PresentationFormat>
  <Paragraphs>198</Paragraphs>
  <Slides>31</Slides>
  <Notes>25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31</vt:i4>
      </vt:variant>
    </vt:vector>
  </HeadingPairs>
  <TitlesOfParts>
    <vt:vector size="45" baseType="lpstr">
      <vt:lpstr>HelveticaNeueLT Pro 67 MdCn</vt:lpstr>
      <vt:lpstr>阿里巴巴普惠体</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1306</cp:revision>
  <dcterms:created xsi:type="dcterms:W3CDTF">2016-06-29T09:22:00Z</dcterms:created>
  <dcterms:modified xsi:type="dcterms:W3CDTF">2026-02-13T02:19:38Z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