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tags/tag10.xml" ContentType="application/vnd.openxmlformats-officedocument.presentationml.tags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56" r:id="rId2"/>
  </p:sldMasterIdLst>
  <p:notesMasterIdLst>
    <p:notesMasterId r:id="rId38"/>
  </p:notesMasterIdLst>
  <p:handoutMasterIdLst>
    <p:handoutMasterId r:id="rId39"/>
  </p:handoutMasterIdLst>
  <p:sldIdLst>
    <p:sldId id="2476" r:id="rId3"/>
    <p:sldId id="2363" r:id="rId4"/>
    <p:sldId id="2478" r:id="rId5"/>
    <p:sldId id="2343" r:id="rId6"/>
    <p:sldId id="3906" r:id="rId7"/>
    <p:sldId id="3890" r:id="rId8"/>
    <p:sldId id="3888" r:id="rId9"/>
    <p:sldId id="3889" r:id="rId10"/>
    <p:sldId id="3664" r:id="rId11"/>
    <p:sldId id="3800" r:id="rId12"/>
    <p:sldId id="3891" r:id="rId13"/>
    <p:sldId id="3892" r:id="rId14"/>
    <p:sldId id="3874" r:id="rId15"/>
    <p:sldId id="3875" r:id="rId16"/>
    <p:sldId id="3893" r:id="rId17"/>
    <p:sldId id="3867" r:id="rId18"/>
    <p:sldId id="3868" r:id="rId19"/>
    <p:sldId id="3872" r:id="rId20"/>
    <p:sldId id="3884" r:id="rId21"/>
    <p:sldId id="3894" r:id="rId22"/>
    <p:sldId id="3895" r:id="rId23"/>
    <p:sldId id="3896" r:id="rId24"/>
    <p:sldId id="3898" r:id="rId25"/>
    <p:sldId id="3899" r:id="rId26"/>
    <p:sldId id="3897" r:id="rId27"/>
    <p:sldId id="3900" r:id="rId28"/>
    <p:sldId id="3901" r:id="rId29"/>
    <p:sldId id="3902" r:id="rId30"/>
    <p:sldId id="3885" r:id="rId31"/>
    <p:sldId id="3886" r:id="rId32"/>
    <p:sldId id="3903" r:id="rId33"/>
    <p:sldId id="3904" r:id="rId34"/>
    <p:sldId id="3905" r:id="rId35"/>
    <p:sldId id="3780" r:id="rId36"/>
    <p:sldId id="2276" r:id="rId37"/>
  </p:sldIdLst>
  <p:sldSz cx="11522075" cy="6480175"/>
  <p:notesSz cx="6858000" cy="9144000"/>
  <p:custDataLst>
    <p:tags r:id="rId40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1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pos="36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7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E6E6E6"/>
    <a:srgbClr val="000000"/>
    <a:srgbClr val="FF9900"/>
    <a:srgbClr val="CC6600"/>
    <a:srgbClr val="C2DBEE"/>
    <a:srgbClr val="1F487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4268" autoAdjust="0"/>
  </p:normalViewPr>
  <p:slideViewPr>
    <p:cSldViewPr showGuides="1">
      <p:cViewPr varScale="1">
        <p:scale>
          <a:sx n="114" d="100"/>
          <a:sy n="114" d="100"/>
        </p:scale>
        <p:origin x="738" y="12"/>
      </p:cViewPr>
      <p:guideLst>
        <p:guide orient="horz" pos="562"/>
        <p:guide orient="horz" pos="461"/>
        <p:guide orient="horz" pos="2212"/>
        <p:guide pos="1678"/>
        <p:guide/>
        <p:guide pos="3660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78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216BAF-771C-4297-A34F-6DE11A8E18F0}" type="datetimeFigureOut">
              <a:rPr lang="zh-CN" altLang="en-US"/>
              <a:t>2026/2/13</a:t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8886CE6-AA26-4DD4-867B-2C2FA614D321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F97BF1-F8FB-4238-95BD-8BA2E96633AD}" type="datetimeFigureOut">
              <a:rPr lang="zh-CN" altLang="en-US"/>
              <a:t>2026/2/13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E4AC5A-5349-4815-B6F6-9F51C7BB1342}" type="slidenum">
              <a:rPr lang="zh-CN" altLang="en-US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3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B71B228-470F-44B6-9BC3-00E06EFC0145}" type="slidenum">
              <a:rPr lang="zh-CN" altLang="en-US" sz="1200" smtClean="0">
                <a:latin typeface="Calibri" panose="020F0502020204030204" pitchFamily="34" charset="0"/>
              </a:rPr>
              <a:t>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8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48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1F63835-7B3A-4763-8268-55C29EE5F0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16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17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18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19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49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E126B11-085D-4708-8676-D1B02C2DCB42}" type="slidenum">
              <a:rPr lang="zh-CN" altLang="en-US" sz="1200" smtClean="0">
                <a:latin typeface="Calibri" panose="020F0502020204030204" pitchFamily="34" charset="0"/>
              </a:rPr>
              <a:t>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20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21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22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23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24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25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26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27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28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29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70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9110236-A9E3-47A1-B650-4DB6295608A0}" type="slidenum">
              <a:rPr lang="zh-CN" altLang="en-US" sz="1200" smtClean="0">
                <a:latin typeface="Calibri" panose="020F0502020204030204" pitchFamily="34" charset="0"/>
              </a:rPr>
              <a:t>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30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31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32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33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4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54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BFB6F5BD-4E7A-46C5-8DB4-F88FE74A8B4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34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  <a:t>35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  <a:t>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  <a:t>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  <a:t>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  <a:t>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  <a:t>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11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DDD8757-E291-41ED-9A3A-6F1F3C72F63F}" type="slidenum">
              <a:rPr lang="zh-CN" altLang="en-US" sz="1200" smtClean="0">
                <a:latin typeface="Calibri" panose="020F0502020204030204" pitchFamily="34" charset="0"/>
              </a:rPr>
              <a:t>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4.xml"/><Relationship Id="rId4" Type="http://schemas.openxmlformats.org/officeDocument/2006/relationships/slide" Target="../slides/slide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4.xml"/><Relationship Id="rId4" Type="http://schemas.openxmlformats.org/officeDocument/2006/relationships/slide" Target="../slides/slide1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4.xml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4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6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68659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947025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902652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68659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94702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902652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68770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6" name="圆角矩形 6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68770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7" name="圆角矩形 7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1928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1</a:t>
            </a:r>
            <a:r>
              <a:rPr lang="zh-CN" altLang="en-US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Laugh out loud!</a:t>
            </a: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1</a:t>
            </a:r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Laugh out loud!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.jpe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7" Type="http://schemas.openxmlformats.org/officeDocument/2006/relationships/hyperlink" Target="../3.&#37197;&#22871;&#32451;&#20064;&#39064;/&#35838;&#21518;&#32032;&#20859;&#35780;&#20215;/03%20Unit%201&#12288;&#35838;&#21518;&#32032;&#20859;&#35780;&#20215;(&#19977;)&#12288;Section%20&#8546;&#12288;Using%20language.docx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slide" Target="slide1.xml"/><Relationship Id="rId5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 bwMode="auto">
          <a:xfrm>
            <a:off x="0" y="0"/>
            <a:ext cx="1153160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>
            <p:custDataLst>
              <p:tags r:id="rId1"/>
            </p:custDataLst>
          </p:nvPr>
        </p:nvSpPr>
        <p:spPr>
          <a:xfrm>
            <a:off x="0" y="3449638"/>
            <a:ext cx="3781425" cy="1516062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3781425" y="3457575"/>
            <a:ext cx="7750175" cy="1516063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10245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03238" y="3889375"/>
            <a:ext cx="3032125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复习任务群一</a:t>
            </a:r>
          </a:p>
        </p:txBody>
      </p:sp>
      <p:sp>
        <p:nvSpPr>
          <p:cNvPr id="26" name="矩形 5"/>
          <p:cNvSpPr/>
          <p:nvPr>
            <p:custDataLst>
              <p:tags r:id="rId4"/>
            </p:custDataLst>
          </p:nvPr>
        </p:nvSpPr>
        <p:spPr>
          <a:xfrm>
            <a:off x="4003675" y="3548063"/>
            <a:ext cx="7327900" cy="1268412"/>
          </a:xfrm>
          <a:prstGeom prst="rect">
            <a:avLst/>
          </a:prstGeom>
          <a:noFill/>
          <a:ln w="9525">
            <a:noFill/>
          </a:ln>
        </p:spPr>
        <p:txBody>
          <a:bodyPr lIns="86411" tIns="43205" rIns="86411" bIns="43205">
            <a:spAutoFit/>
          </a:bodyPr>
          <a:lstStyle/>
          <a:p>
            <a:pPr defTabSz="862330">
              <a:lnSpc>
                <a:spcPct val="120000"/>
              </a:lnSpc>
              <a:tabLst>
                <a:tab pos="2595880" algn="l"/>
              </a:tabLst>
              <a:defRPr/>
            </a:pPr>
            <a:r>
              <a:rPr sz="3200" b="1"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</a:p>
          <a:p>
            <a:pPr defTabSz="862330">
              <a:lnSpc>
                <a:spcPct val="120000"/>
              </a:lnSpc>
              <a:tabLst>
                <a:tab pos="2595880" algn="l"/>
              </a:tabLst>
              <a:defRPr/>
            </a:pPr>
            <a:r>
              <a:rPr sz="3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</a:p>
        </p:txBody>
      </p:sp>
      <p:sp>
        <p:nvSpPr>
          <p:cNvPr id="27" name="梯形 26"/>
          <p:cNvSpPr/>
          <p:nvPr>
            <p:custDataLst>
              <p:tags r:id="rId5"/>
            </p:custDataLst>
          </p:nvPr>
        </p:nvSpPr>
        <p:spPr>
          <a:xfrm>
            <a:off x="1512888" y="2913063"/>
            <a:ext cx="8604250" cy="1514475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>
            <p:custDataLst>
              <p:tags r:id="rId6"/>
            </p:custDataLst>
          </p:nvPr>
        </p:nvSpPr>
        <p:spPr>
          <a:xfrm>
            <a:off x="0" y="3629025"/>
            <a:ext cx="11531600" cy="28797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 dirty="0">
              <a:solidFill>
                <a:prstClr val="white"/>
              </a:solidFill>
            </a:endParaRPr>
          </a:p>
        </p:txBody>
      </p:sp>
      <p:sp>
        <p:nvSpPr>
          <p:cNvPr id="29" name="梯形 28"/>
          <p:cNvSpPr/>
          <p:nvPr>
            <p:custDataLst>
              <p:tags r:id="rId7"/>
            </p:custDataLst>
          </p:nvPr>
        </p:nvSpPr>
        <p:spPr>
          <a:xfrm flipV="1">
            <a:off x="1908175" y="2913063"/>
            <a:ext cx="7805738" cy="1341437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30" name="文本框 10"/>
          <p:cNvSpPr txBox="1"/>
          <p:nvPr>
            <p:custDataLst>
              <p:tags r:id="rId8"/>
            </p:custDataLst>
          </p:nvPr>
        </p:nvSpPr>
        <p:spPr>
          <a:xfrm>
            <a:off x="9525" y="2963863"/>
            <a:ext cx="11522075" cy="1265237"/>
          </a:xfrm>
          <a:prstGeom prst="rect">
            <a:avLst/>
          </a:prstGeom>
          <a:noFill/>
        </p:spPr>
        <p:txBody>
          <a:bodyPr anchor="ctr" anchorCtr="1"/>
          <a:lstStyle/>
          <a:p>
            <a:pPr algn="ctr" defTabSz="913130" eaLnBrk="0" hangingPunct="0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1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3130" eaLnBrk="0" hangingPunct="0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Laugh out loud!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1" name="标题 1"/>
          <p:cNvSpPr txBox="1">
            <a:spLocks noChangeArrowheads="1"/>
          </p:cNvSpPr>
          <p:nvPr/>
        </p:nvSpPr>
        <p:spPr bwMode="auto">
          <a:xfrm>
            <a:off x="-12700" y="4695825"/>
            <a:ext cx="11522075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2" name="文本框 8"/>
          <p:cNvSpPr txBox="1">
            <a:spLocks noChangeArrowheads="1"/>
          </p:cNvSpPr>
          <p:nvPr/>
        </p:nvSpPr>
        <p:spPr bwMode="auto">
          <a:xfrm>
            <a:off x="-687388" y="4121150"/>
            <a:ext cx="38401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552375"/>
            <a:ext cx="10693400" cy="1227772"/>
          </a:xfrm>
          <a:noFill/>
          <a:ln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deserve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后接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doing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，用主动形式表示被动意义，等于后接不定式的被动式。有相同用法的动词还有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need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want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require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55" y="2194797"/>
            <a:ext cx="28003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364506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deserved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(win) the medal in the Olympic Games because he had made enough preparations for the game.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is a responsible writer, and she deserves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(respect)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36701" y="2662789"/>
            <a:ext cx="10919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 win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345213" y="3780147"/>
            <a:ext cx="3906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respecting/to be respected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914106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一句多译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保持开放的心态，因为每个人的想法都值得考虑。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Keep an open mind, because everyone's ideas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Keep an open mind, because everyone's ideas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Keep an open mind, because everyone's ideas ____________________.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应用文写作之推荐信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我向你们推荐一本值得一读的书。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recommend a book to you that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89229" y="2195971"/>
            <a:ext cx="3300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deserve consideration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578756" y="2736031"/>
            <a:ext cx="30428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deserve considering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45213" y="3400943"/>
            <a:ext cx="37192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deserve to be considered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184973" y="5148299"/>
            <a:ext cx="40975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deserves reading/to be read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381195"/>
            <a:ext cx="10693400" cy="48472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This will activate chemicals in your brain to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make you feel happier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这会激活你大脑中的化学物质，让你感觉更快乐。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(1)make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./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pron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该结构用于被动语态时，被省略的不定式符号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要还原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(2)make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./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pron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done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过去分词作宾语补足语，表示被动关系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(3)make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./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pron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adj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形容词作宾语补足语，表示宾语的状态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2275" y="683803"/>
            <a:ext cx="10775950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make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＋宾语＋宾语补足语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结构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95871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Children should be made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(grasp) the importance of saving water.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couldn't make himself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(hear) with the noise of the traffic.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put on earphones to make her attention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(devote) to reading.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16921" y="2520007"/>
            <a:ext cx="13308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 grasp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608909" y="3780147"/>
            <a:ext cx="981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heard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957281" y="4392215"/>
            <a:ext cx="13195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devoted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83803"/>
            <a:ext cx="10693400" cy="56889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(2023·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浙江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1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月卷应用文写作之报道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为了让我们了解更多不同的植物，组织者带我们去了附近的一个植物园，那里有五颜六色、与众不同的植物。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organisers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led us to a nearby botanic garden, which presented us with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colourful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and distinctive plants.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(2023·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浙江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1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月卷应用文写作之报道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我挥舞着双手，冲向那只鸟，对它大喊大叫，想引起它的注意。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Hands waving, I dashed towards the bird, yelling to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44513" y="2896887"/>
            <a:ext cx="5960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make us learn more about diverse plants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885273" y="5669195"/>
            <a:ext cx="31710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make myself noticed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45" y="2103592"/>
            <a:ext cx="2505075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755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7475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768662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walk through the doors into the waiting area,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where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there's a familiar atmosphere of boredom and tension.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People sit uncomfortably on plastic chairs, looking through old magazines,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all of which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have been read hundreds of times previously.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the middle of this particular scene I spot a small girl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ankle is twice its normal size.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275" y="1565225"/>
            <a:ext cx="10702925" cy="666750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zh-CN" altLang="en-US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非限制性定语从句</a:t>
            </a:r>
            <a:endParaRPr lang="en-US" altLang="zh-CN" b="1" kern="100" dirty="0">
              <a:solidFill>
                <a:schemeClr val="tx1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986114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speak with the on-duty nurse,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tells me that Lara's parents rushed her to the hospital...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⑤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Scientific studies show that laughter produces chemicals to make people feel better,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which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means clown doctors can be helpful.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和其他句子之间的区别是没有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，是限制性定语从句。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①②④⑤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的从句用逗号和先行词隔开了，是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定语从句，是对先行词的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，它们的关系不太密切，没有它，主句也能独立存在。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21078" y="3420107"/>
            <a:ext cx="900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逗号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245313" y="403217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非限制性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56781" y="464424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补充说明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95" y="1233337"/>
            <a:ext cx="2543175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931744"/>
            <a:ext cx="10693400" cy="310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一、非限制性定语从句的作用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非限制性定语从句只是对主句内容或先行词的描述、解释或补充说明。没有它，也不会影响主句意思的完整性；非限制性定语从句和主句的关系不太密切，它与先行词之间常用逗号隔开。需要注意的是，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不能引导非限制性定语从句。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72518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二、关系代词引导的非限制性定语从句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which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指物，在定语从句中作主语或宾语。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China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Daily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attracts a worldwide readership,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which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shows that more and more people all over the world want to learn about China.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《中国日报》有着全球的读者群，这说明全球越来越多的人想要了解中国。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标题 1"/>
          <p:cNvSpPr txBox="1">
            <a:spLocks noChangeArrowheads="1"/>
          </p:cNvSpPr>
          <p:nvPr/>
        </p:nvSpPr>
        <p:spPr bwMode="auto">
          <a:xfrm>
            <a:off x="17463" y="4175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</a:p>
        </p:txBody>
      </p:sp>
      <p:sp>
        <p:nvSpPr>
          <p:cNvPr id="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644662"/>
            <a:ext cx="10693400" cy="43193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Understand </a:t>
            </a:r>
            <a:r>
              <a:rPr lang="en-US" altLang="zh-CN" kern="100" spc="-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similarities and differences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between defining attributive clauses and non-defining attributive clauses, and use non-defining attributive clauses correctly in writing.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Pay attention to pragmatic functions, learn to tell humorous stories and make comments in English, and be able to use the expressions in real life.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Learn English idioms to express “laughter” and use them correctly in context.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Think about how to maintain a healthy and optimistic attitude in difficult situations and develop a positive attitude towards life.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47799"/>
            <a:ext cx="10693400" cy="5515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who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指人，在定语从句中作主语或宾语。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(2023·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全国甲卷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Head Chef David Thompson,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received a Michelin star for his London-based Thai restaurant of the same name opened this branch in the metropolitan Hotel in 2010.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主厨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大卫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·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汤普森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2010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年在大都会酒店开设了这家分店，他在伦敦的同名泰国餐厅曾获米其林星级。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whom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指人，在定语从句中作宾语，一般不能省略。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Peter,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whom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 met in London, is going to Paris next week.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你在伦敦见过的那个彼得，下周将要去巴黎。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986114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whose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既可指人，也可指物，在定语从句中作定语。先行词指人时，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whose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相当于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of whom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；先行词指物时，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whose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相当于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of which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books on the desk,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covers are shiny, are prizes for us.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桌上那些封面闪亮的书是为我们准备的奖品。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as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既可指人，也可指物，在定语从句中可以作主语或宾语。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we all know, smoking is harmful to people's health.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众所周知，吸烟对人们的健康有害。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301904"/>
            <a:ext cx="10693400" cy="4530471"/>
          </a:xfrm>
          <a:noFill/>
          <a:ln w="9525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as/which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引导非限制性定语从句时的区别：</a:t>
            </a:r>
            <a:endParaRPr lang="en-US" altLang="zh-CN" kern="100" dirty="0">
              <a:solidFill>
                <a:srgbClr val="000000"/>
              </a:solidFill>
              <a:latin typeface="Times New Roman" panose="02020603050405020304"/>
              <a:ea typeface="楷体_GB2312"/>
              <a:cs typeface="Times New Roman" panose="020206030504050203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endParaRPr lang="en-US" altLang="zh-CN" kern="100" dirty="0">
              <a:solidFill>
                <a:srgbClr val="000000"/>
              </a:solidFill>
              <a:latin typeface="Times New Roman" panose="02020603050405020304"/>
              <a:ea typeface="楷体_GB2312"/>
              <a:cs typeface="Times New Roman" panose="020206030504050203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endParaRPr lang="en-US" altLang="zh-CN" kern="100" dirty="0">
              <a:solidFill>
                <a:srgbClr val="000000"/>
              </a:solidFill>
              <a:latin typeface="Times New Roman" panose="02020603050405020304"/>
              <a:ea typeface="楷体_GB2312"/>
              <a:cs typeface="Times New Roman" panose="020206030504050203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endParaRPr lang="en-US" altLang="zh-CN" kern="100" dirty="0">
              <a:solidFill>
                <a:srgbClr val="000000"/>
              </a:solidFill>
              <a:latin typeface="Times New Roman" panose="02020603050405020304"/>
              <a:ea typeface="楷体_GB2312"/>
              <a:cs typeface="Times New Roman" panose="020206030504050203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endParaRPr lang="en-US" altLang="zh-CN" kern="100" dirty="0">
              <a:solidFill>
                <a:srgbClr val="000000"/>
              </a:solidFill>
              <a:latin typeface="Times New Roman" panose="02020603050405020304"/>
              <a:ea typeface="楷体_GB2312"/>
              <a:cs typeface="Times New Roman" panose="020206030504050203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endParaRPr lang="en-US" altLang="zh-CN" kern="100" dirty="0">
              <a:solidFill>
                <a:srgbClr val="000000"/>
              </a:solidFill>
              <a:latin typeface="Times New Roman" panose="02020603050405020304"/>
              <a:ea typeface="楷体_GB2312"/>
              <a:cs typeface="Times New Roman" panose="020206030504050203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endParaRPr lang="en-US" altLang="zh-CN" sz="1000" dirty="0"/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endParaRPr lang="en-US" altLang="zh-CN" sz="10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55" y="944415"/>
            <a:ext cx="28003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76263" y="2024535"/>
          <a:ext cx="10369550" cy="3307080"/>
        </p:xfrm>
        <a:graphic>
          <a:graphicData uri="http://schemas.openxmlformats.org/drawingml/2006/table">
            <a:tbl>
              <a:tblPr/>
              <a:tblGrid>
                <a:gridCol w="11530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6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88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项目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  <a:cs typeface="Courier New" panose="02070309020205020404"/>
                        </a:rPr>
                        <a:t>as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  <a:cs typeface="Courier New" panose="02070309020205020404"/>
                        </a:rPr>
                        <a:t>which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指代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引导的从句只能指代整个主句的内容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引导的从句既可指代整个主句的内容，又可指代主句的一部分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位置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可位于主句之前、之中或之后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引导的从句不能位于主句之前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意义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正如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这，那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896310"/>
            <a:ext cx="10693400" cy="49129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is always working hard,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everyone can see.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正如大家所看到的那样，她一直努力工作。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everyone can see, she is honest.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她的诚实是大家有目共睹的。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air quality in the city,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shown in the report, has improved over the past two months.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正如报告所显示的那样，在过去的两个月里，这座城市的空气质量已有所改善。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850910"/>
            <a:ext cx="10693400" cy="25053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book,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which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 bought yesterday, is very instructive.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这本书是我昨天买的，它很有教育意义。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Tom was always late for school,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which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made his teacher very angry.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汤姆上学总是迟到，这让他的老师很生气。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19807"/>
            <a:ext cx="10693400" cy="5515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三、关系副词引导的非限制性定语从句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   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当先行词指时间或地点，且在定语从句中作状语时，用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where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引导非限制性定语从句，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why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不引导非限制性定语从句，但可用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for which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代替。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 will put off the picnic in the park until next week,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weather may be better.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我们将把在公园的野餐推迟到下周，届时天气可能会更好。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Opposite is St Paul's Cathedral,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where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 can hear some lovely music.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对面是圣保罗大教堂，在那里你可以听到一些美妙的音乐。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391697"/>
            <a:ext cx="10693400" cy="611886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四、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介词＋关系代词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引导的非限制性定语从句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   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介词＋关系代词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中，关系代词用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whom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指人，用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which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指物。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Scientists have advanced many theories about why human beings cry tears,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none of which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has been proved.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就人类为什么哭出眼泪，科学家提出了许多理论，但没有一项理论得到过证明。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Many young people,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most of whom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were well-educated, headed for remote regions to chase their dreams.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很多年轻人去了偏远地区追求自己的梦想，他们中大部分都受过良好的教育。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409906"/>
            <a:ext cx="10693400" cy="60345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五、限制性定语从句与非限制性定语从句的区别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引导词不同。关系代词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和关系副词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均不可以引导非限制性定语从句。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非限制性定语从句与主句关系不太密切，中间用逗号隔开，译成汉语时，通常译成两句话；而限制性定语从句常与主句一起译成一句话。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have two foreign teachers, both of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whom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are from America.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我有两个外教，他们都来自美国。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foreign teacher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comes from America teaches us literature.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美国来的那位外教教我们文学。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467779"/>
            <a:ext cx="10693400" cy="611886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非限制性定语从句的引导词无论在从句中作什么成分，均不可省略；而在限制性定语从句中，作宾语的关系代词可省略。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This is the man (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en-US" altLang="zh-CN" b="1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/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b="1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/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whom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 we are talking about.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这就是我们正谈论的那个人。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This is the man,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whom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we talked about just now.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这就是那个人，我们刚才谈论过的。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在限制性定语从句中，指人时，作宾语的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whom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可以用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或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代替，但在非限制性定语从句中不可以代替。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is the very person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whom</a:t>
            </a:r>
            <a:r>
              <a:rPr lang="en-US" altLang="zh-CN" b="1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/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who</a:t>
            </a:r>
            <a:r>
              <a:rPr lang="en-US" altLang="zh-CN" b="1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/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we referred to.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他正是我们提到的那个人。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58" y="900474"/>
            <a:ext cx="2533650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89356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(2023·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全国甲卷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Yet, the form of the fable still has values today,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Rachel Carson says in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Fable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for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Tomorro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w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(2023·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全国甲卷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even played some recordings of their singing,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was fun.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They came to China in the 1970s,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China was not open to the outside world.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621577" y="2303983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as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32445" y="4068179"/>
            <a:ext cx="11512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which 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13065" y="4697087"/>
            <a:ext cx="9621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when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841384"/>
            <a:ext cx="10692000" cy="4315027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根据语境写出句中黑体部分的汉语意思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You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deserve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 rest after all that hard work.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He put on a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long face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when he lost his money.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If I wear this ugly cap to the party, I'll be a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laughing stock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The man is willing to do anything to make his wife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crack a smile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82462" y="249298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应得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525233" y="308820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愁眉苦脸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361437" y="368111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笑料，笑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261537" y="488840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露出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04453" y="548131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笑容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04453" y="429318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柄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10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986114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known to everybody, the moon travels around the earth once every month.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English is a language shared by several diverse cultures, each of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uses it differently.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She gave another piece of advice,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 think is of great help to the research work.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She showed the visitors around the museum,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construction had taken more than three years.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64493" y="1079847"/>
            <a:ext cx="5838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As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045513" y="2267979"/>
            <a:ext cx="10615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which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61037" y="3472951"/>
            <a:ext cx="10615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which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489229" y="4680247"/>
            <a:ext cx="11015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whose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367879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Julie enjoyed reading when young. She grew up in a key middle school in her city,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her parents both taught Chinese.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9. My aunt,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 met in the supermarket, has gone to London on business.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10. John invited about 40 people to his wedding, most of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are family members.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35232" y="2068795"/>
            <a:ext cx="10615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where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340657" y="2664023"/>
            <a:ext cx="11721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whom 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323205" y="3868995"/>
            <a:ext cx="10823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whom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55650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The boy,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studies very hard.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那个小男孩学习很努力，他的父亲是一位工程师。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These apple trees,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have not borne any fruit.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这些苹果树是我三年前栽的，还没有结过果实。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The textile mill has over 8,000 workers and staff, _________________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这家纺织厂有八千多名职工，女职工占百分之八十。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96641" y="1367879"/>
            <a:ext cx="41088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whose father is an engineer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708809" y="2556011"/>
            <a:ext cx="4928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which I planted three years ago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078767" y="4356211"/>
            <a:ext cx="26148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eighty percent of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84874" y="5004283"/>
            <a:ext cx="27558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whom are women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202124"/>
            <a:ext cx="10693400" cy="190205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Many children go to a day care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centre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</a:t>
            </a: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很多孩子上日间托儿所，在那里他们可以学习和做游戏。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445113" y="2202124"/>
            <a:ext cx="4637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where they can learn and play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457" y="2842675"/>
            <a:ext cx="10999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games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平行四边形 29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33" name="矩形 32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</a:p>
        </p:txBody>
      </p:sp>
      <p:pic>
        <p:nvPicPr>
          <p:cNvPr id="36" name="Picture" descr="Pictur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燕尾形 36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</a:p>
        </p:txBody>
      </p:sp>
      <p:sp>
        <p:nvSpPr>
          <p:cNvPr id="40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2" name="椭圆 41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8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</a:p>
          </p:txBody>
        </p:sp>
      </p:grpSp>
      <p:cxnSp>
        <p:nvCxnSpPr>
          <p:cNvPr id="57" name="直接连接符 56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燕尾形 6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67" name="矩形 66">
            <a:hlinkClick r:id="rId5" action="ppaction://hlinkfile"/>
          </p:cNvPr>
          <p:cNvSpPr/>
          <p:nvPr>
            <p:custDataLst>
              <p:tags r:id="rId1"/>
            </p:custDataLst>
          </p:nvPr>
        </p:nvSpPr>
        <p:spPr>
          <a:xfrm>
            <a:off x="3235325" y="4895850"/>
            <a:ext cx="5983500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1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课后素养评价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三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68" name="矩形 67">
            <a:hlinkClick r:id="rId6" action="ppaction://hlinksldjump"/>
          </p:cNvPr>
          <p:cNvSpPr/>
          <p:nvPr/>
        </p:nvSpPr>
        <p:spPr>
          <a:xfrm>
            <a:off x="3243263" y="5508339"/>
            <a:ext cx="8026386" cy="5000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zh-CN" altLang="en-US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7" action="ppaction://hlinkfile"/>
          </p:cNvPr>
          <p:cNvSpPr/>
          <p:nvPr/>
        </p:nvSpPr>
        <p:spPr>
          <a:xfrm>
            <a:off x="-107950" y="-122238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7" grpId="1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1"/>
          <p:cNvSpPr txBox="1"/>
          <p:nvPr/>
        </p:nvSpPr>
        <p:spPr>
          <a:xfrm>
            <a:off x="415037" y="1922918"/>
            <a:ext cx="10692000" cy="250530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A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practical joke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a trick that is intended to embarrass someone or make them look ridiculous.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endParaRPr lang="en-US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They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grinned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with pleasure when they heard our news.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endParaRPr lang="en-US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28889" y="257451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恶作剧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037592" y="317556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露齿而笑；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11688" y="376264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咧着嘴笑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317215"/>
            <a:ext cx="10693400" cy="62453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拓展词汇知变形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445020"/>
              </p:ext>
            </p:extLst>
          </p:nvPr>
        </p:nvGraphicFramePr>
        <p:xfrm>
          <a:off x="360437" y="2089251"/>
          <a:ext cx="10801200" cy="2915032"/>
        </p:xfrm>
        <a:graphic>
          <a:graphicData uri="http://schemas.openxmlformats.org/drawingml/2006/table">
            <a:tbl>
              <a:tblPr/>
              <a:tblGrid>
                <a:gridCol w="3672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28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162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6747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_________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楷体_GB2312"/>
                          <a:cs typeface="Times New Roman" panose="02020603050405020304"/>
                        </a:rPr>
                        <a:t>极其重要的，必不可少的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essentially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ad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cs typeface="Times New Roman" panose="02020603050405020304"/>
                        </a:rPr>
                        <a:t>v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楷体_GB2312"/>
                          <a:cs typeface="Times New Roman" panose="02020603050405020304"/>
                        </a:rPr>
                        <a:t>本质上，根本上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9162">
                <a:tc rowSpan="2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使钦佩，使留下深刻印象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impression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印象；感觉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96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impressive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令人印象深刻的，令人钦佩的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40457" y="2772035"/>
            <a:ext cx="1417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essential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14338" y="3868995"/>
            <a:ext cx="13544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impress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441460"/>
              </p:ext>
            </p:extLst>
          </p:nvPr>
        </p:nvGraphicFramePr>
        <p:xfrm>
          <a:off x="360437" y="1475891"/>
          <a:ext cx="10801200" cy="3528391"/>
        </p:xfrm>
        <a:graphic>
          <a:graphicData uri="http://schemas.openxmlformats.org/drawingml/2006/table">
            <a:tbl>
              <a:tblPr/>
              <a:tblGrid>
                <a:gridCol w="6048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25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1614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3437">
                <a:tc rowSpan="2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楷体_GB2312"/>
                          <a:cs typeface="Times New Roman" panose="02020603050405020304"/>
                        </a:rPr>
                        <a:t>熟悉的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familiarise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cs typeface="Times New Roman" panose="02020603050405020304"/>
                        </a:rPr>
                        <a:t>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楷体_GB2312"/>
                          <a:cs typeface="Times New Roman" panose="02020603050405020304"/>
                        </a:rPr>
                        <a:t>使熟悉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61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familiarity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楷体_GB2312"/>
                          <a:cs typeface="Times New Roman" panose="02020603050405020304"/>
                        </a:rPr>
                        <a:t>熟悉，通晓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3437"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总结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summary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总结，摘要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614">
                <a:tc rowSpan="2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楷体_GB2312"/>
                          <a:cs typeface="Times New Roman" panose="02020603050405020304"/>
                        </a:rPr>
                        <a:t>化学物；化学制品</a:t>
                      </a:r>
                      <a:r>
                        <a:rPr lang="zh-CN" sz="2800" i="1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楷体_GB2312"/>
                          <a:cs typeface="Times New Roman" panose="020206030504050203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楷体_GB2312"/>
                          <a:cs typeface="Times New Roman" panose="02020603050405020304"/>
                        </a:rPr>
                        <a:t>化学的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chemist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楷体_GB2312"/>
                          <a:cs typeface="Times New Roman" panose="02020603050405020304"/>
                        </a:rPr>
                        <a:t>化学家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66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chemistry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 n.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楷体_GB2312"/>
                          <a:cs typeface="Times New Roman" panose="02020603050405020304"/>
                        </a:rPr>
                        <a:t>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楷体_GB2312"/>
                          <a:cs typeface="Times New Roman" panose="02020603050405020304"/>
                        </a:rPr>
                        <a:t>化学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40457" y="2428835"/>
            <a:ext cx="13195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familiar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60437" y="3312095"/>
            <a:ext cx="17379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/>
              <a:t>summarise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32445" y="3888159"/>
            <a:ext cx="14766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chemical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913143"/>
            <a:ext cx="10693400" cy="48472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Ⅲ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take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带走；拿走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make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有意义；讲得通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put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建造，搭建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be pleased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对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满意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look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向上看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play tricks/jokes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开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的玩笑；捉弄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get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明白；理解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76561" y="1547899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away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692585" y="2195971"/>
            <a:ext cx="9605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sense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332545" y="27360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up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417844" y="3420107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with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76561" y="392416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up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204753" y="460823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on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381155" y="522030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431775"/>
            <a:ext cx="10693400" cy="60345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way 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 healthy mind even during times of difficulty.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但是，即使在困难时期，也有办法保持健康的心态。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引导宾语从句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Not quite sure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Watson thinks Holmes is joking, which he finds annoying at this time of night.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华生不太明白福尔摩斯在说什么，他觉得福尔摩斯在开玩笑，这让他在晚上的这个时候觉得很烦。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88529" y="1655911"/>
            <a:ext cx="40575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/>
              <a:t> </a:t>
            </a:r>
            <a:r>
              <a:rPr lang="en-US" altLang="zh-CN" dirty="0"/>
              <a:t>there are ways to maintain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736701" y="4104183"/>
            <a:ext cx="23510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what he means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4302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17411" name="副标题 3"/>
          <p:cNvSpPr>
            <a:spLocks noGrp="1"/>
          </p:cNvSpPr>
          <p:nvPr>
            <p:ph type="subTitle" idx="1"/>
          </p:nvPr>
        </p:nvSpPr>
        <p:spPr bwMode="auto">
          <a:xfrm>
            <a:off x="422275" y="2323155"/>
            <a:ext cx="10991389" cy="408528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0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 all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deserve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 second chance, I guess.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我认为，我们都应该再有一次机会。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(1)deserve 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应该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值得做某事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主语通常为人，指所发生的事与主语相称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... deserve doing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... deserve to be done 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值得被做，应该做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deserve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.(attention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consideration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admiration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praise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blame/punishment)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值得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关注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考虑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钦佩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表扬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责备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惩罚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(2)deserved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应得的，理所当然的；该受的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2275" y="1698625"/>
            <a:ext cx="10775950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deserve 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v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应得，应受到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2928</Words>
  <Application>Microsoft Office PowerPoint</Application>
  <PresentationFormat>自定义</PresentationFormat>
  <Paragraphs>301</Paragraphs>
  <Slides>35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HelveticaNeueLT Pro 67 MdCn</vt:lpstr>
      <vt:lpstr>IPAPANNEW</vt:lpstr>
      <vt:lpstr>等线 Light</vt:lpstr>
      <vt:lpstr>黑体</vt:lpstr>
      <vt:lpstr>楷体_GB2312</vt:lpstr>
      <vt:lpstr>宋体</vt:lpstr>
      <vt:lpstr>微软雅黑</vt:lpstr>
      <vt:lpstr>Arial</vt:lpstr>
      <vt:lpstr>Book Antiqua</vt:lpstr>
      <vt:lpstr>Calibri</vt:lpstr>
      <vt:lpstr>Calibri Light</vt:lpstr>
      <vt:lpstr>Times New Roman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DELL</cp:lastModifiedBy>
  <cp:revision>1300</cp:revision>
  <dcterms:created xsi:type="dcterms:W3CDTF">2016-06-29T09:22:00Z</dcterms:created>
  <dcterms:modified xsi:type="dcterms:W3CDTF">2026-02-13T01:59:36Z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2052-12.1.0.23125</vt:lpwstr>
  </property>
</Properties>
</file>