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0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6" r:id="rId2"/>
  </p:sldMasterIdLst>
  <p:notesMasterIdLst>
    <p:notesMasterId r:id="rId26"/>
  </p:notesMasterIdLst>
  <p:handoutMasterIdLst>
    <p:handoutMasterId r:id="rId27"/>
  </p:handoutMasterIdLst>
  <p:sldIdLst>
    <p:sldId id="2476" r:id="rId3"/>
    <p:sldId id="2363" r:id="rId4"/>
    <p:sldId id="2478" r:id="rId5"/>
    <p:sldId id="2343" r:id="rId6"/>
    <p:sldId id="3910" r:id="rId7"/>
    <p:sldId id="3911" r:id="rId8"/>
    <p:sldId id="3912" r:id="rId9"/>
    <p:sldId id="3664" r:id="rId10"/>
    <p:sldId id="3800" r:id="rId11"/>
    <p:sldId id="3913" r:id="rId12"/>
    <p:sldId id="3867" r:id="rId13"/>
    <p:sldId id="3868" r:id="rId14"/>
    <p:sldId id="3872" r:id="rId15"/>
    <p:sldId id="3884" r:id="rId16"/>
    <p:sldId id="3900" r:id="rId17"/>
    <p:sldId id="3901" r:id="rId18"/>
    <p:sldId id="3902" r:id="rId19"/>
    <p:sldId id="3903" r:id="rId20"/>
    <p:sldId id="3885" r:id="rId21"/>
    <p:sldId id="3886" r:id="rId22"/>
    <p:sldId id="3904" r:id="rId23"/>
    <p:sldId id="3780" r:id="rId24"/>
    <p:sldId id="2276" r:id="rId25"/>
  </p:sldIdLst>
  <p:sldSz cx="11522075" cy="6480175"/>
  <p:notesSz cx="6858000" cy="9144000"/>
  <p:custDataLst>
    <p:tags r:id="rId28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E6E6E6"/>
    <a:srgbClr val="000000"/>
    <a:srgbClr val="FF9900"/>
    <a:srgbClr val="CC6600"/>
    <a:srgbClr val="C2DBEE"/>
    <a:srgbClr val="1F487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268" autoAdjust="0"/>
  </p:normalViewPr>
  <p:slideViewPr>
    <p:cSldViewPr showGuides="1">
      <p:cViewPr varScale="1">
        <p:scale>
          <a:sx n="114" d="100"/>
          <a:sy n="114" d="100"/>
        </p:scale>
        <p:origin x="738" y="96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  <a:t>2026/2/13</a:t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  <a:t>2026/2/13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  <a:t>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8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48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1F63835-7B3A-4763-8268-55C29EE5F0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11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12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13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14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15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16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17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18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19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49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E126B11-085D-4708-8676-D1B02C2DCB42}" type="slidenum">
              <a:rPr lang="zh-CN" altLang="en-US" sz="1200" smtClean="0">
                <a:latin typeface="Calibri" panose="020F0502020204030204" pitchFamily="34" charset="0"/>
              </a:rPr>
              <a:t>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20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21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4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54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BFB6F5BD-4E7A-46C5-8DB4-F88FE74A8B4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22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  <a:t>23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70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9110236-A9E3-47A1-B650-4DB6295608A0}" type="slidenum">
              <a:rPr lang="zh-CN" altLang="en-US" sz="1200" smtClean="0">
                <a:latin typeface="Calibri" panose="020F0502020204030204" pitchFamily="34" charset="0"/>
              </a:rPr>
              <a:t>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11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DDD8757-E291-41ED-9A3A-6F1F3C72F63F}" type="slidenum">
              <a:rPr lang="zh-CN" altLang="en-US" sz="1200" smtClean="0">
                <a:latin typeface="Calibri" panose="020F0502020204030204" pitchFamily="34" charset="0"/>
              </a:rPr>
              <a:t>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2.xml"/><Relationship Id="rId4" Type="http://schemas.openxmlformats.org/officeDocument/2006/relationships/slide" Target="../slides/slide1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2.xml"/><Relationship Id="rId4" Type="http://schemas.openxmlformats.org/officeDocument/2006/relationships/slide" Target="../slides/slide1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2.xml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1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68659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947025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902652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68659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94702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902652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68770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6" name="圆角矩形 6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68770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7" name="圆角矩形 7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4</a:t>
            </a:r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Meeting the muse</a:t>
            </a: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4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Meeting the muse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hyperlink" Target="../3.&#37197;&#22871;&#32451;&#20064;&#39064;/&#35838;&#21518;&#32032;&#20859;&#35780;&#20215;/15%20Unit%204&#12288;&#35838;&#21518;&#32032;&#20859;&#35780;&#20215;(&#21313;&#20116;)&#12288;Section%20&#8546;&#12288;Using%20language.docx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slide" Target="slide1.xml"/><Relationship Id="rId5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 bwMode="auto">
          <a:xfrm>
            <a:off x="0" y="0"/>
            <a:ext cx="1153160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>
            <p:custDataLst>
              <p:tags r:id="rId1"/>
            </p:custDataLst>
          </p:nvPr>
        </p:nvSpPr>
        <p:spPr>
          <a:xfrm>
            <a:off x="0" y="3449638"/>
            <a:ext cx="3781425" cy="1516062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3781425" y="3457575"/>
            <a:ext cx="7750175" cy="1516063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10245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3238" y="3889375"/>
            <a:ext cx="3032125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复习任务群一</a:t>
            </a:r>
          </a:p>
        </p:txBody>
      </p:sp>
      <p:sp>
        <p:nvSpPr>
          <p:cNvPr id="26" name="矩形 5"/>
          <p:cNvSpPr/>
          <p:nvPr>
            <p:custDataLst>
              <p:tags r:id="rId4"/>
            </p:custDataLst>
          </p:nvPr>
        </p:nvSpPr>
        <p:spPr>
          <a:xfrm>
            <a:off x="4003675" y="3548063"/>
            <a:ext cx="7327900" cy="1268412"/>
          </a:xfrm>
          <a:prstGeom prst="rect">
            <a:avLst/>
          </a:prstGeom>
          <a:noFill/>
          <a:ln w="9525">
            <a:noFill/>
          </a:ln>
        </p:spPr>
        <p:txBody>
          <a:bodyPr lIns="86411" tIns="43205" rIns="86411" bIns="43205">
            <a:spAutoFit/>
          </a:bodyPr>
          <a:lstStyle/>
          <a:p>
            <a:pPr defTabSz="862330">
              <a:lnSpc>
                <a:spcPct val="120000"/>
              </a:lnSpc>
              <a:tabLst>
                <a:tab pos="2595880" algn="l"/>
              </a:tabLst>
              <a:defRPr/>
            </a:pPr>
            <a:r>
              <a:rPr sz="3200" b="1"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</a:p>
          <a:p>
            <a:pPr defTabSz="862330">
              <a:lnSpc>
                <a:spcPct val="120000"/>
              </a:lnSpc>
              <a:tabLst>
                <a:tab pos="2595880" algn="l"/>
              </a:tabLst>
              <a:defRPr/>
            </a:pPr>
            <a:r>
              <a:rPr sz="3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</a:p>
        </p:txBody>
      </p:sp>
      <p:sp>
        <p:nvSpPr>
          <p:cNvPr id="27" name="梯形 26"/>
          <p:cNvSpPr/>
          <p:nvPr>
            <p:custDataLst>
              <p:tags r:id="rId5"/>
            </p:custDataLst>
          </p:nvPr>
        </p:nvSpPr>
        <p:spPr>
          <a:xfrm>
            <a:off x="1512888" y="2913063"/>
            <a:ext cx="8604250" cy="1514475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>
            <p:custDataLst>
              <p:tags r:id="rId6"/>
            </p:custDataLst>
          </p:nvPr>
        </p:nvSpPr>
        <p:spPr>
          <a:xfrm>
            <a:off x="0" y="3629025"/>
            <a:ext cx="11531600" cy="28797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 dirty="0">
              <a:solidFill>
                <a:prstClr val="white"/>
              </a:solidFill>
            </a:endParaRPr>
          </a:p>
        </p:txBody>
      </p:sp>
      <p:sp>
        <p:nvSpPr>
          <p:cNvPr id="29" name="梯形 28"/>
          <p:cNvSpPr/>
          <p:nvPr>
            <p:custDataLst>
              <p:tags r:id="rId7"/>
            </p:custDataLst>
          </p:nvPr>
        </p:nvSpPr>
        <p:spPr>
          <a:xfrm flipV="1">
            <a:off x="1908175" y="2913063"/>
            <a:ext cx="7805738" cy="1341437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30" name="文本框 10"/>
          <p:cNvSpPr txBox="1"/>
          <p:nvPr>
            <p:custDataLst>
              <p:tags r:id="rId8"/>
            </p:custDataLst>
          </p:nvPr>
        </p:nvSpPr>
        <p:spPr>
          <a:xfrm>
            <a:off x="9525" y="2963863"/>
            <a:ext cx="11522075" cy="1265237"/>
          </a:xfrm>
          <a:prstGeom prst="rect">
            <a:avLst/>
          </a:prstGeom>
          <a:noFill/>
        </p:spPr>
        <p:txBody>
          <a:bodyPr anchor="ctr" anchorCtr="1"/>
          <a:lstStyle/>
          <a:p>
            <a:pPr algn="ctr" defTabSz="913130" eaLnBrk="0" hangingPunct="0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4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3130" eaLnBrk="0" hangingPunct="0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Meeting the muse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1" name="标题 1"/>
          <p:cNvSpPr txBox="1">
            <a:spLocks noChangeArrowheads="1"/>
          </p:cNvSpPr>
          <p:nvPr/>
        </p:nvSpPr>
        <p:spPr bwMode="auto">
          <a:xfrm>
            <a:off x="-12700" y="4695825"/>
            <a:ext cx="11522075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2" name="文本框 8"/>
          <p:cNvSpPr txBox="1">
            <a:spLocks noChangeArrowheads="1"/>
          </p:cNvSpPr>
          <p:nvPr/>
        </p:nvSpPr>
        <p:spPr bwMode="auto">
          <a:xfrm>
            <a:off x="-687388" y="4121150"/>
            <a:ext cx="38401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87728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读后续写之环境描写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云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层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渐渐散开，露出了蓝天，这和她的情绪形成了鲜明的对比。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, the clouds were breaking up to reveal a blue sky.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6461" y="3600127"/>
            <a:ext cx="44005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In sharp contrast to her mood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45" y="2337320"/>
            <a:ext cx="25050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755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7475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3002390"/>
            <a:ext cx="10693400" cy="33929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look on his face showed that he felt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astonished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My special hobby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collecting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stamps.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is more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interested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 science than in art.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Dao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Meilan's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passion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dancing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⑤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Our next aim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help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farmers increase food production.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Every artist's wish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create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something that expresses an idea.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275" y="1637233"/>
            <a:ext cx="10702925" cy="66675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动词不定式、动词</a:t>
            </a:r>
            <a:r>
              <a:rPr lang="en-US" altLang="zh-CN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-</a:t>
            </a:r>
            <a:r>
              <a:rPr lang="en-US" altLang="zh-CN" b="1" kern="100" dirty="0" err="1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ing</a:t>
            </a: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形式和动词</a:t>
            </a:r>
            <a:r>
              <a:rPr lang="en-US" altLang="zh-CN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-</a:t>
            </a:r>
            <a:r>
              <a:rPr lang="en-US" altLang="zh-CN" b="1" kern="100" dirty="0" err="1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ed</a:t>
            </a: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形式作表语</a:t>
            </a:r>
            <a:endParaRPr lang="en-US" altLang="zh-CN" b="1" kern="100" dirty="0">
              <a:solidFill>
                <a:schemeClr val="tx1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030930"/>
            <a:ext cx="10693400" cy="25053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观察句子，指出黑体部分所作的成分。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⑤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⑥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动词不定式作表语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4493" y="2664023"/>
            <a:ext cx="31566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动词</a:t>
            </a:r>
            <a:r>
              <a:rPr lang="en-US" altLang="zh-CN" kern="100" dirty="0">
                <a:latin typeface="Times New Roman" panose="02020603050405020304"/>
                <a:ea typeface="楷体_GB2312"/>
              </a:rPr>
              <a:t>-</a:t>
            </a:r>
            <a:r>
              <a:rPr lang="en-US" altLang="zh-CN" kern="100" dirty="0" err="1">
                <a:latin typeface="Times New Roman" panose="02020603050405020304"/>
                <a:ea typeface="楷体_GB2312"/>
              </a:rPr>
              <a:t>ed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形式作表语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932450" y="2664023"/>
            <a:ext cx="32768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动词</a:t>
            </a:r>
            <a:r>
              <a:rPr lang="en-US" altLang="zh-CN" kern="100" dirty="0">
                <a:latin typeface="Times New Roman" panose="02020603050405020304"/>
                <a:ea typeface="楷体_GB2312"/>
              </a:rPr>
              <a:t>-</a:t>
            </a:r>
            <a:r>
              <a:rPr lang="en-US" altLang="zh-CN" kern="100" dirty="0" err="1">
                <a:latin typeface="Times New Roman" panose="02020603050405020304"/>
                <a:ea typeface="楷体_GB2312"/>
              </a:rPr>
              <a:t>ing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形式作表语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4493" y="3276091"/>
            <a:ext cx="31566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动词</a:t>
            </a:r>
            <a:r>
              <a:rPr lang="en-US" altLang="zh-CN" kern="100" dirty="0">
                <a:latin typeface="Times New Roman" panose="02020603050405020304"/>
                <a:ea typeface="楷体_GB2312"/>
              </a:rPr>
              <a:t>-</a:t>
            </a:r>
            <a:r>
              <a:rPr lang="en-US" altLang="zh-CN" kern="100" dirty="0" err="1">
                <a:latin typeface="Times New Roman" panose="02020603050405020304"/>
                <a:ea typeface="楷体_GB2312"/>
              </a:rPr>
              <a:t>ed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形式作表语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968949" y="3276091"/>
            <a:ext cx="32768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动词</a:t>
            </a:r>
            <a:r>
              <a:rPr lang="en-US" altLang="zh-CN" kern="100" dirty="0">
                <a:latin typeface="Times New Roman" panose="02020603050405020304"/>
                <a:ea typeface="楷体_GB2312"/>
              </a:rPr>
              <a:t>-</a:t>
            </a:r>
            <a:r>
              <a:rPr lang="en-US" altLang="zh-CN" kern="100" dirty="0" err="1">
                <a:latin typeface="Times New Roman" panose="02020603050405020304"/>
                <a:ea typeface="楷体_GB2312"/>
              </a:rPr>
              <a:t>ing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形式作表语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48739" y="3852155"/>
            <a:ext cx="31566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动词不定式作表语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95" y="467779"/>
            <a:ext cx="2543175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043843"/>
            <a:ext cx="10693400" cy="5515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一、动词不定式作表语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动词不定式作表语时常用于以下三种情况：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表示预定要发生的动作。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His wish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be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 doctor in the future.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他的愿望是将来当一名医生。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当主语是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aim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purpose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idea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plan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wish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dream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ambition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decision</a:t>
            </a:r>
            <a:r>
              <a:rPr lang="zh-CN" altLang="en-US" kern="10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choice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等词时，常用动词不定式作表语。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dream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enter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Peking University.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我的梦想是考入北京大学。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021155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主语为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引导的名词性从句时，表语多用动词不定式。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(2023·</a:t>
            </a:r>
            <a:r>
              <a:rPr lang="zh-CN" altLang="zh-CN" kern="100" spc="-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全国乙卷听力</a:t>
            </a:r>
            <a:r>
              <a:rPr lang="en-US" altLang="zh-CN" kern="100" spc="-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kern="100" spc="-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So, </a:t>
            </a:r>
            <a:r>
              <a:rPr lang="en-US" altLang="zh-CN" b="1" kern="100" spc="-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 I'm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really looking for in the competition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meet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someone who can touch me musically.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所以，我在比赛中真正想要的是遇到一个能在音乐上打动我的人。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 I want to do most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 senior high school is (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improve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my English.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我在高中最想做的事就是提高我的英语水平。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如果前面有实义动词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的形式，作表语的动词不定式常省略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08522"/>
            <a:ext cx="10693400" cy="37077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二、动词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-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形式作表语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   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形式作表语表示通常的情况，多指抽象的、经常性的动作。动词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形式作表语时相当于名词，用于解释主语的内容，表语和主语常常可以互换位置。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My job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cleaning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house three times a week.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我的工作是每周打扫三次房子。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11795"/>
            <a:ext cx="10693400" cy="577596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三、动词不定式作表语和动词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-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形式作表语的区别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    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动词不定式作表语强调的是一次性的、具体的、将要发生的动作；动词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形式作表语强调的是一般性的、抽象的动作，不指某一次。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His job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paint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walls.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他的工作是粉刷这些墙壁。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动词不定式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paint the walls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作表语，表示一次性的、具体的、将要发生的动作。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His job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teaching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English.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他的工作是教英语。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teaching English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作表语，表示一般性的、抽象性的动作，不指某一次。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55650"/>
            <a:ext cx="10693400" cy="5515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四、动词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-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形式和动词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-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ed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形式作表语的区别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   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形式和动词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形式作表语都相当于形容词作表语，但两者差别很大。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形式作表语，翻译为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令人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，含有主动的含义，表示主语的特征。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This dog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frightening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这条狗让人害怕。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(frightening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形式作表语，表示主动，意为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令人害怕的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，说明狗的特征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08522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形式作表语，翻译为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感到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常修饰人，表示主语的状态。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This dog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frightened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这条狗有些害怕。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(frightened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形式作表语，意为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被吓坏了的，害怕的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，说明狗的状态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58" y="585316"/>
            <a:ext cx="2533650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74198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用括号内动词的适当形式填空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The pupils will get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(confuse) if they are made to learn too much.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All of us were so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(disappoint) at his absence.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Though the trip was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(tire), we felt very happy.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Your task today is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(wash) the curtains.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The library is now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(close) without doubt.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I'm very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(delight) to hear from you.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80817" y="1979947"/>
            <a:ext cx="14798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confused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420777" y="3096071"/>
            <a:ext cx="20168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disappointed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52825" y="3708139"/>
            <a:ext cx="9621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tiring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528789" y="4356211"/>
            <a:ext cx="12907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to wash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564793" y="4968279"/>
            <a:ext cx="10999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closed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160637" y="5491499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delighted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标题 1"/>
          <p:cNvSpPr txBox="1">
            <a:spLocks noChangeArrowheads="1"/>
          </p:cNvSpPr>
          <p:nvPr/>
        </p:nvSpPr>
        <p:spPr bwMode="auto">
          <a:xfrm>
            <a:off x="17463" y="4175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3037498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1.Learn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-infinitive, -</a:t>
            </a:r>
            <a:r>
              <a:rPr lang="en-US" altLang="zh-CN" i="1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-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forms as predicative and use them properly.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2.Find out people's attitude towards an artwork.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3.Master compound adjectives and guess a compound adjective's meaning.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994926"/>
            <a:ext cx="10693400" cy="25053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It is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(surprise) that he should have failed in such an easy exam.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His aim is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(buy) a house of his own in Shanghai someday in the future.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56581" y="201595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surprising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556681" y="3240087"/>
            <a:ext cx="10919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to buy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My chief purpose is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我的主要目的是指出这件事情的困难性。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His wish is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 astronaut.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他的愿望是成为一名宇航员。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The result of the accident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这一事故的后果令人震惊。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On hearing the good news, everyone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一听到这个好消息，大家都很兴奋。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96841" y="1259867"/>
            <a:ext cx="59249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to point out the difficulties of the matter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520677" y="2536847"/>
            <a:ext cx="16674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become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08909" y="3672135"/>
            <a:ext cx="1808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is shocking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301097" y="4932275"/>
            <a:ext cx="18662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was excited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平行四边形 29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33" name="矩形 32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</a:p>
        </p:txBody>
      </p:sp>
      <p:pic>
        <p:nvPicPr>
          <p:cNvPr id="36" name="Picture" descr="Pictur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燕尾形 36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</a:p>
        </p:txBody>
      </p:sp>
      <p:sp>
        <p:nvSpPr>
          <p:cNvPr id="40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2" name="椭圆 41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8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燕尾形 6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67" name="矩形 66">
            <a:hlinkClick r:id="rId5" action="ppaction://hlinkfile"/>
          </p:cNvPr>
          <p:cNvSpPr/>
          <p:nvPr>
            <p:custDataLst>
              <p:tags r:id="rId1"/>
            </p:custDataLst>
          </p:nvPr>
        </p:nvSpPr>
        <p:spPr>
          <a:xfrm>
            <a:off x="3235325" y="4895850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4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课后素养评价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十五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68" name="矩形 67">
            <a:hlinkClick r:id="rId6" action="ppaction://hlinksldjump"/>
          </p:cNvPr>
          <p:cNvSpPr/>
          <p:nvPr/>
        </p:nvSpPr>
        <p:spPr>
          <a:xfrm>
            <a:off x="3243263" y="5508339"/>
            <a:ext cx="8026386" cy="5000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zh-CN" altLang="en-US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7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7" grpId="1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1331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44662"/>
            <a:ext cx="10693400" cy="474591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di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The higher we climbed, the more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awe-inspiring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scenery became.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cable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a thick wire, or a group of wires inside a rubber or plastic covering, which is used to carry electricity or electronic signals.___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trend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a change or development towards something new or different.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contrast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a great difference between two or more things which is clear when you compare them.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0457" y="266402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令人惊叹的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577461" y="370813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电缆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872605" y="471625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趋势，动向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96941" y="572436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反差，对比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187698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拓展词汇知变形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056801"/>
              </p:ext>
            </p:extLst>
          </p:nvPr>
        </p:nvGraphicFramePr>
        <p:xfrm>
          <a:off x="576263" y="1923891"/>
          <a:ext cx="10369550" cy="3476436"/>
        </p:xfrm>
        <a:graphic>
          <a:graphicData uri="http://schemas.openxmlformats.org/drawingml/2006/table">
            <a:tbl>
              <a:tblPr/>
              <a:tblGrid>
                <a:gridCol w="53647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47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9406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406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抽象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(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派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fr-FR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abstraction</a:t>
                      </a:r>
                      <a:r>
                        <a:rPr lang="fr-FR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抽象；抽象概念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40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反义词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 concrete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具体的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406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金属丝；电线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wireless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无线的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406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新颖的，创新的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innovate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创新，改革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40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innovation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革新，创新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84473" y="2844043"/>
            <a:ext cx="12987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abstract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6461" y="3760983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wire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4473" y="4661083"/>
            <a:ext cx="1697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innovative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54504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be tired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因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而劳累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be sure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确信；对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有把握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look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one's shoulder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转过头来看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check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检查；结账离开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take one's breath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使某人大为惊讶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make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组成；构成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respond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对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作出反应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apart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除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外；撇开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来说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80617" y="1331875"/>
            <a:ext cx="883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from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892233" y="1924779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of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84573" y="2520007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over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728589" y="3148915"/>
            <a:ext cx="643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out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240757" y="3672135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away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88906" y="426503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up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050151" y="4896271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to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620577" y="5525179"/>
            <a:ext cx="883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from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950110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“not... until...”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的强调句结构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we went on a trip to The Hague last year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this dream came true!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直到去年我们去海牙旅行，这个梦想才实现！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is/was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adj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standing in front of her at last!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最终能站在她面前真是太棒了！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0457" y="2213767"/>
            <a:ext cx="21419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It wasn't until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457" y="4554027"/>
            <a:ext cx="31518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It was amazing to be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785373" y="2213767"/>
            <a:ext cx="7216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that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755650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if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引导状语从句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Her eyes are wide and her mouth is parted, just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她的眼睛睁得大大的，嘴张着，就好像要说话似的。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with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复合结构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Wu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Guanzhong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remained interested in exploring ways of expression,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throughout his career.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吴冠中一直对探索表达方式很感兴趣，他的风格在他的职业生涯中不断变化和发展。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381217" y="1420723"/>
            <a:ext cx="34018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as if she were about to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4453" y="1943943"/>
            <a:ext cx="10005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speak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4453" y="4356211"/>
            <a:ext cx="57919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with his style changing and developing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4302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1741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366113"/>
            <a:ext cx="10693400" cy="39693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0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]...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create a strong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contrast.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  <a:sym typeface="+mn-ea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创造强烈的对比。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(1)by contrast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相比之下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contrast to/with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相比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marked/sharp contrast to...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形成鲜明的对比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(2)contrast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对比，对照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contrast with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形成对比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contrast... with...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把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对比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2275" y="1698625"/>
            <a:ext cx="10775950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contrast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反差，对比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28353"/>
            <a:ext cx="10693400" cy="424398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Their old house was large and broad;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contrast the new London flat seemed cramped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狭窄的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 and dark.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contrast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Western cultures, there are many outstanding characteristics in traditional Chinese culture.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Her actions contrasted sharply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her words.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301097" y="244799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by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772705" y="3708139"/>
            <a:ext cx="12009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to/with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220977" y="4913111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with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1779</Words>
  <Application>Microsoft Office PowerPoint</Application>
  <PresentationFormat>自定义</PresentationFormat>
  <Paragraphs>214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HelveticaNeueLT Pro 67 MdCn</vt:lpstr>
      <vt:lpstr>IPAPANNEW</vt:lpstr>
      <vt:lpstr>等线 Light</vt:lpstr>
      <vt:lpstr>黑体</vt:lpstr>
      <vt:lpstr>宋体</vt:lpstr>
      <vt:lpstr>微软雅黑</vt:lpstr>
      <vt:lpstr>Arial</vt:lpstr>
      <vt:lpstr>Book Antiqua</vt:lpstr>
      <vt:lpstr>Calibri</vt:lpstr>
      <vt:lpstr>Calibri Light</vt:lpstr>
      <vt:lpstr>Times New Roman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DELL</cp:lastModifiedBy>
  <cp:revision>1300</cp:revision>
  <dcterms:created xsi:type="dcterms:W3CDTF">2016-06-29T09:22:00Z</dcterms:created>
  <dcterms:modified xsi:type="dcterms:W3CDTF">2026-02-13T02:24:48Z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2052-12.1.0.23125</vt:lpwstr>
  </property>
</Properties>
</file>