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0.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41"/>
  </p:notesMasterIdLst>
  <p:handoutMasterIdLst>
    <p:handoutMasterId r:id="rId42"/>
  </p:handoutMasterIdLst>
  <p:sldIdLst>
    <p:sldId id="2476" r:id="rId4"/>
    <p:sldId id="3800" r:id="rId5"/>
    <p:sldId id="2478" r:id="rId6"/>
    <p:sldId id="2343" r:id="rId7"/>
    <p:sldId id="3851" r:id="rId8"/>
    <p:sldId id="3852" r:id="rId9"/>
    <p:sldId id="3853" r:id="rId10"/>
    <p:sldId id="3854" r:id="rId11"/>
    <p:sldId id="3855" r:id="rId12"/>
    <p:sldId id="3856" r:id="rId13"/>
    <p:sldId id="3664" r:id="rId14"/>
    <p:sldId id="3671" r:id="rId15"/>
    <p:sldId id="3848" r:id="rId16"/>
    <p:sldId id="3849" r:id="rId17"/>
    <p:sldId id="3850" r:id="rId18"/>
    <p:sldId id="3835" r:id="rId19"/>
    <p:sldId id="3857" r:id="rId20"/>
    <p:sldId id="3858" r:id="rId21"/>
    <p:sldId id="3859" r:id="rId22"/>
    <p:sldId id="3860" r:id="rId23"/>
    <p:sldId id="3785" r:id="rId24"/>
    <p:sldId id="3786" r:id="rId25"/>
    <p:sldId id="3836" r:id="rId26"/>
    <p:sldId id="3837" r:id="rId27"/>
    <p:sldId id="3813" r:id="rId28"/>
    <p:sldId id="3814" r:id="rId29"/>
    <p:sldId id="3838" r:id="rId30"/>
    <p:sldId id="3861" r:id="rId31"/>
    <p:sldId id="3815" r:id="rId32"/>
    <p:sldId id="3816" r:id="rId33"/>
    <p:sldId id="3817" r:id="rId34"/>
    <p:sldId id="3818" r:id="rId35"/>
    <p:sldId id="3862" r:id="rId36"/>
    <p:sldId id="3863" r:id="rId37"/>
    <p:sldId id="3823" r:id="rId38"/>
    <p:sldId id="3780" r:id="rId39"/>
    <p:sldId id="2276" r:id="rId40"/>
  </p:sldIdLst>
  <p:sldSz cx="11522075" cy="6480175"/>
  <p:notesSz cx="6858000" cy="9144000"/>
  <p:custDataLst>
    <p:tags r:id="rId4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4" d="100"/>
          <a:sy n="114" d="100"/>
        </p:scale>
        <p:origin x="7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36</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37</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36.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36.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a:solidFill>
                  <a:srgbClr val="F2F2F2"/>
                </a:solidFill>
                <a:latin typeface="微软雅黑" panose="020B0503020204020204" pitchFamily="34" charset="-122"/>
                <a:ea typeface="微软雅黑" panose="020B0503020204020204" pitchFamily="34" charset="-122"/>
              </a:rPr>
              <a:t>Unit 6</a:t>
            </a:r>
            <a:r>
              <a:rPr lang="zh-CN" altLang="en-US" sz="1600" dirty="0">
                <a:solidFill>
                  <a:srgbClr val="F2F2F2"/>
                </a:solidFill>
                <a:latin typeface="微软雅黑" panose="020B0503020204020204" pitchFamily="34" charset="-122"/>
                <a:ea typeface="微软雅黑" panose="020B0503020204020204" pitchFamily="34" charset="-122"/>
              </a:rPr>
              <a:t>　</a:t>
            </a:r>
            <a:r>
              <a:rPr lang="en-US" altLang="zh-CN" sz="1600" dirty="0">
                <a:solidFill>
                  <a:srgbClr val="F2F2F2"/>
                </a:solidFill>
                <a:latin typeface="微软雅黑" panose="020B0503020204020204" pitchFamily="34" charset="-122"/>
                <a:ea typeface="微软雅黑" panose="020B0503020204020204" pitchFamily="34" charset="-122"/>
              </a:rPr>
              <a:t>Nurturing nature</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6</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Nurturing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a:solidFill>
                  <a:srgbClr val="C0472D"/>
                </a:solidFill>
                <a:latin typeface="微软雅黑" panose="020B0503020204020204" pitchFamily="34" charset="-122"/>
                <a:ea typeface="微软雅黑" panose="020B0503020204020204" pitchFamily="34" charset="-122"/>
              </a:rPr>
              <a:t>Unit 6</a:t>
            </a:r>
            <a:r>
              <a:rPr lang="zh-CN" altLang="en-US" sz="1400" b="1" dirty="0">
                <a:solidFill>
                  <a:srgbClr val="C0472D"/>
                </a:solidFill>
                <a:latin typeface="微软雅黑" panose="020B0503020204020204" pitchFamily="34" charset="-122"/>
                <a:ea typeface="微软雅黑" panose="020B0503020204020204" pitchFamily="34" charset="-122"/>
              </a:rPr>
              <a:t>　</a:t>
            </a:r>
            <a:r>
              <a:rPr lang="en-US" altLang="zh-CN" sz="1400" b="1" dirty="0">
                <a:solidFill>
                  <a:srgbClr val="C0472D"/>
                </a:solidFill>
                <a:latin typeface="微软雅黑" panose="020B0503020204020204" pitchFamily="34" charset="-122"/>
                <a:ea typeface="微软雅黑" panose="020B0503020204020204" pitchFamily="34" charset="-122"/>
              </a:rPr>
              <a:t>Nurturing nature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hyperlink" Target="../3.&#37197;&#22871;&#32451;&#20064;&#39064;/&#35838;&#21518;&#32032;&#20859;&#35780;&#20215;/24%20Unit%206&#12288;&#35838;&#21518;&#32032;&#20859;&#35780;&#20215;(&#20108;&#21313;&#22235;)&#12288;Section%20&#8547;&#12288;Developing%20ideas,%20Presenting%20ideas%20&amp;%20Reflection.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24"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25" name="梯形 24"/>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6"/>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8"/>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6</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Nurturing nature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Ⅳ</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Developing ideas, Presenting ideas &amp; Reflection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6124754"/>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should have done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Ben later joked that the job </a:t>
            </a:r>
            <a:r>
              <a:rPr lang="en-US" altLang="zh-CN" kern="100" dirty="0">
                <a:solidFill>
                  <a:srgbClr val="000000"/>
                </a:solidFill>
                <a:latin typeface="Times New Roman" panose="02020603050405020304"/>
                <a:ea typeface="楷体_GB2312"/>
                <a:cs typeface="Courier New" panose="02070309020205020404"/>
              </a:rPr>
              <a:t>_______________________</a:t>
            </a:r>
            <a:r>
              <a:rPr lang="en-US" altLang="zh-CN" kern="100" dirty="0">
                <a:solidFill>
                  <a:srgbClr val="000000"/>
                </a:solidFill>
                <a:latin typeface="Times New Roman" panose="02020603050405020304"/>
                <a:cs typeface="Courier New" panose="02070309020205020404"/>
              </a:rPr>
              <a:t> not as the “best”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but the “busiest job in the world”</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本后来开玩笑说，这份工作不应该被宣传为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最棒的</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，而应该是</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世界上最忙的工作</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whether... or...</a:t>
            </a:r>
            <a:r>
              <a:rPr lang="zh-CN" altLang="zh-CN" kern="100" dirty="0">
                <a:solidFill>
                  <a:srgbClr val="000000"/>
                </a:solidFill>
                <a:latin typeface="Times New Roman" panose="02020603050405020304"/>
                <a:cs typeface="Times New Roman" panose="02020603050405020304"/>
              </a:rPr>
              <a:t>引导主语从句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a:t>
            </a:r>
            <a:r>
              <a:rPr lang="en-US" altLang="zh-CN" kern="100" dirty="0">
                <a:solidFill>
                  <a:srgbClr val="000000"/>
                </a:solidFill>
                <a:latin typeface="Times New Roman" panose="02020603050405020304"/>
                <a:cs typeface="Courier New" panose="02070309020205020404"/>
              </a:rPr>
              <a:t> it was a genuine job offer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an eye-catching marketing event </a:t>
            </a:r>
            <a:r>
              <a:rPr lang="en-US" altLang="zh-CN" kern="100" dirty="0">
                <a:solidFill>
                  <a:srgbClr val="000000"/>
                </a:solidFill>
                <a:latin typeface="Times New Roman" panose="02020603050405020304"/>
                <a:ea typeface="楷体_GB2312"/>
                <a:cs typeface="Courier New" panose="02070309020205020404"/>
              </a:rPr>
              <a:t>__________________</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无论这是一个真正的工作机会还是一场吸引眼球的营销活动，其实都不重要。</a:t>
            </a:r>
            <a:endParaRPr lang="zh-CN" altLang="zh-CN" sz="1050" kern="100" dirty="0">
              <a:latin typeface="宋体" panose="02010600030101010101" pitchFamily="2" charset="-122"/>
              <a:cs typeface="Courier New" panose="02070309020205020404"/>
            </a:endParaRPr>
          </a:p>
        </p:txBody>
      </p:sp>
      <p:sp>
        <p:nvSpPr>
          <p:cNvPr id="3" name="TextBox 2"/>
          <p:cNvSpPr txBox="1"/>
          <p:nvPr/>
        </p:nvSpPr>
        <p:spPr>
          <a:xfrm>
            <a:off x="4428889" y="1096687"/>
            <a:ext cx="4362830" cy="523220"/>
          </a:xfrm>
          <a:prstGeom prst="rect">
            <a:avLst/>
          </a:prstGeom>
          <a:noFill/>
        </p:spPr>
        <p:txBody>
          <a:bodyPr wrap="square" rtlCol="0">
            <a:spAutoFit/>
          </a:bodyPr>
          <a:lstStyle/>
          <a:p>
            <a:r>
              <a:rPr lang="en-US" altLang="zh-CN" dirty="0"/>
              <a:t>should have been advertised </a:t>
            </a:r>
            <a:endParaRPr lang="zh-CN" altLang="en-US" dirty="0"/>
          </a:p>
        </p:txBody>
      </p:sp>
      <p:sp>
        <p:nvSpPr>
          <p:cNvPr id="4" name="TextBox 3"/>
          <p:cNvSpPr txBox="1"/>
          <p:nvPr/>
        </p:nvSpPr>
        <p:spPr>
          <a:xfrm>
            <a:off x="396441" y="4085019"/>
            <a:ext cx="1418978" cy="523220"/>
          </a:xfrm>
          <a:prstGeom prst="rect">
            <a:avLst/>
          </a:prstGeom>
          <a:noFill/>
        </p:spPr>
        <p:txBody>
          <a:bodyPr wrap="none" rtlCol="0">
            <a:spAutoFit/>
          </a:bodyPr>
          <a:lstStyle/>
          <a:p>
            <a:r>
              <a:rPr lang="en-US" altLang="zh-CN" dirty="0"/>
              <a:t>Whether</a:t>
            </a:r>
            <a:endParaRPr lang="zh-CN" altLang="en-US" dirty="0"/>
          </a:p>
        </p:txBody>
      </p:sp>
      <p:sp>
        <p:nvSpPr>
          <p:cNvPr id="5" name="TextBox 4"/>
          <p:cNvSpPr txBox="1"/>
          <p:nvPr/>
        </p:nvSpPr>
        <p:spPr>
          <a:xfrm>
            <a:off x="5751928" y="4121023"/>
            <a:ext cx="484428" cy="523220"/>
          </a:xfrm>
          <a:prstGeom prst="rect">
            <a:avLst/>
          </a:prstGeom>
          <a:noFill/>
        </p:spPr>
        <p:txBody>
          <a:bodyPr wrap="none" rtlCol="0">
            <a:spAutoFit/>
          </a:bodyPr>
          <a:lstStyle/>
          <a:p>
            <a:r>
              <a:rPr lang="en-US" altLang="zh-CN" dirty="0"/>
              <a:t>or</a:t>
            </a:r>
            <a:endParaRPr lang="zh-CN" altLang="en-US" dirty="0"/>
          </a:p>
        </p:txBody>
      </p:sp>
      <p:sp>
        <p:nvSpPr>
          <p:cNvPr id="6" name="TextBox 5"/>
          <p:cNvSpPr txBox="1"/>
          <p:nvPr/>
        </p:nvSpPr>
        <p:spPr>
          <a:xfrm>
            <a:off x="415037" y="4644243"/>
            <a:ext cx="3282053" cy="523220"/>
          </a:xfrm>
          <a:prstGeom prst="rect">
            <a:avLst/>
          </a:prstGeom>
          <a:noFill/>
        </p:spPr>
        <p:txBody>
          <a:bodyPr wrap="square" rtlCol="0">
            <a:spAutoFit/>
          </a:bodyPr>
          <a:lstStyle/>
          <a:p>
            <a:r>
              <a:rPr lang="en-US" altLang="zh-CN" dirty="0"/>
              <a:t>isn't really important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475891"/>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1</a:t>
            </a:r>
            <a:r>
              <a:rPr lang="zh-CN" altLang="en-US" b="1" kern="100" dirty="0">
                <a:solidFill>
                  <a:schemeClr val="tx1"/>
                </a:solidFill>
                <a:ea typeface="黑体" panose="02010609060101010101" charset="-122"/>
                <a:cs typeface="Times New Roman" panose="02020603050405020304" pitchFamily="18" charset="0"/>
              </a:rPr>
              <a:t>　课文理解</a:t>
            </a:r>
            <a:endParaRPr lang="zh-CN" altLang="en-US" sz="1050" b="1" kern="100" dirty="0">
              <a:solidFill>
                <a:schemeClr val="tx1"/>
              </a:solidFill>
              <a:latin typeface="等线" panose="02010600030101010101" pitchFamily="2" charset="-122"/>
              <a:ea typeface="黑体" panose="02010609060101010101" charset="-122"/>
              <a:cs typeface="Times New Roman" panose="02020603050405020304" pitchFamily="18" charset="0"/>
            </a:endParaRPr>
          </a:p>
        </p:txBody>
      </p:sp>
      <p:sp>
        <p:nvSpPr>
          <p:cNvPr id="19461" name="副标题 3"/>
          <p:cNvSpPr>
            <a:spLocks noGrp="1"/>
          </p:cNvSpPr>
          <p:nvPr>
            <p:ph type="subTitle" idx="1"/>
          </p:nvPr>
        </p:nvSpPr>
        <p:spPr bwMode="auto">
          <a:xfrm>
            <a:off x="414338" y="2087959"/>
            <a:ext cx="10693400" cy="954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4653" y="3017539"/>
            <a:ext cx="7208838"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1833" y="3465839"/>
            <a:ext cx="600075"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833" y="3636131"/>
            <a:ext cx="504825"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5113" y="4195647"/>
            <a:ext cx="304800"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8625" y="4366877"/>
            <a:ext cx="381000"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9481" y="4681794"/>
            <a:ext cx="638175"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51147" y="5419783"/>
            <a:ext cx="819150"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51609" y="5956935"/>
            <a:ext cx="7810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1410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fr-FR"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fr-FR" altLang="zh-CN" kern="100" dirty="0">
                <a:solidFill>
                  <a:srgbClr val="000000"/>
                </a:solidFill>
                <a:latin typeface="Times New Roman" panose="02020603050405020304"/>
                <a:cs typeface="Courier New" panose="02070309020205020404"/>
              </a:rPr>
              <a:t>1. How would you report back about the Great Barrier Reef?</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Weekly blogs.</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	</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Photo diaries.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Video updates. 	</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All the above.</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296502" y="507629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26738"/>
            <a:ext cx="10693400" cy="6053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Which statement is RIGHT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The Great Barrier Reef cannot be seen from outer space.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This job is not attractive at all.</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This job requires you to stay on the islands for six months.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Nowadays, the Great Barrier Reef is very safe.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 must the candidates do to get this job?</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Have similar work experience.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Prove themselves qualified.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Major in this field.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Be healthy.</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2" y="2267979"/>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14286" y="468024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895740"/>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Which of the following doesn't Ben have to do as an island caretaker?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Making samples.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Taking photos.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Appearing on TV.</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Writing a book.</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6503" y="2592015"/>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02115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What can we infer from the text?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 If we protect it, the Great Barrier Reef will remain a safe habitat for wildlife.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B. Long ago, people knew the importance of protecting the Great Barrier Reef.</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To protect the Great Barrier Reef, people don't have to do a lot of things.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D. The Chinese didn't compete for the job.</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60437" y="170539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5565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Key duties include exploring the islands of the reef and finding out what the area has to offer.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本句是一个主从复合句。句子的主语是</a:t>
            </a:r>
            <a:r>
              <a:rPr lang="en-US" altLang="zh-CN" kern="100" dirty="0">
                <a:solidFill>
                  <a:srgbClr val="000000"/>
                </a:solidFill>
                <a:latin typeface="Times New Roman" panose="02020603050405020304"/>
                <a:ea typeface="楷体_GB2312"/>
                <a:cs typeface="Courier New" panose="02070309020205020404"/>
              </a:rPr>
              <a:t>_______</a:t>
            </a:r>
            <a:r>
              <a:rPr lang="zh-CN" altLang="zh-CN" kern="100" dirty="0">
                <a:solidFill>
                  <a:srgbClr val="000000"/>
                </a:solidFill>
                <a:latin typeface="Times New Roman" panose="02020603050405020304"/>
                <a:cs typeface="Times New Roman" panose="02020603050405020304"/>
              </a:rPr>
              <a:t>，谓语是</a:t>
            </a:r>
            <a:r>
              <a:rPr lang="en-US" altLang="zh-CN" kern="100" dirty="0">
                <a:solidFill>
                  <a:srgbClr val="000000"/>
                </a:solidFill>
                <a:latin typeface="Times New Roman" panose="02020603050405020304"/>
                <a:ea typeface="楷体_GB2312"/>
                <a:cs typeface="Courier New" panose="02070309020205020404"/>
              </a:rPr>
              <a:t>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what </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8464783" y="3220923"/>
            <a:ext cx="1040670" cy="523220"/>
          </a:xfrm>
          <a:prstGeom prst="rect">
            <a:avLst/>
          </a:prstGeom>
          <a:noFill/>
        </p:spPr>
        <p:txBody>
          <a:bodyPr wrap="none" rtlCol="0">
            <a:spAutoFit/>
          </a:bodyPr>
          <a:lstStyle/>
          <a:p>
            <a:r>
              <a:rPr lang="en-US" altLang="zh-CN" dirty="0"/>
              <a:t>duties</a:t>
            </a:r>
            <a:endParaRPr lang="zh-CN" altLang="en-US" dirty="0"/>
          </a:p>
        </p:txBody>
      </p:sp>
      <p:sp>
        <p:nvSpPr>
          <p:cNvPr id="3" name="TextBox 2"/>
          <p:cNvSpPr txBox="1"/>
          <p:nvPr/>
        </p:nvSpPr>
        <p:spPr>
          <a:xfrm>
            <a:off x="504453" y="3796987"/>
            <a:ext cx="1239442" cy="523220"/>
          </a:xfrm>
          <a:prstGeom prst="rect">
            <a:avLst/>
          </a:prstGeom>
          <a:noFill/>
        </p:spPr>
        <p:txBody>
          <a:bodyPr wrap="none" rtlCol="0">
            <a:spAutoFit/>
          </a:bodyPr>
          <a:lstStyle/>
          <a:p>
            <a:r>
              <a:rPr lang="en-US" altLang="zh-CN" dirty="0"/>
              <a:t>include</a:t>
            </a:r>
            <a:endParaRPr lang="zh-CN" altLang="en-US" dirty="0"/>
          </a:p>
        </p:txBody>
      </p:sp>
      <p:sp>
        <p:nvSpPr>
          <p:cNvPr id="5" name="TextBox 4"/>
          <p:cNvSpPr txBox="1"/>
          <p:nvPr/>
        </p:nvSpPr>
        <p:spPr>
          <a:xfrm>
            <a:off x="3634090" y="3796987"/>
            <a:ext cx="902811" cy="523220"/>
          </a:xfrm>
          <a:prstGeom prst="rect">
            <a:avLst/>
          </a:prstGeom>
          <a:noFill/>
        </p:spPr>
        <p:txBody>
          <a:bodyPr wrap="none" rtlCol="0">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4" name="矩形 3"/>
          <p:cNvSpPr/>
          <p:nvPr/>
        </p:nvSpPr>
        <p:spPr>
          <a:xfrm>
            <a:off x="504453" y="4272704"/>
            <a:ext cx="10549172"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主要职责包括探索大堡礁的各个岛屿，探寻当地的自然资源。</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2138942"/>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The most important thing was that people all over the world became aware of the beauty of the ocean in the area.</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that </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7489229" y="338007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4" name="矩形 3"/>
          <p:cNvSpPr/>
          <p:nvPr/>
        </p:nvSpPr>
        <p:spPr>
          <a:xfrm>
            <a:off x="2268649" y="3956143"/>
            <a:ext cx="8361680" cy="52197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最重要的是全世界的人都认识到了这片大海的美丽。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19331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What's more, they came to understand the delicate balance that the environment exists in and what can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and must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 done to protect the reef.</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本句是一个主从复合句。</a:t>
            </a:r>
            <a:r>
              <a:rPr lang="en-US" altLang="zh-CN" kern="100" dirty="0">
                <a:solidFill>
                  <a:srgbClr val="000000"/>
                </a:solidFill>
                <a:latin typeface="Times New Roman" panose="02020603050405020304"/>
                <a:cs typeface="Courier New" panose="02070309020205020404"/>
              </a:rPr>
              <a:t>that the environment exists in </a:t>
            </a:r>
            <a:r>
              <a:rPr lang="zh-CN" altLang="zh-CN" kern="100" dirty="0">
                <a:solidFill>
                  <a:srgbClr val="000000"/>
                </a:solidFill>
                <a:latin typeface="Times New Roman" panose="02020603050405020304"/>
                <a:cs typeface="Times New Roman" panose="02020603050405020304"/>
              </a:rPr>
              <a:t>为</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a:t>
            </a:r>
            <a:r>
              <a:rPr lang="en-US" altLang="zh-CN" kern="100" dirty="0">
                <a:solidFill>
                  <a:srgbClr val="000000"/>
                </a:solidFill>
                <a:latin typeface="Times New Roman" panose="02020603050405020304"/>
                <a:ea typeface="楷体_GB2312"/>
                <a:cs typeface="Courier New" panose="02070309020205020404"/>
              </a:rPr>
              <a:t>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引导的宾语从句作</a:t>
            </a:r>
            <a:r>
              <a:rPr lang="en-US" altLang="zh-CN" kern="100" dirty="0">
                <a:solidFill>
                  <a:srgbClr val="000000"/>
                </a:solidFill>
                <a:latin typeface="Times New Roman" panose="02020603050405020304"/>
                <a:ea typeface="楷体_GB2312"/>
                <a:cs typeface="Courier New" panose="02070309020205020404"/>
              </a:rPr>
              <a:t>___________</a:t>
            </a:r>
            <a:r>
              <a:rPr lang="zh-CN" altLang="zh-CN" kern="100" dirty="0">
                <a:solidFill>
                  <a:srgbClr val="000000"/>
                </a:solidFill>
                <a:latin typeface="Times New Roman" panose="02020603050405020304"/>
                <a:cs typeface="Times New Roman" panose="02020603050405020304"/>
              </a:rPr>
              <a:t>的宾语。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124633" y="364174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4" name="矩形 3"/>
          <p:cNvSpPr/>
          <p:nvPr/>
        </p:nvSpPr>
        <p:spPr>
          <a:xfrm>
            <a:off x="7705253" y="3641745"/>
            <a:ext cx="1758815" cy="523220"/>
          </a:xfrm>
          <a:prstGeom prst="rect">
            <a:avLst/>
          </a:prstGeom>
        </p:spPr>
        <p:txBody>
          <a:bodyPr wrap="none">
            <a:spAutoFit/>
          </a:bodyPr>
          <a:lstStyle/>
          <a:p>
            <a:r>
              <a:rPr lang="en-US" altLang="zh-CN" dirty="0"/>
              <a:t>understand</a:t>
            </a:r>
            <a:endParaRPr lang="zh-CN" altLang="en-US" dirty="0"/>
          </a:p>
        </p:txBody>
      </p:sp>
      <p:sp>
        <p:nvSpPr>
          <p:cNvPr id="3" name="矩形 2"/>
          <p:cNvSpPr/>
          <p:nvPr/>
        </p:nvSpPr>
        <p:spPr>
          <a:xfrm>
            <a:off x="468449" y="4143128"/>
            <a:ext cx="10621180" cy="1296670"/>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ea typeface="楷体_GB2312"/>
                <a:cs typeface="Times New Roman" panose="02020603050405020304"/>
              </a:rPr>
              <a:t>                   </a:t>
            </a:r>
            <a:r>
              <a:rPr lang="zh-CN" altLang="zh-CN" kern="100" dirty="0">
                <a:latin typeface="Times New Roman" panose="02020603050405020304"/>
                <a:ea typeface="楷体_GB2312"/>
                <a:cs typeface="Times New Roman" panose="02020603050405020304"/>
              </a:rPr>
              <a:t>而且，他们开始理解环境存在于微妙的平衡之中，以及人类能够，且必须采取什么行动保护大堡礁。</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What did the candidates have to do to prove that they were qualified for the job?</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3849482"/>
            <a:ext cx="10657184" cy="129881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The candidates had to make a short video showing how much they knew about the reef.</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学习任务目标</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Understand the text, master the key vocabulary related to the topic and describe the best job in the world.</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kern="100" dirty="0" err="1">
                <a:solidFill>
                  <a:srgbClr val="000000"/>
                </a:solidFill>
                <a:latin typeface="Times New Roman" panose="02020603050405020304"/>
                <a:cs typeface="Courier New" panose="02070309020205020404"/>
              </a:rPr>
              <a:t>Analyse</a:t>
            </a:r>
            <a:r>
              <a:rPr lang="en-US" altLang="zh-CN" kern="100" dirty="0">
                <a:solidFill>
                  <a:srgbClr val="000000"/>
                </a:solidFill>
                <a:latin typeface="Times New Roman" panose="02020603050405020304"/>
                <a:cs typeface="Courier New" panose="02070309020205020404"/>
              </a:rPr>
              <a:t> an event in different ways and find out the positive and negative effects of 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Use the words and expressions to show your opinions.</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77953"/>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How is the theme of nurturing nature presented differently in the two reading texts of this unit?</a:t>
            </a: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8449" y="1904567"/>
            <a:ext cx="10621180" cy="4315027"/>
          </a:xfrm>
          <a:prstGeom prst="rect">
            <a:avLst/>
          </a:prstGeom>
        </p:spPr>
        <p:txBody>
          <a:bodyPr wrap="square">
            <a:spAutoFit/>
          </a:bodyPr>
          <a:lstStyle/>
          <a:p>
            <a:pPr algn="just">
              <a:lnSpc>
                <a:spcPct val="140000"/>
              </a:lnSpc>
              <a:spcAft>
                <a:spcPts val="0"/>
              </a:spcAft>
              <a:tabLst>
                <a:tab pos="5591175" algn="l"/>
              </a:tabLst>
            </a:pPr>
            <a:r>
              <a:rPr lang="en-US" altLang="zh-CN" kern="100" dirty="0">
                <a:latin typeface="Times New Roman" panose="02020603050405020304"/>
                <a:cs typeface="Courier New" panose="02070309020205020404"/>
              </a:rPr>
              <a:t>In the first reading text, the author uses his own experience to describe the challenges of building the railway and the solutions to these problems. In this way, the author wants to tell us that we should protect nature while constructing and developing human society. In the second reading text, the author explains the best job in the world, its requirements and its duty to raise the public awareness of the beauty of nature, and to understand the delicate balance of nature.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259867"/>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2</a:t>
            </a:r>
            <a:r>
              <a:rPr lang="zh-CN" altLang="en-US" b="1" kern="100" dirty="0">
                <a:solidFill>
                  <a:schemeClr val="tx1"/>
                </a:solidFill>
                <a:ea typeface="黑体" panose="02010609060101010101" charset="-122"/>
                <a:cs typeface="Times New Roman" panose="02020603050405020304" pitchFamily="18" charset="0"/>
              </a:rPr>
              <a:t>　语言梳理</a:t>
            </a:r>
            <a:endParaRPr lang="en-US" altLang="zh-CN" b="1" kern="100" dirty="0">
              <a:solidFill>
                <a:schemeClr val="tx1"/>
              </a:solidFill>
              <a:ea typeface="黑体" panose="02010609060101010101" charset="-122"/>
              <a:cs typeface="Times New Roman" panose="02020603050405020304" pitchFamily="18" charset="0"/>
            </a:endParaRPr>
          </a:p>
        </p:txBody>
      </p:sp>
      <p:sp>
        <p:nvSpPr>
          <p:cNvPr id="2" name="矩形 1"/>
          <p:cNvSpPr/>
          <p:nvPr/>
        </p:nvSpPr>
        <p:spPr>
          <a:xfrm>
            <a:off x="416582" y="2015951"/>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b="1" kern="100" dirty="0">
                <a:solidFill>
                  <a:srgbClr val="000000"/>
                </a:solidFill>
                <a:latin typeface="Times New Roman" panose="02020603050405020304"/>
                <a:ea typeface="黑体" panose="02010609060101010101" charset="-122"/>
                <a:cs typeface="Courier New" panose="02070309020205020404"/>
              </a:rPr>
              <a:t>applicant</a:t>
            </a:r>
            <a:r>
              <a:rPr lang="en-US" altLang="zh-CN" b="1" i="1" kern="100" dirty="0">
                <a:solidFill>
                  <a:srgbClr val="000000"/>
                </a:solidFill>
                <a:latin typeface="Times New Roman" panose="02020603050405020304"/>
                <a:ea typeface="黑体" panose="02010609060101010101" charset="-122"/>
                <a:cs typeface="Courier New" panose="02070309020205020404"/>
              </a:rPr>
              <a:t> n. </a:t>
            </a:r>
            <a:r>
              <a:rPr lang="zh-CN" altLang="zh-CN" kern="100" dirty="0">
                <a:solidFill>
                  <a:srgbClr val="000000"/>
                </a:solidFill>
                <a:latin typeface="Times New Roman" panose="02020603050405020304"/>
                <a:ea typeface="黑体" panose="02010609060101010101" charset="-122"/>
                <a:cs typeface="Times New Roman" panose="02020603050405020304"/>
              </a:rPr>
              <a:t>申请人</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2755281"/>
            <a:ext cx="10693400" cy="24150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Out of the thousands of </a:t>
            </a:r>
            <a:r>
              <a:rPr lang="en-US" altLang="zh-CN" b="1" kern="100" dirty="0">
                <a:solidFill>
                  <a:srgbClr val="000000"/>
                </a:solidFill>
                <a:latin typeface="Times New Roman" panose="02020603050405020304"/>
                <a:cs typeface="Courier New" panose="02070309020205020404"/>
              </a:rPr>
              <a:t>applicants, </a:t>
            </a:r>
            <a:r>
              <a:rPr lang="en-US" altLang="zh-CN" kern="100" dirty="0">
                <a:solidFill>
                  <a:srgbClr val="000000"/>
                </a:solidFill>
                <a:latin typeface="Times New Roman" panose="02020603050405020304"/>
                <a:cs typeface="Courier New" panose="02070309020205020404"/>
              </a:rPr>
              <a:t>eleven were selected, including a young woman from China.</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在数千名申请者中，有十一人被选中，其中还包括一个年轻的中国姑娘。</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83803"/>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(1)apply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申请；使用；应用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apply (to sb.) for... (</a:t>
            </a:r>
            <a:r>
              <a:rPr lang="zh-CN" altLang="zh-CN" kern="100" dirty="0">
                <a:solidFill>
                  <a:srgbClr val="000000"/>
                </a:solidFill>
                <a:latin typeface="Times New Roman" panose="02020603050405020304"/>
                <a:cs typeface="Times New Roman" panose="02020603050405020304"/>
              </a:rPr>
              <a:t>向某人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申请</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apply 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申请去做某事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apply... to...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运用于</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apply to</a:t>
            </a:r>
            <a:r>
              <a:rPr lang="zh-CN" altLang="zh-CN" kern="100" dirty="0">
                <a:solidFill>
                  <a:srgbClr val="000000"/>
                </a:solidFill>
                <a:latin typeface="Times New Roman" panose="02020603050405020304"/>
                <a:cs typeface="Times New Roman" panose="02020603050405020304"/>
              </a:rPr>
              <a:t>适用于</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(to</a:t>
            </a:r>
            <a:r>
              <a:rPr lang="zh-CN" altLang="zh-CN" kern="100" dirty="0">
                <a:solidFill>
                  <a:srgbClr val="000000"/>
                </a:solidFill>
                <a:latin typeface="Times New Roman" panose="02020603050405020304"/>
                <a:cs typeface="Times New Roman" panose="02020603050405020304"/>
              </a:rPr>
              <a:t>为介词</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apply oneself to (doing)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致力于</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集中精力于</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做</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某事</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(2)application</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申请；申请书；运用</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(3)applied</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尤指学科</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应用的</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11795"/>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Over the next months, he applied himself to </a:t>
            </a:r>
            <a:r>
              <a:rPr lang="en-US" altLang="zh-CN" kern="100" dirty="0">
                <a:solidFill>
                  <a:srgbClr val="000000"/>
                </a:solidFill>
                <a:latin typeface="Times New Roman" panose="02020603050405020304"/>
                <a:ea typeface="楷体_GB2312"/>
                <a:cs typeface="Courier New" panose="02070309020205020404"/>
              </a:rPr>
              <a:t>_________</a:t>
            </a:r>
            <a:r>
              <a:rPr lang="en-US" altLang="zh-CN" kern="100" dirty="0">
                <a:solidFill>
                  <a:srgbClr val="000000"/>
                </a:solidFill>
                <a:latin typeface="Times New Roman" panose="02020603050405020304"/>
                <a:cs typeface="Courier New" panose="02070309020205020404"/>
              </a:rPr>
              <a:t> (improve) the technique.</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The new technology, if applied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farming, will help increase the grain output.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ea typeface="楷体_GB2312"/>
                <a:cs typeface="Courier New" panose="02070309020205020404"/>
              </a:rPr>
              <a:t>(2023·</a:t>
            </a:r>
            <a:r>
              <a:rPr lang="zh-CN" altLang="zh-CN" kern="100" dirty="0">
                <a:solidFill>
                  <a:srgbClr val="000000"/>
                </a:solidFill>
                <a:latin typeface="Times New Roman" panose="02020603050405020304"/>
                <a:ea typeface="楷体_GB2312"/>
                <a:cs typeface="Times New Roman" panose="02020603050405020304"/>
              </a:rPr>
              <a:t>全国乙卷</a:t>
            </a:r>
            <a:r>
              <a:rPr lang="en-US" altLang="zh-CN" kern="100" dirty="0">
                <a:solidFill>
                  <a:srgbClr val="000000"/>
                </a:solidFill>
                <a:latin typeface="Times New Roman" panose="02020603050405020304"/>
                <a:ea typeface="楷体_GB2312"/>
                <a:cs typeface="Courier New" panose="02070309020205020404"/>
              </a:rPr>
              <a:t>)</a:t>
            </a:r>
            <a:r>
              <a:rPr lang="en-US" altLang="zh-CN" kern="100" dirty="0">
                <a:solidFill>
                  <a:srgbClr val="000000"/>
                </a:solidFill>
                <a:latin typeface="Times New Roman" panose="02020603050405020304"/>
                <a:cs typeface="Courier New" panose="02070309020205020404"/>
              </a:rPr>
              <a:t>There has been a rise in the number of students applying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food courses at UK universities and colleges.</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cs typeface="Courier New" panose="02070309020205020404"/>
              </a:rPr>
              <a:t>As the wages were low, there were few </a:t>
            </a:r>
            <a:r>
              <a:rPr lang="en-US" altLang="zh-CN" kern="100" dirty="0">
                <a:solidFill>
                  <a:srgbClr val="000000"/>
                </a:solidFill>
                <a:latin typeface="Times New Roman" panose="02020603050405020304"/>
                <a:ea typeface="楷体_GB2312"/>
                <a:cs typeface="Courier New" panose="02070309020205020404"/>
              </a:rPr>
              <a:t>__________</a:t>
            </a:r>
            <a:r>
              <a:rPr lang="en-US" altLang="zh-CN" kern="100" dirty="0">
                <a:solidFill>
                  <a:srgbClr val="000000"/>
                </a:solidFill>
                <a:latin typeface="Times New Roman" panose="02020603050405020304"/>
                <a:cs typeface="Courier New" panose="02070309020205020404"/>
              </a:rPr>
              <a:t> (apply) for the job.</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7309209" y="1835931"/>
            <a:ext cx="1680268" cy="523220"/>
          </a:xfrm>
          <a:prstGeom prst="rect">
            <a:avLst/>
          </a:prstGeom>
          <a:noFill/>
        </p:spPr>
        <p:txBody>
          <a:bodyPr wrap="none" rtlCol="0">
            <a:spAutoFit/>
          </a:bodyPr>
          <a:lstStyle/>
          <a:p>
            <a:r>
              <a:rPr lang="en-US" altLang="zh-CN"/>
              <a:t>improving</a:t>
            </a:r>
            <a:endParaRPr lang="zh-CN" altLang="en-US" dirty="0"/>
          </a:p>
        </p:txBody>
      </p:sp>
      <p:sp>
        <p:nvSpPr>
          <p:cNvPr id="3" name="TextBox 2"/>
          <p:cNvSpPr txBox="1"/>
          <p:nvPr/>
        </p:nvSpPr>
        <p:spPr>
          <a:xfrm>
            <a:off x="5364993" y="3096071"/>
            <a:ext cx="463588" cy="523220"/>
          </a:xfrm>
          <a:prstGeom prst="rect">
            <a:avLst/>
          </a:prstGeom>
          <a:noFill/>
        </p:spPr>
        <p:txBody>
          <a:bodyPr wrap="none" rtlCol="0">
            <a:spAutoFit/>
          </a:bodyPr>
          <a:lstStyle/>
          <a:p>
            <a:r>
              <a:rPr lang="en-US" altLang="zh-CN"/>
              <a:t>to</a:t>
            </a:r>
            <a:endParaRPr lang="zh-CN" altLang="en-US" dirty="0"/>
          </a:p>
        </p:txBody>
      </p:sp>
      <p:sp>
        <p:nvSpPr>
          <p:cNvPr id="4" name="TextBox 3"/>
          <p:cNvSpPr txBox="1"/>
          <p:nvPr/>
        </p:nvSpPr>
        <p:spPr>
          <a:xfrm>
            <a:off x="1862260" y="4860267"/>
            <a:ext cx="694421" cy="523220"/>
          </a:xfrm>
          <a:prstGeom prst="rect">
            <a:avLst/>
          </a:prstGeom>
          <a:noFill/>
        </p:spPr>
        <p:txBody>
          <a:bodyPr wrap="none" rtlCol="0">
            <a:spAutoFit/>
          </a:bodyPr>
          <a:lstStyle/>
          <a:p>
            <a:r>
              <a:rPr lang="en-US" altLang="zh-CN" dirty="0"/>
              <a:t>for </a:t>
            </a:r>
            <a:endParaRPr lang="zh-CN" altLang="en-US" dirty="0"/>
          </a:p>
        </p:txBody>
      </p:sp>
      <p:sp>
        <p:nvSpPr>
          <p:cNvPr id="5" name="TextBox 4"/>
          <p:cNvSpPr txBox="1"/>
          <p:nvPr/>
        </p:nvSpPr>
        <p:spPr>
          <a:xfrm>
            <a:off x="6589129" y="5400327"/>
            <a:ext cx="1636987" cy="523220"/>
          </a:xfrm>
          <a:prstGeom prst="rect">
            <a:avLst/>
          </a:prstGeom>
          <a:noFill/>
        </p:spPr>
        <p:txBody>
          <a:bodyPr wrap="none" rtlCol="0">
            <a:spAutoFit/>
          </a:bodyPr>
          <a:lstStyle/>
          <a:p>
            <a:r>
              <a:rPr lang="en-US" altLang="zh-CN"/>
              <a:t>applicants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337328"/>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应用文写作之感谢信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她已成功申请了这所大学的入学名额。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She has successfully </a:t>
            </a:r>
            <a:r>
              <a:rPr lang="en-US" altLang="zh-CN" kern="100" dirty="0">
                <a:solidFill>
                  <a:srgbClr val="000000"/>
                </a:solidFill>
                <a:latin typeface="Times New Roman" panose="02020603050405020304"/>
                <a:ea typeface="楷体_GB2312"/>
                <a:cs typeface="Courier New" panose="02070309020205020404"/>
              </a:rPr>
              <a:t>_________________</a:t>
            </a:r>
            <a:r>
              <a:rPr lang="en-US" altLang="zh-CN" kern="100" dirty="0">
                <a:solidFill>
                  <a:srgbClr val="000000"/>
                </a:solidFill>
                <a:latin typeface="Times New Roman" panose="02020603050405020304"/>
                <a:cs typeface="Courier New" panose="02070309020205020404"/>
              </a:rPr>
              <a:t> at the university.</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应用文写作之发言稿</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团队合作的精神适用于各种团体活动，帮助我们更顺利地完成任务。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The spirit of teamwork and cooperation </a:t>
            </a:r>
            <a:r>
              <a:rPr lang="en-US" altLang="zh-CN" kern="100" dirty="0">
                <a:solidFill>
                  <a:srgbClr val="000000"/>
                </a:solidFill>
                <a:latin typeface="Times New Roman" panose="02020603050405020304"/>
                <a:ea typeface="楷体_GB2312"/>
                <a:cs typeface="Courier New" panose="02070309020205020404"/>
              </a:rPr>
              <a:t>__________________________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 </a:t>
            </a:r>
            <a:r>
              <a:rPr lang="en-US" altLang="zh-CN" kern="100" dirty="0">
                <a:solidFill>
                  <a:srgbClr val="000000"/>
                </a:solidFill>
                <a:latin typeface="Times New Roman" panose="02020603050405020304"/>
                <a:cs typeface="Courier New" panose="02070309020205020404"/>
              </a:rPr>
              <a:t>helping us complete tasks more smoothly.</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3672805" y="2556011"/>
            <a:ext cx="2842445" cy="523220"/>
          </a:xfrm>
          <a:prstGeom prst="rect">
            <a:avLst/>
          </a:prstGeom>
          <a:noFill/>
        </p:spPr>
        <p:txBody>
          <a:bodyPr wrap="none" rtlCol="0">
            <a:spAutoFit/>
          </a:bodyPr>
          <a:lstStyle/>
          <a:p>
            <a:r>
              <a:rPr lang="en-US" altLang="zh-CN" dirty="0"/>
              <a:t>applied for a place</a:t>
            </a:r>
            <a:endParaRPr lang="zh-CN" altLang="en-US" dirty="0"/>
          </a:p>
        </p:txBody>
      </p:sp>
      <p:sp>
        <p:nvSpPr>
          <p:cNvPr id="3" name="TextBox 2"/>
          <p:cNvSpPr txBox="1"/>
          <p:nvPr/>
        </p:nvSpPr>
        <p:spPr>
          <a:xfrm>
            <a:off x="6655197" y="4320207"/>
            <a:ext cx="3642344" cy="523220"/>
          </a:xfrm>
          <a:prstGeom prst="rect">
            <a:avLst/>
          </a:prstGeom>
          <a:noFill/>
        </p:spPr>
        <p:txBody>
          <a:bodyPr wrap="none" rtlCol="0">
            <a:spAutoFit/>
          </a:bodyPr>
          <a:lstStyle/>
          <a:p>
            <a:r>
              <a:rPr lang="en-US" altLang="zh-CN" dirty="0"/>
              <a:t>applies to various group</a:t>
            </a:r>
            <a:endParaRPr lang="zh-CN" altLang="en-US" dirty="0"/>
          </a:p>
        </p:txBody>
      </p:sp>
      <p:sp>
        <p:nvSpPr>
          <p:cNvPr id="5" name="TextBox 4"/>
          <p:cNvSpPr txBox="1"/>
          <p:nvPr/>
        </p:nvSpPr>
        <p:spPr>
          <a:xfrm>
            <a:off x="504453" y="4985119"/>
            <a:ext cx="1476686" cy="523220"/>
          </a:xfrm>
          <a:prstGeom prst="rect">
            <a:avLst/>
          </a:prstGeom>
          <a:noFill/>
        </p:spPr>
        <p:txBody>
          <a:bodyPr wrap="none" rtlCol="0">
            <a:spAutoFit/>
          </a:bodyPr>
          <a:lstStyle/>
          <a:p>
            <a:r>
              <a:rPr lang="en-US" altLang="zh-CN" dirty="0"/>
              <a:t>activities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667767"/>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en-US" altLang="zh-CN" b="1" kern="100" dirty="0">
                <a:solidFill>
                  <a:srgbClr val="000000"/>
                </a:solidFill>
                <a:latin typeface="Times New Roman" panose="02020603050405020304"/>
                <a:ea typeface="黑体" panose="02010609060101010101" charset="-122"/>
                <a:cs typeface="Courier New" panose="02070309020205020404"/>
              </a:rPr>
              <a:t>requirement</a:t>
            </a:r>
            <a:r>
              <a:rPr lang="en-US" altLang="zh-CN" b="1" i="1" kern="100" dirty="0">
                <a:solidFill>
                  <a:srgbClr val="000000"/>
                </a:solidFill>
                <a:latin typeface="Times New Roman" panose="02020603050405020304"/>
                <a:ea typeface="黑体" panose="02010609060101010101" charset="-122"/>
                <a:cs typeface="Courier New" panose="02070309020205020404"/>
              </a:rPr>
              <a:t> n. </a:t>
            </a:r>
            <a:r>
              <a:rPr lang="zh-CN" altLang="zh-CN" kern="100" dirty="0">
                <a:solidFill>
                  <a:srgbClr val="000000"/>
                </a:solidFill>
                <a:latin typeface="Times New Roman" panose="02020603050405020304"/>
                <a:ea typeface="黑体" panose="02010609060101010101" charset="-122"/>
                <a:cs typeface="Times New Roman" panose="02020603050405020304"/>
              </a:rPr>
              <a:t>要求；必要条件；需要的东西</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1425366"/>
            <a:ext cx="10693400" cy="22467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What are the </a:t>
            </a:r>
            <a:r>
              <a:rPr lang="en-US" altLang="zh-CN" b="1" kern="100" dirty="0">
                <a:solidFill>
                  <a:srgbClr val="000000"/>
                </a:solidFill>
                <a:latin typeface="Times New Roman" panose="02020603050405020304"/>
                <a:cs typeface="Courier New" panose="02070309020205020404"/>
              </a:rPr>
              <a:t>requirements</a:t>
            </a:r>
            <a:r>
              <a:rPr lang="en-US" altLang="zh-CN" kern="100" dirty="0">
                <a:solidFill>
                  <a:srgbClr val="000000"/>
                </a:solidFill>
                <a:latin typeface="Times New Roman" panose="02020603050405020304"/>
                <a:cs typeface="Courier New" panose="02070309020205020404"/>
              </a:rPr>
              <a:t> of the job?</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这份工作的要求是什么？</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(1)meet/satisfy one's requirements </a:t>
            </a:r>
            <a:r>
              <a:rPr lang="zh-CN" altLang="zh-CN" kern="100" dirty="0">
                <a:solidFill>
                  <a:srgbClr val="000000"/>
                </a:solidFill>
                <a:latin typeface="Times New Roman" panose="02020603050405020304"/>
                <a:cs typeface="Times New Roman" panose="02020603050405020304"/>
              </a:rPr>
              <a:t>满足某人的要求</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(2)require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需要；要求</a:t>
            </a:r>
            <a:endParaRPr lang="zh-CN" altLang="zh-CN" sz="1050" kern="100" dirty="0">
              <a:effectLst/>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504825" y="3708139"/>
          <a:ext cx="10512425" cy="2500312"/>
        </p:xfrm>
        <a:graphic>
          <a:graphicData uri="http://schemas.openxmlformats.org/presentationml/2006/ole">
            <mc:AlternateContent xmlns:mc="http://schemas.openxmlformats.org/markup-compatibility/2006">
              <mc:Choice xmlns:v="urn:schemas-microsoft-com:vml" Requires="v">
                <p:oleObj name="文档" r:id="rId3" imgW="10514330" imgH="2502535" progId="Word.Document.12">
                  <p:embed/>
                </p:oleObj>
              </mc:Choice>
              <mc:Fallback>
                <p:oleObj name="文档" r:id="rId3" imgW="10514330" imgH="2502535" progId="Word.Document.12">
                  <p:embed/>
                  <p:pic>
                    <p:nvPicPr>
                      <p:cNvPr id="0" name="图片 4101"/>
                      <p:cNvPicPr/>
                      <p:nvPr/>
                    </p:nvPicPr>
                    <p:blipFill>
                      <a:blip r:embed="rId4"/>
                      <a:stretch>
                        <a:fillRect/>
                      </a:stretch>
                    </p:blipFill>
                    <p:spPr>
                      <a:xfrm>
                        <a:off x="504825" y="3708139"/>
                        <a:ext cx="10512425" cy="2500312"/>
                      </a:xfrm>
                      <a:prstGeom prst="rect">
                        <a:avLst/>
                      </a:prstGeom>
                    </p:spPr>
                  </p:pic>
                </p:oleObj>
              </mc:Fallback>
            </mc:AlternateContent>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2388389"/>
            <a:ext cx="10693400" cy="2434256"/>
          </a:xfrm>
          <a:noFill/>
          <a:ln>
            <a:solidFill>
              <a:srgbClr val="FF0000"/>
            </a:solidFill>
            <a:prstDash val="dash"/>
            <a:miter lim="800000"/>
          </a:ln>
          <a:extLst>
            <a:ext uri="{909E8E84-426E-40DD-AFC4-6F175D3DCCD1}">
              <a14:hiddenFill xmlns:a14="http://schemas.microsoft.com/office/drawing/2010/main">
                <a:solidFill>
                  <a:srgbClr val="FFFFFF"/>
                </a:solidFill>
              </a14:hiddenFill>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(1)requirement</a:t>
            </a:r>
            <a:r>
              <a:rPr lang="zh-CN" altLang="zh-CN" kern="100" dirty="0">
                <a:solidFill>
                  <a:srgbClr val="000000"/>
                </a:solidFill>
                <a:latin typeface="Times New Roman" panose="02020603050405020304"/>
                <a:ea typeface="楷体_GB2312"/>
                <a:cs typeface="Times New Roman" panose="02020603050405020304"/>
              </a:rPr>
              <a:t>后接同位语从句或表语从句时，从句应用虚拟语气，即从句中的谓语动词形式用</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should</a:t>
            </a:r>
            <a:r>
              <a:rPr lang="zh-CN" altLang="zh-CN" kern="100" dirty="0">
                <a:solidFill>
                  <a:srgbClr val="000000"/>
                </a:solidFill>
                <a:latin typeface="Times New Roman" panose="02020603050405020304"/>
                <a:ea typeface="楷体_GB2312"/>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楷体_GB231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should</a:t>
            </a:r>
            <a:r>
              <a:rPr lang="zh-CN" altLang="zh-CN" kern="100" dirty="0">
                <a:solidFill>
                  <a:srgbClr val="000000"/>
                </a:solidFill>
                <a:latin typeface="Times New Roman" panose="02020603050405020304"/>
                <a:ea typeface="楷体_GB2312"/>
                <a:cs typeface="Times New Roman" panose="02020603050405020304"/>
              </a:rPr>
              <a:t>可省略。</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(2)require</a:t>
            </a:r>
            <a:r>
              <a:rPr lang="zh-CN" altLang="zh-CN" kern="100" dirty="0">
                <a:solidFill>
                  <a:srgbClr val="000000"/>
                </a:solidFill>
                <a:latin typeface="Times New Roman" panose="02020603050405020304"/>
                <a:ea typeface="楷体_GB2312"/>
                <a:cs typeface="Times New Roman" panose="02020603050405020304"/>
              </a:rPr>
              <a:t>表示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楷体_GB2312"/>
                <a:cs typeface="Times New Roman" panose="02020603050405020304"/>
              </a:rPr>
              <a:t>要求</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楷体_GB2312"/>
                <a:cs typeface="Times New Roman" panose="02020603050405020304"/>
              </a:rPr>
              <a:t>时，其后的宾语从句要用虚拟语气，即从句中的谓语动词形式用</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should</a:t>
            </a:r>
            <a:r>
              <a:rPr lang="zh-CN" altLang="zh-CN" kern="100" dirty="0">
                <a:solidFill>
                  <a:srgbClr val="000000"/>
                </a:solidFill>
                <a:latin typeface="Times New Roman" panose="02020603050405020304"/>
                <a:ea typeface="楷体_GB2312"/>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楷体_GB2312"/>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should</a:t>
            </a:r>
            <a:r>
              <a:rPr lang="zh-CN" altLang="zh-CN" kern="100" dirty="0">
                <a:solidFill>
                  <a:srgbClr val="000000"/>
                </a:solidFill>
                <a:latin typeface="Times New Roman" panose="02020603050405020304"/>
                <a:ea typeface="楷体_GB2312"/>
                <a:cs typeface="Times New Roman" panose="02020603050405020304"/>
              </a:rPr>
              <a:t>可省略。</a:t>
            </a:r>
            <a:endParaRPr lang="zh-CN" altLang="zh-CN" sz="1050" kern="100" dirty="0">
              <a:latin typeface="宋体" panose="02010600030101010101" pitchFamily="2" charset="-122"/>
              <a:cs typeface="Courier New" panose="02070309020205020404"/>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755" y="2015951"/>
            <a:ext cx="28003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395771"/>
            <a:ext cx="10693400" cy="63509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One of the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(require) for being admitted to the university is that you </a:t>
            </a:r>
            <a:r>
              <a:rPr lang="en-US" altLang="zh-CN" kern="100" dirty="0">
                <a:solidFill>
                  <a:srgbClr val="000000"/>
                </a:solidFill>
                <a:latin typeface="Times New Roman" panose="02020603050405020304"/>
                <a:ea typeface="楷体_GB2312"/>
                <a:cs typeface="Courier New" panose="02070309020205020404"/>
              </a:rPr>
              <a:t>_____________</a:t>
            </a:r>
            <a:r>
              <a:rPr lang="en-US" altLang="zh-CN" kern="100" dirty="0">
                <a:solidFill>
                  <a:srgbClr val="000000"/>
                </a:solidFill>
                <a:latin typeface="Times New Roman" panose="02020603050405020304"/>
                <a:cs typeface="Courier New" panose="02070309020205020404"/>
              </a:rPr>
              <a:t> (pass) the English test </a:t>
            </a:r>
            <a:r>
              <a:rPr lang="en-US" altLang="zh-CN" kern="100" dirty="0" err="1">
                <a:solidFill>
                  <a:srgbClr val="000000"/>
                </a:solidFill>
                <a:latin typeface="Times New Roman" panose="02020603050405020304"/>
                <a:cs typeface="Courier New" panose="02070309020205020404"/>
              </a:rPr>
              <a:t>organised</a:t>
            </a:r>
            <a:r>
              <a:rPr lang="en-US" altLang="zh-CN" kern="100" dirty="0">
                <a:solidFill>
                  <a:srgbClr val="000000"/>
                </a:solidFill>
                <a:latin typeface="Times New Roman" panose="02020603050405020304"/>
                <a:cs typeface="Courier New" panose="02070309020205020404"/>
              </a:rPr>
              <a:t> by 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It is required that drivers </a:t>
            </a:r>
            <a:r>
              <a:rPr lang="en-US" altLang="zh-CN" kern="100" dirty="0">
                <a:solidFill>
                  <a:srgbClr val="000000"/>
                </a:solidFill>
                <a:latin typeface="Times New Roman" panose="02020603050405020304"/>
                <a:ea typeface="楷体_GB2312"/>
                <a:cs typeface="Courier New" panose="02070309020205020404"/>
              </a:rPr>
              <a:t>_____________</a:t>
            </a:r>
            <a:r>
              <a:rPr lang="en-US" altLang="zh-CN" kern="100" dirty="0">
                <a:solidFill>
                  <a:srgbClr val="000000"/>
                </a:solidFill>
                <a:latin typeface="Times New Roman" panose="02020603050405020304"/>
                <a:cs typeface="Courier New" panose="02070309020205020404"/>
              </a:rPr>
              <a:t> (wear) the safety belts while driving a car.</a:t>
            </a:r>
          </a:p>
          <a:p>
            <a:pPr lvl="0"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Some social apps were popular among the children even though they supposedly require users </a:t>
            </a:r>
            <a:r>
              <a:rPr lang="en-US" altLang="zh-CN" kern="100" dirty="0">
                <a:solidFill>
                  <a:srgbClr val="000000"/>
                </a:solidFill>
                <a:latin typeface="Times New Roman" panose="02020603050405020304"/>
                <a:ea typeface="楷体_GB2312"/>
                <a:cs typeface="Courier New" panose="02070309020205020404"/>
              </a:rPr>
              <a:t>_____</a:t>
            </a:r>
            <a:r>
              <a:rPr lang="en-US" altLang="zh-CN" kern="100" dirty="0">
                <a:solidFill>
                  <a:srgbClr val="000000"/>
                </a:solidFill>
                <a:latin typeface="Times New Roman" panose="02020603050405020304"/>
                <a:cs typeface="Courier New" panose="02070309020205020404"/>
              </a:rPr>
              <a:t> (be) at least 13.</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cs typeface="Courier New" panose="02070309020205020404"/>
              </a:rPr>
              <a:t>Relearning the art of seeing the world around us is quite simple, although it takes practice and requires </a:t>
            </a:r>
            <a:r>
              <a:rPr lang="en-US" altLang="zh-CN" kern="100" dirty="0">
                <a:solidFill>
                  <a:srgbClr val="000000"/>
                </a:solidFill>
                <a:latin typeface="Times New Roman" panose="02020603050405020304"/>
                <a:ea typeface="楷体_GB2312"/>
                <a:cs typeface="Courier New" panose="02070309020205020404"/>
              </a:rPr>
              <a:t>________</a:t>
            </a:r>
            <a:r>
              <a:rPr lang="en-US" altLang="zh-CN" kern="100" dirty="0">
                <a:solidFill>
                  <a:srgbClr val="000000"/>
                </a:solidFill>
                <a:latin typeface="Times New Roman" panose="02020603050405020304"/>
                <a:cs typeface="Courier New" panose="02070309020205020404"/>
              </a:rPr>
              <a:t> (break) some bad habits.</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2448669" y="1614454"/>
            <a:ext cx="2146742" cy="523220"/>
          </a:xfrm>
          <a:prstGeom prst="rect">
            <a:avLst/>
          </a:prstGeom>
          <a:noFill/>
        </p:spPr>
        <p:txBody>
          <a:bodyPr wrap="none" rtlCol="0">
            <a:spAutoFit/>
          </a:bodyPr>
          <a:lstStyle/>
          <a:p>
            <a:r>
              <a:rPr lang="en-US" altLang="zh-CN" dirty="0"/>
              <a:t>requirements </a:t>
            </a:r>
            <a:endParaRPr lang="zh-CN" altLang="en-US" dirty="0"/>
          </a:p>
        </p:txBody>
      </p:sp>
      <p:sp>
        <p:nvSpPr>
          <p:cNvPr id="3" name="TextBox 2"/>
          <p:cNvSpPr txBox="1"/>
          <p:nvPr/>
        </p:nvSpPr>
        <p:spPr>
          <a:xfrm>
            <a:off x="2160637" y="2226522"/>
            <a:ext cx="2089033" cy="523220"/>
          </a:xfrm>
          <a:prstGeom prst="rect">
            <a:avLst/>
          </a:prstGeom>
          <a:noFill/>
        </p:spPr>
        <p:txBody>
          <a:bodyPr wrap="none" rtlCol="0">
            <a:spAutoFit/>
          </a:bodyPr>
          <a:lstStyle/>
          <a:p>
            <a:r>
              <a:rPr lang="en-US" altLang="zh-CN"/>
              <a:t>(should) pass</a:t>
            </a:r>
            <a:endParaRPr lang="zh-CN" altLang="en-US" dirty="0"/>
          </a:p>
        </p:txBody>
      </p:sp>
      <p:sp>
        <p:nvSpPr>
          <p:cNvPr id="4" name="TextBox 3"/>
          <p:cNvSpPr txBox="1"/>
          <p:nvPr/>
        </p:nvSpPr>
        <p:spPr>
          <a:xfrm>
            <a:off x="4595411" y="2802586"/>
            <a:ext cx="2169184" cy="523220"/>
          </a:xfrm>
          <a:prstGeom prst="rect">
            <a:avLst/>
          </a:prstGeom>
          <a:noFill/>
        </p:spPr>
        <p:txBody>
          <a:bodyPr wrap="none" rtlCol="0">
            <a:spAutoFit/>
          </a:bodyPr>
          <a:lstStyle/>
          <a:p>
            <a:r>
              <a:rPr lang="en-US" altLang="zh-CN" dirty="0"/>
              <a:t>(should) wear</a:t>
            </a:r>
            <a:endParaRPr lang="zh-CN" altLang="en-US" dirty="0"/>
          </a:p>
        </p:txBody>
      </p:sp>
      <p:sp>
        <p:nvSpPr>
          <p:cNvPr id="5" name="TextBox 4"/>
          <p:cNvSpPr txBox="1"/>
          <p:nvPr/>
        </p:nvSpPr>
        <p:spPr>
          <a:xfrm>
            <a:off x="4140857" y="4644243"/>
            <a:ext cx="927595" cy="523220"/>
          </a:xfrm>
          <a:prstGeom prst="rect">
            <a:avLst/>
          </a:prstGeom>
          <a:noFill/>
        </p:spPr>
        <p:txBody>
          <a:bodyPr wrap="square" rtlCol="0">
            <a:spAutoFit/>
          </a:bodyPr>
          <a:lstStyle/>
          <a:p>
            <a:r>
              <a:rPr lang="en-US" altLang="zh-CN" dirty="0"/>
              <a:t>to be</a:t>
            </a:r>
            <a:endParaRPr lang="zh-CN" altLang="en-US" dirty="0"/>
          </a:p>
        </p:txBody>
      </p:sp>
      <p:sp>
        <p:nvSpPr>
          <p:cNvPr id="6" name="TextBox 5"/>
          <p:cNvSpPr txBox="1"/>
          <p:nvPr/>
        </p:nvSpPr>
        <p:spPr>
          <a:xfrm>
            <a:off x="5905053" y="5796371"/>
            <a:ext cx="1619354" cy="523220"/>
          </a:xfrm>
          <a:prstGeom prst="rect">
            <a:avLst/>
          </a:prstGeom>
          <a:noFill/>
        </p:spPr>
        <p:txBody>
          <a:bodyPr wrap="none" rtlCol="0">
            <a:spAutoFit/>
          </a:bodyPr>
          <a:lstStyle/>
          <a:p>
            <a:r>
              <a:rPr lang="zh-CN" altLang="zh-CN" dirty="0"/>
              <a:t> </a:t>
            </a:r>
            <a:r>
              <a:rPr lang="en-US" altLang="zh-CN" dirty="0"/>
              <a:t>breaking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068"/>
            <a:ext cx="10692000" cy="6053709"/>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应用文写作之校园生活</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老师要求我们每天早上跑步，然后大声朗读英语。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The teacher </a:t>
            </a:r>
            <a:r>
              <a:rPr lang="en-US" altLang="zh-CN" kern="100" dirty="0">
                <a:solidFill>
                  <a:srgbClr val="000000"/>
                </a:solidFill>
                <a:latin typeface="Times New Roman" panose="02020603050405020304"/>
                <a:ea typeface="楷体_GB2312"/>
                <a:cs typeface="Courier New" panose="02070309020205020404"/>
              </a:rPr>
              <a:t>_____________________________________</a:t>
            </a:r>
            <a:r>
              <a:rPr lang="en-US" altLang="zh-CN" kern="100" dirty="0">
                <a:solidFill>
                  <a:srgbClr val="000000"/>
                </a:solidFill>
                <a:latin typeface="Times New Roman" panose="02020603050405020304"/>
                <a:cs typeface="Courier New" panose="02070309020205020404"/>
              </a:rPr>
              <a:t> every morning.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The teacher requires that </a:t>
            </a:r>
            <a:r>
              <a:rPr lang="en-US" altLang="zh-CN" kern="100" dirty="0">
                <a:solidFill>
                  <a:srgbClr val="000000"/>
                </a:solidFill>
                <a:latin typeface="Times New Roman" panose="02020603050405020304"/>
                <a:ea typeface="楷体_GB2312"/>
                <a:cs typeface="Courier New" panose="02070309020205020404"/>
              </a:rPr>
              <a:t>___________________________________</a:t>
            </a:r>
            <a:r>
              <a:rPr lang="en-US" altLang="zh-CN" kern="100" dirty="0">
                <a:solidFill>
                  <a:srgbClr val="000000"/>
                </a:solidFill>
                <a:latin typeface="Times New Roman" panose="02020603050405020304"/>
                <a:cs typeface="Courier New" panose="02070309020205020404"/>
              </a:rPr>
              <a:t> every morning.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We </a:t>
            </a:r>
            <a:r>
              <a:rPr lang="en-US" altLang="zh-CN" kern="100" dirty="0">
                <a:solidFill>
                  <a:srgbClr val="000000"/>
                </a:solidFill>
                <a:latin typeface="Times New Roman" panose="02020603050405020304"/>
                <a:ea typeface="楷体_GB2312"/>
                <a:cs typeface="Courier New" panose="02070309020205020404"/>
              </a:rPr>
              <a:t>________________________________________</a:t>
            </a:r>
            <a:r>
              <a:rPr lang="en-US" altLang="zh-CN" kern="100" dirty="0">
                <a:solidFill>
                  <a:srgbClr val="000000"/>
                </a:solidFill>
                <a:latin typeface="Times New Roman" panose="02020603050405020304"/>
                <a:cs typeface="Courier New" panose="02070309020205020404"/>
              </a:rPr>
              <a:t> every morning.</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a:t>
            </a:r>
            <a:r>
              <a:rPr lang="en-US" altLang="zh-CN" kern="100" dirty="0">
                <a:solidFill>
                  <a:srgbClr val="000000"/>
                </a:solidFill>
                <a:latin typeface="Times New Roman" panose="02020603050405020304"/>
                <a:cs typeface="Courier New" panose="02070309020205020404"/>
              </a:rPr>
              <a:t> every morning.</a:t>
            </a:r>
            <a:endParaRPr lang="zh-CN" altLang="zh-CN" sz="1050" kern="100" dirty="0">
              <a:latin typeface="宋体" panose="02010600030101010101" pitchFamily="2" charset="-122"/>
              <a:cs typeface="Courier New" panose="02070309020205020404"/>
            </a:endParaRPr>
          </a:p>
        </p:txBody>
      </p:sp>
      <p:sp>
        <p:nvSpPr>
          <p:cNvPr id="3" name="TextBox 2"/>
          <p:cNvSpPr txBox="1"/>
          <p:nvPr/>
        </p:nvSpPr>
        <p:spPr>
          <a:xfrm>
            <a:off x="3240757" y="2375991"/>
            <a:ext cx="6876764" cy="523220"/>
          </a:xfrm>
          <a:prstGeom prst="rect">
            <a:avLst/>
          </a:prstGeom>
          <a:noFill/>
        </p:spPr>
        <p:txBody>
          <a:bodyPr wrap="square" rtlCol="0">
            <a:spAutoFit/>
          </a:bodyPr>
          <a:lstStyle/>
          <a:p>
            <a:r>
              <a:rPr lang="en-US" altLang="zh-CN" dirty="0"/>
              <a:t>requires us to run and then read English aloud</a:t>
            </a:r>
            <a:endParaRPr lang="zh-CN" altLang="en-US" dirty="0"/>
          </a:p>
        </p:txBody>
      </p:sp>
      <p:sp>
        <p:nvSpPr>
          <p:cNvPr id="4" name="TextBox 3"/>
          <p:cNvSpPr txBox="1"/>
          <p:nvPr/>
        </p:nvSpPr>
        <p:spPr>
          <a:xfrm>
            <a:off x="4644913" y="3528118"/>
            <a:ext cx="6768752" cy="523220"/>
          </a:xfrm>
          <a:prstGeom prst="rect">
            <a:avLst/>
          </a:prstGeom>
          <a:noFill/>
        </p:spPr>
        <p:txBody>
          <a:bodyPr wrap="square" rtlCol="0">
            <a:spAutoFit/>
          </a:bodyPr>
          <a:lstStyle/>
          <a:p>
            <a:r>
              <a:rPr lang="en-US" altLang="zh-CN" dirty="0"/>
              <a:t>we (should) run and then read English aloud</a:t>
            </a:r>
            <a:endParaRPr lang="zh-CN" altLang="en-US" dirty="0"/>
          </a:p>
        </p:txBody>
      </p:sp>
      <p:sp>
        <p:nvSpPr>
          <p:cNvPr id="5" name="TextBox 4"/>
          <p:cNvSpPr txBox="1"/>
          <p:nvPr/>
        </p:nvSpPr>
        <p:spPr>
          <a:xfrm>
            <a:off x="1536039" y="4736125"/>
            <a:ext cx="7429353" cy="523220"/>
          </a:xfrm>
          <a:prstGeom prst="rect">
            <a:avLst/>
          </a:prstGeom>
          <a:noFill/>
        </p:spPr>
        <p:txBody>
          <a:bodyPr wrap="square" rtlCol="0">
            <a:spAutoFit/>
          </a:bodyPr>
          <a:lstStyle/>
          <a:p>
            <a:r>
              <a:rPr lang="en-US" altLang="zh-CN" dirty="0"/>
              <a:t>are required to run and then read English aloud</a:t>
            </a:r>
            <a:endParaRPr lang="zh-CN" altLang="en-US" dirty="0"/>
          </a:p>
        </p:txBody>
      </p:sp>
      <p:sp>
        <p:nvSpPr>
          <p:cNvPr id="6" name="TextBox 5"/>
          <p:cNvSpPr txBox="1"/>
          <p:nvPr/>
        </p:nvSpPr>
        <p:spPr>
          <a:xfrm>
            <a:off x="792485" y="5348458"/>
            <a:ext cx="10045116" cy="523220"/>
          </a:xfrm>
          <a:prstGeom prst="rect">
            <a:avLst/>
          </a:prstGeom>
          <a:noFill/>
        </p:spPr>
        <p:txBody>
          <a:bodyPr wrap="square" rtlCol="0">
            <a:spAutoFit/>
          </a:bodyPr>
          <a:lstStyle/>
          <a:p>
            <a:r>
              <a:rPr lang="en-US" altLang="zh-CN" dirty="0"/>
              <a:t>It is required that we (should) run and then read English aloud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575791"/>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3. </a:t>
            </a:r>
            <a:r>
              <a:rPr lang="en-US" altLang="zh-CN" b="1" kern="100" dirty="0">
                <a:solidFill>
                  <a:srgbClr val="000000"/>
                </a:solidFill>
                <a:latin typeface="Times New Roman" panose="02020603050405020304"/>
                <a:ea typeface="黑体" panose="02010609060101010101" charset="-122"/>
                <a:cs typeface="Courier New" panose="02070309020205020404"/>
              </a:rPr>
              <a:t>qualification</a:t>
            </a:r>
            <a:r>
              <a:rPr lang="en-US" altLang="zh-CN" b="1" i="1" kern="100" dirty="0">
                <a:solidFill>
                  <a:srgbClr val="000000"/>
                </a:solidFill>
                <a:latin typeface="Times New Roman" panose="02020603050405020304"/>
                <a:ea typeface="黑体" panose="02010609060101010101" charset="-122"/>
                <a:cs typeface="Courier New" panose="02070309020205020404"/>
              </a:rPr>
              <a:t> n. </a:t>
            </a:r>
            <a:r>
              <a:rPr lang="zh-CN" altLang="zh-CN" kern="100" dirty="0">
                <a:solidFill>
                  <a:srgbClr val="000000"/>
                </a:solidFill>
                <a:latin typeface="Times New Roman" panose="02020603050405020304"/>
                <a:ea typeface="黑体" panose="02010609060101010101" charset="-122"/>
                <a:cs typeface="Times New Roman" panose="02020603050405020304"/>
              </a:rPr>
              <a:t>技能条件，资格</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1194961"/>
            <a:ext cx="10693400" cy="52134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All applications welcome, but preference will be given to those with diving </a:t>
            </a:r>
            <a:r>
              <a:rPr lang="en-US" altLang="zh-CN" b="1" kern="100" dirty="0">
                <a:solidFill>
                  <a:srgbClr val="000000"/>
                </a:solidFill>
                <a:latin typeface="Times New Roman" panose="02020603050405020304"/>
                <a:cs typeface="Courier New" panose="02070309020205020404"/>
              </a:rPr>
              <a:t>qualifications</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zh-CN" altLang="zh-CN" kern="100" dirty="0">
                <a:solidFill>
                  <a:srgbClr val="000000"/>
                </a:solidFill>
                <a:latin typeface="Times New Roman" panose="02020603050405020304"/>
                <a:cs typeface="Times New Roman" panose="02020603050405020304"/>
              </a:rPr>
              <a:t>欢迎所有申请，但优先考虑那些具有潜水资格的人。</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(1)qualify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使</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具有资格；</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使</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合格</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qualify (sb.) as (</a:t>
            </a:r>
            <a:r>
              <a:rPr lang="zh-CN" altLang="zh-CN" kern="100" dirty="0">
                <a:solidFill>
                  <a:srgbClr val="000000"/>
                </a:solidFill>
                <a:latin typeface="Times New Roman" panose="02020603050405020304"/>
                <a:cs typeface="Times New Roman" panose="02020603050405020304"/>
              </a:rPr>
              <a:t>使某人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有资格做</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qualify (sb.) for (</a:t>
            </a:r>
            <a:r>
              <a:rPr lang="zh-CN" altLang="zh-CN" kern="100" dirty="0">
                <a:solidFill>
                  <a:srgbClr val="000000"/>
                </a:solidFill>
                <a:latin typeface="Times New Roman" panose="02020603050405020304"/>
                <a:cs typeface="Times New Roman" panose="02020603050405020304"/>
              </a:rPr>
              <a:t>使某人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有</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资格</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(2)qualified</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具备</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的知识</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或技能</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；有资格的；有条件的</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be qualified for </a:t>
            </a:r>
            <a:r>
              <a:rPr lang="zh-CN" altLang="zh-CN" kern="100" dirty="0">
                <a:solidFill>
                  <a:srgbClr val="000000"/>
                </a:solidFill>
                <a:latin typeface="Times New Roman" panose="02020603050405020304"/>
                <a:cs typeface="Times New Roman" panose="02020603050405020304"/>
              </a:rPr>
              <a:t>有</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的资格；适于担任</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；胜任</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be qualified 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有资格做某事</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p>
        </p:txBody>
      </p:sp>
      <p:sp>
        <p:nvSpPr>
          <p:cNvPr id="17411" name="副标题 1"/>
          <p:cNvSpPr>
            <a:spLocks noGrp="1"/>
          </p:cNvSpPr>
          <p:nvPr>
            <p:ph type="subTitle" idx="1"/>
          </p:nvPr>
        </p:nvSpPr>
        <p:spPr bwMode="auto">
          <a:xfrm>
            <a:off x="414338" y="1583903"/>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The applicants can fill in the application form and send it to us </a:t>
            </a:r>
            <a:r>
              <a:rPr lang="en-US" altLang="zh-CN" b="1" kern="100" dirty="0">
                <a:solidFill>
                  <a:srgbClr val="000000"/>
                </a:solidFill>
                <a:latin typeface="Times New Roman" panose="02020603050405020304"/>
                <a:cs typeface="Courier New" panose="02070309020205020404"/>
              </a:rPr>
              <a:t>via</a:t>
            </a:r>
            <a:r>
              <a:rPr lang="en-US" altLang="zh-CN" kern="100" dirty="0">
                <a:solidFill>
                  <a:srgbClr val="000000"/>
                </a:solidFill>
                <a:latin typeface="Times New Roman" panose="02020603050405020304"/>
                <a:cs typeface="Courier New" panose="02070309020205020404"/>
              </a:rPr>
              <a:t> email.</a:t>
            </a:r>
            <a:r>
              <a:rPr lang="en-US" altLang="zh-CN" kern="100" dirty="0">
                <a:solidFill>
                  <a:srgbClr val="000000"/>
                </a:solidFill>
                <a:latin typeface="Times New Roman" panose="02020603050405020304"/>
                <a:ea typeface="楷体_GB2312"/>
                <a:cs typeface="Courier New" panose="02070309020205020404"/>
              </a:rPr>
              <a:t>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The </a:t>
            </a:r>
            <a:r>
              <a:rPr lang="en-US" altLang="zh-CN" b="1" kern="100" dirty="0">
                <a:solidFill>
                  <a:srgbClr val="000000"/>
                </a:solidFill>
                <a:latin typeface="Times New Roman" panose="02020603050405020304"/>
                <a:cs typeface="Courier New" panose="02070309020205020404"/>
              </a:rPr>
              <a:t>candidate</a:t>
            </a:r>
            <a:r>
              <a:rPr lang="en-US" altLang="zh-CN" kern="100" dirty="0">
                <a:solidFill>
                  <a:srgbClr val="000000"/>
                </a:solidFill>
                <a:latin typeface="Times New Roman" panose="02020603050405020304"/>
                <a:cs typeface="Courier New" panose="02070309020205020404"/>
              </a:rPr>
              <a:t> must meet the following qualifications: a diploma and work experience.</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The word </a:t>
            </a:r>
            <a:r>
              <a:rPr lang="en-US" altLang="zh-CN" b="1" kern="100" dirty="0">
                <a:solidFill>
                  <a:srgbClr val="000000"/>
                </a:solidFill>
                <a:latin typeface="Times New Roman" panose="02020603050405020304"/>
                <a:cs typeface="Courier New" panose="02070309020205020404"/>
              </a:rPr>
              <a:t>“genuine”</a:t>
            </a:r>
            <a:r>
              <a:rPr lang="en-US" altLang="zh-CN" kern="100" dirty="0">
                <a:solidFill>
                  <a:srgbClr val="000000"/>
                </a:solidFill>
                <a:latin typeface="Times New Roman" panose="02020603050405020304"/>
                <a:cs typeface="Courier New" panose="02070309020205020404"/>
              </a:rPr>
              <a:t> is used to describe people and things that are exactly what they appear to be, and are not false or an imitation.</a:t>
            </a:r>
            <a:r>
              <a:rPr lang="en-US" altLang="zh-CN" kern="100" dirty="0">
                <a:solidFill>
                  <a:srgbClr val="000000"/>
                </a:solidFill>
                <a:latin typeface="Times New Roman" panose="02020603050405020304"/>
                <a:ea typeface="楷体_GB2312"/>
                <a:cs typeface="Courier New" panose="02070309020205020404"/>
              </a:rPr>
              <a:t>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441151" y="2819426"/>
            <a:ext cx="7632254"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通过</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某人、某机器等</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传送</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某物</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；借助于</a:t>
            </a:r>
            <a:endParaRPr lang="zh-CN" altLang="en-US" dirty="0"/>
          </a:p>
        </p:txBody>
      </p:sp>
      <p:sp>
        <p:nvSpPr>
          <p:cNvPr id="5" name="矩形 4"/>
          <p:cNvSpPr/>
          <p:nvPr/>
        </p:nvSpPr>
        <p:spPr>
          <a:xfrm>
            <a:off x="2952725" y="4026722"/>
            <a:ext cx="1404156"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申请者</a:t>
            </a:r>
            <a:endParaRPr lang="zh-CN" altLang="en-US" dirty="0"/>
          </a:p>
        </p:txBody>
      </p:sp>
      <p:sp>
        <p:nvSpPr>
          <p:cNvPr id="6" name="矩形 5"/>
          <p:cNvSpPr/>
          <p:nvPr/>
        </p:nvSpPr>
        <p:spPr>
          <a:xfrm>
            <a:off x="9721477" y="5220307"/>
            <a:ext cx="1404156"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真的，</a:t>
            </a:r>
            <a:endParaRPr lang="zh-CN" altLang="en-US" dirty="0"/>
          </a:p>
        </p:txBody>
      </p:sp>
      <p:sp>
        <p:nvSpPr>
          <p:cNvPr id="7" name="矩形 6"/>
          <p:cNvSpPr/>
          <p:nvPr/>
        </p:nvSpPr>
        <p:spPr>
          <a:xfrm>
            <a:off x="504453" y="5813211"/>
            <a:ext cx="1404156" cy="523220"/>
          </a:xfrm>
          <a:prstGeom prst="rect">
            <a:avLst/>
          </a:prstGeom>
        </p:spPr>
        <p:txBody>
          <a:bodyPr wrap="square">
            <a:spAutoFit/>
          </a:bodyPr>
          <a:lstStyle/>
          <a:p>
            <a:pPr lvl="0"/>
            <a:r>
              <a:rPr lang="zh-CN" altLang="zh-CN" kern="100" dirty="0">
                <a:latin typeface="Times New Roman" panose="02020603050405020304"/>
                <a:ea typeface="楷体_GB2312"/>
                <a:cs typeface="Times New Roman" panose="02020603050405020304"/>
              </a:rPr>
              <a:t>真正的</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706907"/>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Why do you think you are qualified </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cs typeface="Courier New" panose="02070309020205020404"/>
              </a:rPr>
              <a:t> this position?</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This exam will give me the </a:t>
            </a:r>
            <a:r>
              <a:rPr lang="en-US" altLang="zh-CN" kern="100" dirty="0">
                <a:solidFill>
                  <a:srgbClr val="000000"/>
                </a:solidFill>
                <a:latin typeface="Times New Roman" panose="02020603050405020304"/>
                <a:ea typeface="楷体_GB2312"/>
                <a:cs typeface="Courier New" panose="02070309020205020404"/>
              </a:rPr>
              <a:t>_____________</a:t>
            </a:r>
            <a:r>
              <a:rPr lang="en-US" altLang="zh-CN" kern="100" dirty="0">
                <a:solidFill>
                  <a:srgbClr val="000000"/>
                </a:solidFill>
                <a:latin typeface="Times New Roman" panose="02020603050405020304"/>
                <a:cs typeface="Courier New" panose="02070309020205020404"/>
              </a:rPr>
              <a:t> (qualify) to be a lawyer.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At the end of the third year, my son hopes to qualify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 lawyer.</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应用文写作之推荐信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凭借他丰富的经验，他有资格承担这个具有挑战性的任务。</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With his extensive experience, he _______________________________.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6013065" y="2003051"/>
            <a:ext cx="604653" cy="523220"/>
          </a:xfrm>
          <a:prstGeom prst="rect">
            <a:avLst/>
          </a:prstGeom>
          <a:noFill/>
        </p:spPr>
        <p:txBody>
          <a:bodyPr wrap="none" rtlCol="0">
            <a:spAutoFit/>
          </a:bodyPr>
          <a:lstStyle/>
          <a:p>
            <a:r>
              <a:rPr lang="en-US" altLang="zh-CN" dirty="0"/>
              <a:t>for</a:t>
            </a:r>
            <a:endParaRPr lang="zh-CN" altLang="en-US" dirty="0"/>
          </a:p>
        </p:txBody>
      </p:sp>
      <p:sp>
        <p:nvSpPr>
          <p:cNvPr id="3" name="TextBox 2"/>
          <p:cNvSpPr txBox="1"/>
          <p:nvPr/>
        </p:nvSpPr>
        <p:spPr>
          <a:xfrm>
            <a:off x="4971354" y="2526271"/>
            <a:ext cx="2085827" cy="523220"/>
          </a:xfrm>
          <a:prstGeom prst="rect">
            <a:avLst/>
          </a:prstGeom>
          <a:noFill/>
        </p:spPr>
        <p:txBody>
          <a:bodyPr wrap="none" rtlCol="0">
            <a:spAutoFit/>
          </a:bodyPr>
          <a:lstStyle/>
          <a:p>
            <a:r>
              <a:rPr lang="en-US" altLang="zh-CN" dirty="0"/>
              <a:t>qualification </a:t>
            </a:r>
            <a:endParaRPr lang="zh-CN" altLang="en-US" dirty="0"/>
          </a:p>
        </p:txBody>
      </p:sp>
      <p:sp>
        <p:nvSpPr>
          <p:cNvPr id="4" name="TextBox 3"/>
          <p:cNvSpPr txBox="1"/>
          <p:nvPr/>
        </p:nvSpPr>
        <p:spPr>
          <a:xfrm>
            <a:off x="8317321" y="3191183"/>
            <a:ext cx="482824" cy="523220"/>
          </a:xfrm>
          <a:prstGeom prst="rect">
            <a:avLst/>
          </a:prstGeom>
          <a:noFill/>
        </p:spPr>
        <p:txBody>
          <a:bodyPr wrap="none" rtlCol="0">
            <a:spAutoFit/>
          </a:bodyPr>
          <a:lstStyle/>
          <a:p>
            <a:r>
              <a:rPr lang="en-US" altLang="zh-CN" dirty="0"/>
              <a:t>as</a:t>
            </a:r>
            <a:endParaRPr lang="zh-CN" altLang="en-US" dirty="0"/>
          </a:p>
        </p:txBody>
      </p:sp>
      <p:sp>
        <p:nvSpPr>
          <p:cNvPr id="5" name="TextBox 4"/>
          <p:cNvSpPr txBox="1"/>
          <p:nvPr/>
        </p:nvSpPr>
        <p:spPr>
          <a:xfrm>
            <a:off x="5437001" y="5495439"/>
            <a:ext cx="5333511" cy="523220"/>
          </a:xfrm>
          <a:prstGeom prst="rect">
            <a:avLst/>
          </a:prstGeom>
          <a:noFill/>
        </p:spPr>
        <p:txBody>
          <a:bodyPr wrap="none" rtlCol="0">
            <a:spAutoFit/>
          </a:bodyPr>
          <a:lstStyle/>
          <a:p>
            <a:r>
              <a:rPr lang="en-US" altLang="zh-CN" dirty="0"/>
              <a:t>is qualified for this challenging task</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727919"/>
            <a:ext cx="10708617" cy="624530"/>
          </a:xfrm>
          <a:prstGeom prst="rect">
            <a:avLst/>
          </a:prstGeom>
          <a:solidFill>
            <a:schemeClr val="bg1">
              <a:lumMod val="75000"/>
            </a:schemeClr>
          </a:solidFill>
        </p:spPr>
        <p:txBody>
          <a:bodyPr wrap="square">
            <a:spAutoFit/>
          </a:bodyPr>
          <a:lstStyle/>
          <a:p>
            <a:pPr algn="just">
              <a:lnSpc>
                <a:spcPct val="140000"/>
              </a:lnSpc>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en-US" altLang="zh-CN" b="1" kern="100" dirty="0">
                <a:solidFill>
                  <a:srgbClr val="000000"/>
                </a:solidFill>
                <a:latin typeface="Times New Roman" panose="02020603050405020304"/>
                <a:cs typeface="Courier New" panose="02070309020205020404"/>
              </a:rPr>
              <a:t>“</a:t>
            </a:r>
            <a:r>
              <a:rPr lang="en-US" altLang="zh-CN" b="1" kern="100" dirty="0">
                <a:solidFill>
                  <a:srgbClr val="000000"/>
                </a:solidFill>
                <a:latin typeface="Times New Roman" panose="02020603050405020304"/>
                <a:ea typeface="黑体" panose="02010609060101010101" charset="-122"/>
                <a:cs typeface="Courier New" panose="02070309020205020404"/>
              </a:rPr>
              <a:t>should have done</a:t>
            </a:r>
            <a:r>
              <a:rPr lang="en-US" altLang="zh-CN" b="1"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结构</a:t>
            </a:r>
            <a:endParaRPr lang="zh-CN" altLang="zh-CN" sz="1050" kern="100" dirty="0">
              <a:effectLst/>
              <a:latin typeface="宋体" panose="02010600030101010101" pitchFamily="2" charset="-122"/>
              <a:cs typeface="Courier New" panose="02070309020205020404"/>
            </a:endParaRPr>
          </a:p>
        </p:txBody>
      </p:sp>
      <p:sp>
        <p:nvSpPr>
          <p:cNvPr id="24580" name="副标题 3"/>
          <p:cNvSpPr>
            <a:spLocks noGrp="1"/>
          </p:cNvSpPr>
          <p:nvPr>
            <p:ph type="subTitle" idx="1"/>
          </p:nvPr>
        </p:nvSpPr>
        <p:spPr bwMode="auto">
          <a:xfrm>
            <a:off x="414338" y="2409178"/>
            <a:ext cx="10693400" cy="24150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Ben later joked that the job </a:t>
            </a:r>
            <a:r>
              <a:rPr lang="en-US" altLang="zh-CN" b="1" kern="100" dirty="0">
                <a:solidFill>
                  <a:srgbClr val="000000"/>
                </a:solidFill>
                <a:latin typeface="Times New Roman" panose="02020603050405020304"/>
                <a:cs typeface="Courier New" panose="02070309020205020404"/>
              </a:rPr>
              <a:t>should have been advertised</a:t>
            </a:r>
            <a:r>
              <a:rPr lang="en-US" altLang="zh-CN" kern="100" dirty="0">
                <a:solidFill>
                  <a:srgbClr val="000000"/>
                </a:solidFill>
                <a:latin typeface="Times New Roman" panose="02020603050405020304"/>
                <a:cs typeface="Courier New" panose="02070309020205020404"/>
              </a:rPr>
              <a:t> not as the “best”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but the “busiest job in the world”</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本后来开玩笑说，这份工作不应该被宣传为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最棒的</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，而应该是</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世界上最忙的工作</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03508"/>
            <a:ext cx="10693400" cy="42248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“should have done”</a:t>
            </a:r>
            <a:r>
              <a:rPr lang="zh-CN" altLang="zh-CN" kern="100" dirty="0">
                <a:solidFill>
                  <a:srgbClr val="000000"/>
                </a:solidFill>
                <a:latin typeface="Times New Roman" panose="02020603050405020304"/>
                <a:cs typeface="Times New Roman" panose="02020603050405020304"/>
              </a:rPr>
              <a:t>结构的用法：</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表示根据一般的规律而做出的判断，翻译为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应该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已经</a:t>
            </a: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表示过去应该做的事情却没有做，翻译为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本应该做</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。其否定式</a:t>
            </a:r>
            <a:r>
              <a:rPr lang="en-US" altLang="zh-CN" kern="100" dirty="0">
                <a:solidFill>
                  <a:srgbClr val="000000"/>
                </a:solidFill>
                <a:latin typeface="Times New Roman" panose="02020603050405020304"/>
                <a:cs typeface="Courier New" panose="02070309020205020404"/>
              </a:rPr>
              <a:t>should not have done</a:t>
            </a:r>
            <a:r>
              <a:rPr lang="zh-CN" altLang="zh-CN" kern="100" dirty="0">
                <a:solidFill>
                  <a:srgbClr val="000000"/>
                </a:solidFill>
                <a:latin typeface="Times New Roman" panose="02020603050405020304"/>
                <a:cs typeface="Times New Roman" panose="02020603050405020304"/>
              </a:rPr>
              <a:t>翻译为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本来不应该</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却</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用来谈论与预期不符的事实，并且表达惊讶的情绪，翻译为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竟然</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71555"/>
            <a:ext cx="10692000" cy="3711785"/>
          </a:xfrm>
        </p:spPr>
        <p:txBody>
          <a:bodyPr/>
          <a:lstStyle/>
          <a:p>
            <a:pPr algn="just">
              <a:spcAft>
                <a:spcPts val="0"/>
              </a:spcAft>
              <a:tabLst>
                <a:tab pos="5591175"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(2023·</a:t>
            </a:r>
            <a:r>
              <a:rPr lang="zh-CN" altLang="zh-CN" kern="100" dirty="0">
                <a:solidFill>
                  <a:srgbClr val="000000"/>
                </a:solidFill>
                <a:latin typeface="Times New Roman" panose="02020603050405020304"/>
                <a:ea typeface="楷体_GB2312"/>
                <a:cs typeface="Times New Roman" panose="02020603050405020304"/>
              </a:rPr>
              <a:t>浙江</a:t>
            </a:r>
            <a:r>
              <a:rPr lang="en-US" altLang="zh-CN" kern="100" dirty="0">
                <a:solidFill>
                  <a:srgbClr val="000000"/>
                </a:solidFill>
                <a:latin typeface="Times New Roman" panose="02020603050405020304"/>
                <a:ea typeface="楷体_GB2312"/>
                <a:cs typeface="Courier New" panose="02070309020205020404"/>
              </a:rPr>
              <a:t>1</a:t>
            </a:r>
            <a:r>
              <a:rPr lang="zh-CN" altLang="zh-CN" kern="100" dirty="0">
                <a:solidFill>
                  <a:srgbClr val="000000"/>
                </a:solidFill>
                <a:latin typeface="Times New Roman" panose="02020603050405020304"/>
                <a:ea typeface="楷体_GB2312"/>
                <a:cs typeface="Times New Roman" panose="02020603050405020304"/>
              </a:rPr>
              <a:t>月卷</a:t>
            </a:r>
            <a:r>
              <a:rPr lang="en-US" altLang="zh-CN" kern="100" dirty="0">
                <a:solidFill>
                  <a:srgbClr val="000000"/>
                </a:solidFill>
                <a:latin typeface="Times New Roman" panose="02020603050405020304"/>
                <a:ea typeface="楷体_GB2312"/>
                <a:cs typeface="Courier New" panose="02070309020205020404"/>
              </a:rPr>
              <a:t>)</a:t>
            </a:r>
            <a:r>
              <a:rPr lang="en-US" altLang="zh-CN" kern="100" dirty="0">
                <a:solidFill>
                  <a:srgbClr val="000000"/>
                </a:solidFill>
                <a:latin typeface="Times New Roman" panose="02020603050405020304"/>
                <a:cs typeface="Courier New" panose="02070309020205020404"/>
              </a:rPr>
              <a:t>Board without her? I should </a:t>
            </a:r>
            <a:r>
              <a:rPr lang="en-US" altLang="zh-CN" kern="100" dirty="0">
                <a:solidFill>
                  <a:srgbClr val="000000"/>
                </a:solidFill>
                <a:latin typeface="Times New Roman" panose="02020603050405020304"/>
                <a:ea typeface="楷体_GB2312"/>
                <a:cs typeface="Courier New" panose="02070309020205020404"/>
              </a:rPr>
              <a:t>________________</a:t>
            </a:r>
            <a:r>
              <a:rPr lang="en-US" altLang="zh-CN" kern="100" dirty="0">
                <a:solidFill>
                  <a:srgbClr val="000000"/>
                </a:solidFill>
                <a:latin typeface="Times New Roman" panose="02020603050405020304"/>
                <a:cs typeface="Courier New" panose="02070309020205020404"/>
              </a:rPr>
              <a:t> (remind) her at the office yesterday. She may have totally forgotten it.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is a great pity that the young man should </a:t>
            </a:r>
            <a:r>
              <a:rPr lang="en-US" altLang="zh-CN" kern="100" dirty="0">
                <a:solidFill>
                  <a:srgbClr val="000000"/>
                </a:solidFill>
                <a:latin typeface="Times New Roman" panose="02020603050405020304"/>
                <a:ea typeface="楷体_GB2312"/>
                <a:cs typeface="Courier New" panose="02070309020205020404"/>
              </a:rPr>
              <a:t>___________</a:t>
            </a:r>
            <a:r>
              <a:rPr lang="en-US" altLang="zh-CN" kern="100" dirty="0">
                <a:solidFill>
                  <a:srgbClr val="000000"/>
                </a:solidFill>
                <a:latin typeface="Times New Roman" panose="02020603050405020304"/>
                <a:cs typeface="Courier New" panose="02070309020205020404"/>
              </a:rPr>
              <a:t> (miss) such a golden opportunity.</a:t>
            </a:r>
            <a:endParaRPr lang="zh-CN" altLang="zh-CN" sz="1050" kern="100" dirty="0">
              <a:latin typeface="宋体" panose="02010600030101010101" pitchFamily="2" charset="-122"/>
              <a:cs typeface="Courier New" panose="02070309020205020404"/>
            </a:endParaRPr>
          </a:p>
        </p:txBody>
      </p:sp>
      <p:sp>
        <p:nvSpPr>
          <p:cNvPr id="3" name="TextBox 2"/>
          <p:cNvSpPr txBox="1"/>
          <p:nvPr/>
        </p:nvSpPr>
        <p:spPr>
          <a:xfrm>
            <a:off x="8353325" y="2752871"/>
            <a:ext cx="2305439" cy="523220"/>
          </a:xfrm>
          <a:prstGeom prst="rect">
            <a:avLst/>
          </a:prstGeom>
          <a:noFill/>
        </p:spPr>
        <p:txBody>
          <a:bodyPr wrap="none" rtlCol="0">
            <a:spAutoFit/>
          </a:bodyPr>
          <a:lstStyle/>
          <a:p>
            <a:r>
              <a:rPr lang="en-US" altLang="zh-CN" dirty="0"/>
              <a:t>have reminded</a:t>
            </a:r>
            <a:endParaRPr lang="zh-CN" altLang="en-US" dirty="0"/>
          </a:p>
        </p:txBody>
      </p:sp>
      <p:sp>
        <p:nvSpPr>
          <p:cNvPr id="4" name="TextBox 3"/>
          <p:cNvSpPr txBox="1"/>
          <p:nvPr/>
        </p:nvSpPr>
        <p:spPr>
          <a:xfrm>
            <a:off x="7129189" y="3924163"/>
            <a:ext cx="1946367" cy="523220"/>
          </a:xfrm>
          <a:prstGeom prst="rect">
            <a:avLst/>
          </a:prstGeom>
          <a:noFill/>
        </p:spPr>
        <p:txBody>
          <a:bodyPr wrap="none" rtlCol="0">
            <a:spAutoFit/>
          </a:bodyPr>
          <a:lstStyle/>
          <a:p>
            <a:r>
              <a:rPr lang="en-US" altLang="zh-CN"/>
              <a:t>have missed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27919"/>
            <a:ext cx="10692000" cy="3108543"/>
          </a:xfrm>
        </p:spPr>
        <p:txBody>
          <a:bodyPr/>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应用文写作之日记</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我们本应该早点离开家以避开交通堵塞。</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We __________________________ to avoid the traffic jam.</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应用文写作之道歉信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他本不该未经仔细考虑就做出那个决定。</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He ______________________________ without thinking carefully.</a:t>
            </a:r>
            <a:endParaRPr lang="zh-CN" altLang="zh-CN" sz="1050" kern="100" dirty="0">
              <a:effectLst/>
              <a:latin typeface="宋体" panose="02010600030101010101" pitchFamily="2" charset="-122"/>
              <a:cs typeface="Courier New" panose="02070309020205020404"/>
            </a:endParaRPr>
          </a:p>
        </p:txBody>
      </p:sp>
      <p:sp>
        <p:nvSpPr>
          <p:cNvPr id="3" name="TextBox 2"/>
          <p:cNvSpPr txBox="1"/>
          <p:nvPr/>
        </p:nvSpPr>
        <p:spPr>
          <a:xfrm>
            <a:off x="1224533" y="2968895"/>
            <a:ext cx="4366901" cy="523220"/>
          </a:xfrm>
          <a:prstGeom prst="rect">
            <a:avLst/>
          </a:prstGeom>
          <a:noFill/>
        </p:spPr>
        <p:txBody>
          <a:bodyPr wrap="none" rtlCol="0">
            <a:spAutoFit/>
          </a:bodyPr>
          <a:lstStyle/>
          <a:p>
            <a:r>
              <a:rPr lang="en-US" altLang="zh-CN" dirty="0"/>
              <a:t>should have left home earlier</a:t>
            </a:r>
            <a:endParaRPr lang="zh-CN" altLang="en-US" dirty="0"/>
          </a:p>
        </p:txBody>
      </p:sp>
      <p:sp>
        <p:nvSpPr>
          <p:cNvPr id="4" name="TextBox 3"/>
          <p:cNvSpPr txBox="1"/>
          <p:nvPr/>
        </p:nvSpPr>
        <p:spPr>
          <a:xfrm>
            <a:off x="1044513" y="4176191"/>
            <a:ext cx="5232523" cy="523220"/>
          </a:xfrm>
          <a:prstGeom prst="rect">
            <a:avLst/>
          </a:prstGeom>
          <a:noFill/>
        </p:spPr>
        <p:txBody>
          <a:bodyPr wrap="none" rtlCol="0">
            <a:spAutoFit/>
          </a:bodyPr>
          <a:lstStyle/>
          <a:p>
            <a:r>
              <a:rPr lang="en-US" altLang="zh-CN"/>
              <a:t>should not have made that decision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893" y="550938"/>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295871"/>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en-US" altLang="zh-CN" b="1" kern="100" dirty="0">
                <a:solidFill>
                  <a:srgbClr val="000000"/>
                </a:solidFill>
                <a:latin typeface="Times New Roman" panose="02020603050405020304"/>
                <a:cs typeface="Courier New" panose="02070309020205020404"/>
              </a:rPr>
              <a:t>advertise: </a:t>
            </a: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做广告</a:t>
            </a:r>
            <a:r>
              <a:rPr lang="en-US"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宣传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征聘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We are currently </a:t>
            </a:r>
            <a:r>
              <a:rPr lang="en-US" altLang="zh-CN" b="1" kern="100" dirty="0">
                <a:solidFill>
                  <a:srgbClr val="000000"/>
                </a:solidFill>
                <a:latin typeface="Times New Roman" panose="02020603050405020304"/>
                <a:cs typeface="Courier New" panose="02070309020205020404"/>
              </a:rPr>
              <a:t>advertising</a:t>
            </a:r>
            <a:r>
              <a:rPr lang="en-US" altLang="zh-CN" kern="100" dirty="0">
                <a:solidFill>
                  <a:srgbClr val="000000"/>
                </a:solidFill>
                <a:latin typeface="Times New Roman" panose="02020603050405020304"/>
                <a:cs typeface="Courier New" panose="02070309020205020404"/>
              </a:rPr>
              <a:t> for a new sales manager.</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They no longer </a:t>
            </a:r>
            <a:r>
              <a:rPr lang="en-US" altLang="zh-CN" b="1" kern="100" dirty="0">
                <a:solidFill>
                  <a:srgbClr val="000000"/>
                </a:solidFill>
                <a:latin typeface="Times New Roman" panose="02020603050405020304"/>
                <a:cs typeface="Courier New" panose="02070309020205020404"/>
              </a:rPr>
              <a:t>advertise</a:t>
            </a:r>
            <a:r>
              <a:rPr lang="en-US" altLang="zh-CN" kern="100" dirty="0">
                <a:solidFill>
                  <a:srgbClr val="000000"/>
                </a:solidFill>
                <a:latin typeface="Times New Roman" panose="02020603050405020304"/>
                <a:cs typeface="Courier New" panose="02070309020205020404"/>
              </a:rPr>
              <a:t> alcohol or cigarettes at sporting events.</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Don't </a:t>
            </a:r>
            <a:r>
              <a:rPr lang="en-US" altLang="zh-CN" b="1" kern="100" dirty="0">
                <a:solidFill>
                  <a:srgbClr val="000000"/>
                </a:solidFill>
                <a:latin typeface="Times New Roman" panose="02020603050405020304"/>
                <a:cs typeface="Courier New" panose="02070309020205020404"/>
              </a:rPr>
              <a:t>advertise</a:t>
            </a:r>
            <a:r>
              <a:rPr lang="en-US" altLang="zh-CN" kern="100" dirty="0">
                <a:solidFill>
                  <a:srgbClr val="000000"/>
                </a:solidFill>
                <a:latin typeface="Times New Roman" panose="02020603050405020304"/>
                <a:cs typeface="Courier New" panose="02070309020205020404"/>
              </a:rPr>
              <a:t> the fact that you are looking for another job.</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He made a </a:t>
            </a:r>
            <a:r>
              <a:rPr lang="en-US" altLang="zh-CN" b="1" kern="100" dirty="0">
                <a:solidFill>
                  <a:srgbClr val="000000"/>
                </a:solidFill>
                <a:latin typeface="Times New Roman" panose="02020603050405020304"/>
                <a:cs typeface="Courier New" panose="02070309020205020404"/>
              </a:rPr>
              <a:t>genuine</a:t>
            </a:r>
            <a:r>
              <a:rPr lang="en-US" altLang="zh-CN" kern="100" dirty="0">
                <a:solidFill>
                  <a:srgbClr val="000000"/>
                </a:solidFill>
                <a:latin typeface="Times New Roman" panose="02020603050405020304"/>
                <a:cs typeface="Courier New" panose="02070309020205020404"/>
              </a:rPr>
              <a:t> attempt to improve conditions.</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感情、欲望等</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真正的</a:t>
            </a:r>
            <a:r>
              <a:rPr lang="en-US" altLang="zh-CN" kern="100" dirty="0">
                <a:solidFill>
                  <a:srgbClr val="000000"/>
                </a:solidFill>
                <a:latin typeface="Times New Roman" panose="02020603050405020304"/>
                <a:cs typeface="Courier New" panose="02070309020205020404"/>
              </a:rPr>
              <a:t>  </a:t>
            </a:r>
            <a:r>
              <a:rPr lang="en-US" altLang="zh-CN" sz="1050" kern="100" dirty="0">
                <a:latin typeface="宋体" panose="02010600030101010101" pitchFamily="2" charset="-122"/>
                <a:cs typeface="Courier New" panose="02070309020205020404"/>
              </a:rPr>
              <a:t>	</a:t>
            </a:r>
            <a:r>
              <a:rPr lang="en-US" altLang="zh-CN" kern="100" dirty="0">
                <a:solidFill>
                  <a:srgbClr val="000000"/>
                </a:solidFill>
                <a:latin typeface="Times New Roman" panose="02020603050405020304"/>
                <a:cs typeface="Courier New" panose="02070309020205020404"/>
              </a:rPr>
              <a:t>B.</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真诚的</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物品</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真的</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8677361" y="2592015"/>
            <a:ext cx="423514" cy="523220"/>
          </a:xfrm>
          <a:prstGeom prst="rect">
            <a:avLst/>
          </a:prstGeom>
          <a:noFill/>
        </p:spPr>
        <p:txBody>
          <a:bodyPr wrap="none" rtlCol="0">
            <a:spAutoFit/>
          </a:bodyPr>
          <a:lstStyle/>
          <a:p>
            <a:r>
              <a:rPr lang="en-US" altLang="zh-CN"/>
              <a:t>C</a:t>
            </a:r>
            <a:endParaRPr lang="zh-CN" altLang="en-US" dirty="0"/>
          </a:p>
        </p:txBody>
      </p:sp>
      <p:sp>
        <p:nvSpPr>
          <p:cNvPr id="3" name="TextBox 2"/>
          <p:cNvSpPr txBox="1"/>
          <p:nvPr/>
        </p:nvSpPr>
        <p:spPr>
          <a:xfrm>
            <a:off x="10189529" y="3204083"/>
            <a:ext cx="444352" cy="523220"/>
          </a:xfrm>
          <a:prstGeom prst="rect">
            <a:avLst/>
          </a:prstGeom>
          <a:noFill/>
        </p:spPr>
        <p:txBody>
          <a:bodyPr wrap="none" rtlCol="0">
            <a:spAutoFit/>
          </a:bodyPr>
          <a:lstStyle/>
          <a:p>
            <a:r>
              <a:rPr lang="en-US" altLang="zh-CN"/>
              <a:t>A</a:t>
            </a:r>
            <a:endParaRPr lang="zh-CN" altLang="en-US" dirty="0"/>
          </a:p>
        </p:txBody>
      </p:sp>
      <p:sp>
        <p:nvSpPr>
          <p:cNvPr id="4" name="TextBox 3"/>
          <p:cNvSpPr txBox="1"/>
          <p:nvPr/>
        </p:nvSpPr>
        <p:spPr>
          <a:xfrm>
            <a:off x="9541457" y="3796987"/>
            <a:ext cx="423514" cy="523220"/>
          </a:xfrm>
          <a:prstGeom prst="rect">
            <a:avLst/>
          </a:prstGeom>
          <a:noFill/>
        </p:spPr>
        <p:txBody>
          <a:bodyPr wrap="none" rtlCol="0">
            <a:spAutoFit/>
          </a:bodyPr>
          <a:lstStyle/>
          <a:p>
            <a:r>
              <a:rPr lang="en-US" altLang="zh-CN" dirty="0"/>
              <a:t>B</a:t>
            </a:r>
            <a:endParaRPr lang="zh-CN" altLang="en-US" dirty="0"/>
          </a:p>
        </p:txBody>
      </p:sp>
      <p:sp>
        <p:nvSpPr>
          <p:cNvPr id="7" name="TextBox 6"/>
          <p:cNvSpPr txBox="1"/>
          <p:nvPr/>
        </p:nvSpPr>
        <p:spPr>
          <a:xfrm>
            <a:off x="8137301" y="4392215"/>
            <a:ext cx="423514" cy="523220"/>
          </a:xfrm>
          <a:prstGeom prst="rect">
            <a:avLst/>
          </a:prstGeom>
          <a:noFill/>
        </p:spPr>
        <p:txBody>
          <a:bodyPr wrap="none" rtlCol="0">
            <a:spAutoFit/>
          </a:bodyPr>
          <a:lstStyle/>
          <a:p>
            <a:r>
              <a:rPr lang="en-US" altLang="zh-CN" dirty="0"/>
              <a:t>B</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6205538"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6</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课后素养评价</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二十四</a:t>
            </a: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364744"/>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Ⅳ</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Developing ideas, Presenting ideas &amp; Reflection</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7"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2102938"/>
            <a:ext cx="10693400" cy="2501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The employer offers an annual </a:t>
            </a:r>
            <a:r>
              <a:rPr lang="en-US" altLang="zh-CN" b="1" kern="100" dirty="0">
                <a:solidFill>
                  <a:srgbClr val="000000"/>
                </a:solidFill>
                <a:latin typeface="Times New Roman" panose="02020603050405020304"/>
                <a:cs typeface="Courier New" panose="02070309020205020404"/>
              </a:rPr>
              <a:t>salary</a:t>
            </a:r>
            <a:r>
              <a:rPr lang="en-US" altLang="zh-CN" kern="100" dirty="0">
                <a:solidFill>
                  <a:srgbClr val="000000"/>
                </a:solidFill>
                <a:latin typeface="Times New Roman" panose="02020603050405020304"/>
                <a:cs typeface="Courier New" panose="02070309020205020404"/>
              </a:rPr>
              <a:t> of $40,000 to the employee.</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Before climbing the cliff (</a:t>
            </a:r>
            <a:r>
              <a:rPr lang="zh-CN" altLang="zh-CN" kern="100" dirty="0">
                <a:solidFill>
                  <a:srgbClr val="000000"/>
                </a:solidFill>
                <a:latin typeface="Times New Roman" panose="02020603050405020304"/>
                <a:cs typeface="Times New Roman" panose="02020603050405020304"/>
              </a:rPr>
              <a:t>悬崖</a:t>
            </a:r>
            <a:r>
              <a:rPr lang="en-US" altLang="zh-CN" kern="100" dirty="0">
                <a:solidFill>
                  <a:srgbClr val="000000"/>
                </a:solidFill>
                <a:latin typeface="Times New Roman" panose="02020603050405020304"/>
                <a:cs typeface="Courier New" panose="02070309020205020404"/>
              </a:rPr>
              <a:t>), he tied the rope around his </a:t>
            </a:r>
            <a:r>
              <a:rPr lang="en-US" altLang="zh-CN" b="1" kern="100" dirty="0">
                <a:solidFill>
                  <a:srgbClr val="000000"/>
                </a:solidFill>
                <a:latin typeface="Times New Roman" panose="02020603050405020304"/>
                <a:cs typeface="Courier New" panose="02070309020205020404"/>
              </a:rPr>
              <a:t>waist</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908609" y="2808038"/>
            <a:ext cx="1980220" cy="523220"/>
          </a:xfrm>
          <a:prstGeom prst="rect">
            <a:avLst/>
          </a:prstGeom>
        </p:spPr>
        <p:txBody>
          <a:bodyPr wrap="square">
            <a:spAutoFit/>
          </a:bodyPr>
          <a:lstStyle/>
          <a:p>
            <a:r>
              <a:rPr lang="zh-CN" altLang="zh-CN" kern="100" dirty="0">
                <a:latin typeface="Times New Roman" panose="02020603050405020304"/>
                <a:ea typeface="楷体_GB2312"/>
                <a:cs typeface="Times New Roman" panose="02020603050405020304"/>
              </a:rPr>
              <a:t>薪金，工资</a:t>
            </a:r>
            <a:endParaRPr lang="zh-CN" altLang="en-US" dirty="0"/>
          </a:p>
        </p:txBody>
      </p:sp>
      <p:sp>
        <p:nvSpPr>
          <p:cNvPr id="5" name="矩形 4"/>
          <p:cNvSpPr/>
          <p:nvPr/>
        </p:nvSpPr>
        <p:spPr>
          <a:xfrm>
            <a:off x="502854" y="392416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腰，腰部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22302"/>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extLst>
              <p:ext uri="{D42A27DB-BD31-4B8C-83A1-F6EECF244321}">
                <p14:modId xmlns:p14="http://schemas.microsoft.com/office/powerpoint/2010/main" val="919568637"/>
              </p:ext>
            </p:extLst>
          </p:nvPr>
        </p:nvGraphicFramePr>
        <p:xfrm>
          <a:off x="576263" y="1606539"/>
          <a:ext cx="10369550" cy="4117826"/>
        </p:xfrm>
        <a:graphic>
          <a:graphicData uri="http://schemas.openxmlformats.org/drawingml/2006/table">
            <a:tbl>
              <a:tblPr/>
              <a:tblGrid>
                <a:gridCol w="4394615">
                  <a:extLst>
                    <a:ext uri="{9D8B030D-6E8A-4147-A177-3AD203B41FA5}">
                      <a16:colId xmlns:a16="http://schemas.microsoft.com/office/drawing/2014/main" val="20000"/>
                    </a:ext>
                  </a:extLst>
                </a:gridCol>
                <a:gridCol w="5974935">
                  <a:extLst>
                    <a:ext uri="{9D8B030D-6E8A-4147-A177-3AD203B41FA5}">
                      <a16:colId xmlns:a16="http://schemas.microsoft.com/office/drawing/2014/main" val="20001"/>
                    </a:ext>
                  </a:extLst>
                </a:gridCol>
              </a:tblGrid>
              <a:tr h="550716">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50716">
                <a:tc rowSpan="2">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申请人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apply </a:t>
                      </a:r>
                      <a:r>
                        <a:rPr lang="en-US" sz="2800" i="1" kern="100">
                          <a:solidFill>
                            <a:srgbClr val="000000"/>
                          </a:solidFill>
                          <a:effectLst/>
                          <a:latin typeface="Times New Roman" panose="02020603050405020304"/>
                          <a:ea typeface="楷体_GB2312"/>
                          <a:cs typeface="Courier New" panose="02070309020205020404"/>
                        </a:rPr>
                        <a:t>v</a:t>
                      </a:r>
                      <a:r>
                        <a:rPr lang="en-US" sz="2800"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申请；使用；应用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668898">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application</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申请；申请书；运用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550716">
                <a:tc rowSpan="2">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支持，赞同；喜爱；</a:t>
                      </a:r>
                      <a:r>
                        <a:rPr lang="zh-CN" sz="2800" kern="100" dirty="0">
                          <a:solidFill>
                            <a:srgbClr val="000000"/>
                          </a:solidFill>
                          <a:effectLst/>
                          <a:latin typeface="Times New Roman" panose="02020603050405020304" pitchFamily="18" charset="0"/>
                          <a:ea typeface="楷体_GB2312"/>
                          <a:cs typeface="Times New Roman" panose="02020603050405020304" pitchFamily="18" charset="0"/>
                        </a:rPr>
                        <a:t>恩惠</a:t>
                      </a:r>
                      <a:r>
                        <a:rPr lang="zh-CN" sz="2800" kern="100" dirty="0">
                          <a:solidFill>
                            <a:srgbClr val="000000"/>
                          </a:solidFill>
                          <a:effectLst/>
                          <a:latin typeface="Times New Roman" panose="02020603050405020304" pitchFamily="18" charset="0"/>
                          <a:ea typeface="Times New Roman" panose="02020603050405020304"/>
                          <a:cs typeface="Times New Roman" panose="02020603050405020304" pitchFamily="18" charset="0"/>
                        </a:rPr>
                        <a:t> </a:t>
                      </a:r>
                      <a:r>
                        <a:rPr lang="en-US" sz="2800" i="1" kern="100" dirty="0">
                          <a:solidFill>
                            <a:srgbClr val="000000"/>
                          </a:solidFill>
                          <a:effectLst/>
                          <a:latin typeface="Times New Roman" panose="02020603050405020304" pitchFamily="18" charset="0"/>
                          <a:ea typeface="Times New Roman" panose="02020603050405020304"/>
                          <a:cs typeface="Times New Roman" panose="02020603050405020304" pitchFamily="18" charset="0"/>
                        </a:rPr>
                        <a:t>v</a:t>
                      </a:r>
                      <a:r>
                        <a:rPr lang="en-US" sz="2800" kern="100" dirty="0">
                          <a:solidFill>
                            <a:srgbClr val="000000"/>
                          </a:solidFill>
                          <a:effectLst/>
                          <a:latin typeface="Times New Roman" panose="02020603050405020304" pitchFamily="18" charset="0"/>
                          <a:ea typeface="Times New Roman" panose="02020603050405020304"/>
                          <a:cs typeface="Times New Roman" panose="02020603050405020304" pitchFamily="18" charset="0"/>
                        </a:rPr>
                        <a:t>. </a:t>
                      </a:r>
                      <a:r>
                        <a:rPr lang="zh-CN" sz="2800" kern="100" dirty="0">
                          <a:solidFill>
                            <a:srgbClr val="000000"/>
                          </a:solidFill>
                          <a:effectLst/>
                          <a:latin typeface="Times New Roman" panose="02020603050405020304"/>
                          <a:ea typeface="楷体_GB2312"/>
                          <a:cs typeface="Times New Roman" panose="02020603050405020304"/>
                        </a:rPr>
                        <a:t>喜爱；偏袒</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dirty="0" err="1">
                          <a:solidFill>
                            <a:srgbClr val="000000"/>
                          </a:solidFill>
                          <a:effectLst/>
                          <a:latin typeface="Times New Roman" panose="02020603050405020304"/>
                          <a:ea typeface="楷体_GB2312"/>
                          <a:cs typeface="Courier New" panose="02070309020205020404"/>
                        </a:rPr>
                        <a:t>favourable</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赞成的；有利的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623032">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err="1">
                          <a:solidFill>
                            <a:srgbClr val="000000"/>
                          </a:solidFill>
                          <a:effectLst/>
                          <a:latin typeface="Times New Roman" panose="02020603050405020304"/>
                          <a:ea typeface="楷体_GB2312"/>
                          <a:cs typeface="Courier New" panose="02070309020205020404"/>
                        </a:rPr>
                        <a:t>favourite</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最喜爱的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550716">
                <a:tc rowSpan="2">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_________ </a:t>
                      </a:r>
                      <a:r>
                        <a:rPr lang="en-US" sz="2800" i="1" kern="100">
                          <a:solidFill>
                            <a:srgbClr val="000000"/>
                          </a:solidFill>
                          <a:effectLst/>
                          <a:latin typeface="Times New Roman" panose="02020603050405020304"/>
                          <a:ea typeface="楷体_GB2312"/>
                          <a:cs typeface="Courier New" panose="02070309020205020404"/>
                        </a:rPr>
                        <a:t>v</a:t>
                      </a:r>
                      <a:r>
                        <a:rPr lang="en-US" sz="2800"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为</a:t>
                      </a:r>
                      <a:r>
                        <a:rPr lang="en-US" sz="2800" kern="100">
                          <a:solidFill>
                            <a:srgbClr val="000000"/>
                          </a:solidFill>
                          <a:effectLst/>
                          <a:latin typeface="宋体" panose="02010600030101010101" pitchFamily="2" charset="-12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做广告</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宣传</a:t>
                      </a:r>
                      <a:r>
                        <a:rPr lang="en-US" sz="2800" kern="100">
                          <a:solidFill>
                            <a:srgbClr val="000000"/>
                          </a:solidFill>
                          <a:effectLst/>
                          <a:latin typeface="Times New Roman" panose="02020603050405020304"/>
                          <a:ea typeface="楷体_GB2312"/>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advertisement</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广告</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623032">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advertiser</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广告人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TextBox 2"/>
          <p:cNvSpPr txBox="1"/>
          <p:nvPr/>
        </p:nvSpPr>
        <p:spPr>
          <a:xfrm>
            <a:off x="699115" y="2500843"/>
            <a:ext cx="1497526" cy="523220"/>
          </a:xfrm>
          <a:prstGeom prst="rect">
            <a:avLst/>
          </a:prstGeom>
          <a:noFill/>
        </p:spPr>
        <p:txBody>
          <a:bodyPr wrap="none" rtlCol="0">
            <a:spAutoFit/>
          </a:bodyPr>
          <a:lstStyle/>
          <a:p>
            <a:r>
              <a:rPr lang="en-US" altLang="zh-CN" dirty="0"/>
              <a:t>applicant</a:t>
            </a:r>
            <a:endParaRPr lang="zh-CN" altLang="en-US" dirty="0"/>
          </a:p>
        </p:txBody>
      </p:sp>
      <p:sp>
        <p:nvSpPr>
          <p:cNvPr id="4" name="TextBox 3"/>
          <p:cNvSpPr txBox="1"/>
          <p:nvPr/>
        </p:nvSpPr>
        <p:spPr>
          <a:xfrm>
            <a:off x="699115" y="3492115"/>
            <a:ext cx="1122423" cy="523220"/>
          </a:xfrm>
          <a:prstGeom prst="rect">
            <a:avLst/>
          </a:prstGeom>
          <a:noFill/>
        </p:spPr>
        <p:txBody>
          <a:bodyPr wrap="none" rtlCol="0">
            <a:spAutoFit/>
          </a:bodyPr>
          <a:lstStyle/>
          <a:p>
            <a:r>
              <a:rPr lang="en-US" altLang="zh-CN"/>
              <a:t>favour</a:t>
            </a:r>
            <a:endParaRPr lang="zh-CN" altLang="en-US" dirty="0"/>
          </a:p>
        </p:txBody>
      </p:sp>
      <p:sp>
        <p:nvSpPr>
          <p:cNvPr id="5" name="TextBox 4"/>
          <p:cNvSpPr txBox="1"/>
          <p:nvPr/>
        </p:nvSpPr>
        <p:spPr>
          <a:xfrm>
            <a:off x="699115" y="4644243"/>
            <a:ext cx="1568058" cy="523220"/>
          </a:xfrm>
          <a:prstGeom prst="rect">
            <a:avLst/>
          </a:prstGeom>
          <a:noFill/>
        </p:spPr>
        <p:txBody>
          <a:bodyPr wrap="none" rtlCol="0">
            <a:spAutoFit/>
          </a:bodyPr>
          <a:lstStyle/>
          <a:p>
            <a:r>
              <a:rPr lang="en-US" altLang="zh-CN"/>
              <a:t>advertise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11405665"/>
              </p:ext>
            </p:extLst>
          </p:nvPr>
        </p:nvGraphicFramePr>
        <p:xfrm>
          <a:off x="576263" y="1398491"/>
          <a:ext cx="10369550" cy="4109848"/>
        </p:xfrm>
        <a:graphic>
          <a:graphicData uri="http://schemas.openxmlformats.org/drawingml/2006/table">
            <a:tbl>
              <a:tblPr/>
              <a:tblGrid>
                <a:gridCol w="4212666">
                  <a:extLst>
                    <a:ext uri="{9D8B030D-6E8A-4147-A177-3AD203B41FA5}">
                      <a16:colId xmlns:a16="http://schemas.microsoft.com/office/drawing/2014/main" val="20000"/>
                    </a:ext>
                  </a:extLst>
                </a:gridCol>
                <a:gridCol w="6156884">
                  <a:extLst>
                    <a:ext uri="{9D8B030D-6E8A-4147-A177-3AD203B41FA5}">
                      <a16:colId xmlns:a16="http://schemas.microsoft.com/office/drawing/2014/main" val="20001"/>
                    </a:ext>
                  </a:extLst>
                </a:gridCol>
              </a:tblGrid>
              <a:tr h="576310">
                <a:tc>
                  <a:txBody>
                    <a:bodyPr/>
                    <a:lstStyle/>
                    <a:p>
                      <a:pPr algn="ctr">
                        <a:lnSpc>
                          <a:spcPct val="140000"/>
                        </a:lnSpc>
                        <a:spcAft>
                          <a:spcPts val="0"/>
                        </a:spcAft>
                        <a:tabLst>
                          <a:tab pos="5591175" algn="l"/>
                        </a:tabLst>
                      </a:pPr>
                      <a:r>
                        <a:rPr lang="zh-CN" sz="2800"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591175" algn="l"/>
                        </a:tabLst>
                      </a:pPr>
                      <a:r>
                        <a:rPr lang="zh-CN" sz="2800" kern="100">
                          <a:solidFill>
                            <a:srgbClr val="C0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76310">
                <a:tc rowSpan="2">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__________</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可协商的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negotiate </a:t>
                      </a:r>
                      <a:r>
                        <a:rPr lang="en-US" sz="2800" i="1" kern="100">
                          <a:solidFill>
                            <a:srgbClr val="000000"/>
                          </a:solidFill>
                          <a:effectLst/>
                          <a:latin typeface="Times New Roman" panose="02020603050405020304"/>
                          <a:ea typeface="楷体_GB2312"/>
                          <a:cs typeface="Courier New" panose="02070309020205020404"/>
                        </a:rPr>
                        <a:t>v</a:t>
                      </a:r>
                      <a:r>
                        <a:rPr lang="en-US" sz="2800"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谈判；协商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57631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negotiation</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谈判；转让</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576310">
                <a:tc>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__________</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优先</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权</a:t>
                      </a:r>
                      <a:r>
                        <a:rPr lang="en-US" sz="2800" kern="100">
                          <a:solidFill>
                            <a:srgbClr val="000000"/>
                          </a:solidFill>
                          <a:effectLst/>
                          <a:latin typeface="Times New Roman" panose="02020603050405020304"/>
                          <a:ea typeface="楷体_GB2312"/>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prefer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更喜欢；偏爱</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1228298">
                <a:tc rowSpan="2">
                  <a:txBody>
                    <a:bodyPr/>
                    <a:lstStyle/>
                    <a:p>
                      <a:pPr algn="just">
                        <a:lnSpc>
                          <a:spcPct val="140000"/>
                        </a:lnSpc>
                        <a:spcAft>
                          <a:spcPts val="0"/>
                        </a:spcAft>
                        <a:tabLst>
                          <a:tab pos="5591175" algn="l"/>
                        </a:tabLst>
                      </a:pPr>
                      <a:r>
                        <a:rPr lang="en-US" sz="2800" kern="100">
                          <a:solidFill>
                            <a:srgbClr val="000000"/>
                          </a:solidFill>
                          <a:effectLst/>
                          <a:latin typeface="Times New Roman" panose="02020603050405020304"/>
                          <a:ea typeface="楷体_GB2312"/>
                          <a:cs typeface="Courier New" panose="02070309020205020404"/>
                        </a:rPr>
                        <a:t>_____________</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技能条件，资格</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qualified</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具备</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的知识</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或技能</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；有资格的；有条件的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576310">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591175" algn="l"/>
                        </a:tabLst>
                      </a:pPr>
                      <a:r>
                        <a:rPr lang="en-US" sz="2800" kern="100" dirty="0">
                          <a:solidFill>
                            <a:srgbClr val="000000"/>
                          </a:solidFill>
                          <a:effectLst/>
                          <a:latin typeface="Times New Roman" panose="02020603050405020304"/>
                          <a:ea typeface="楷体_GB2312"/>
                          <a:cs typeface="Courier New" panose="02070309020205020404"/>
                        </a:rPr>
                        <a:t>qualify </a:t>
                      </a:r>
                      <a:r>
                        <a:rPr lang="en-US" sz="2800" i="1" kern="100" dirty="0">
                          <a:solidFill>
                            <a:srgbClr val="000000"/>
                          </a:solidFill>
                          <a:effectLst/>
                          <a:latin typeface="Times New Roman" panose="02020603050405020304"/>
                          <a:ea typeface="楷体_GB2312"/>
                          <a:cs typeface="Courier New" panose="020703090202050204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使</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具有资格；</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使</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合格</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2" name="TextBox 1"/>
          <p:cNvSpPr txBox="1"/>
          <p:nvPr/>
        </p:nvSpPr>
        <p:spPr>
          <a:xfrm>
            <a:off x="684473" y="2277088"/>
            <a:ext cx="1677062" cy="523220"/>
          </a:xfrm>
          <a:prstGeom prst="rect">
            <a:avLst/>
          </a:prstGeom>
          <a:noFill/>
        </p:spPr>
        <p:txBody>
          <a:bodyPr wrap="none" rtlCol="0">
            <a:spAutoFit/>
          </a:bodyPr>
          <a:lstStyle/>
          <a:p>
            <a:r>
              <a:rPr lang="en-US" altLang="zh-CN" dirty="0"/>
              <a:t>negotiable</a:t>
            </a:r>
            <a:endParaRPr lang="zh-CN" altLang="en-US" dirty="0"/>
          </a:p>
        </p:txBody>
      </p:sp>
      <p:sp>
        <p:nvSpPr>
          <p:cNvPr id="4" name="TextBox 3"/>
          <p:cNvSpPr txBox="1"/>
          <p:nvPr/>
        </p:nvSpPr>
        <p:spPr>
          <a:xfrm>
            <a:off x="684473" y="3168079"/>
            <a:ext cx="1697901" cy="523220"/>
          </a:xfrm>
          <a:prstGeom prst="rect">
            <a:avLst/>
          </a:prstGeom>
          <a:noFill/>
        </p:spPr>
        <p:txBody>
          <a:bodyPr wrap="none" rtlCol="0">
            <a:spAutoFit/>
          </a:bodyPr>
          <a:lstStyle/>
          <a:p>
            <a:r>
              <a:rPr lang="en-US" altLang="zh-CN" dirty="0"/>
              <a:t>preference</a:t>
            </a:r>
            <a:endParaRPr lang="zh-CN" altLang="en-US" dirty="0"/>
          </a:p>
        </p:txBody>
      </p:sp>
      <p:sp>
        <p:nvSpPr>
          <p:cNvPr id="5" name="TextBox 4"/>
          <p:cNvSpPr txBox="1"/>
          <p:nvPr/>
        </p:nvSpPr>
        <p:spPr>
          <a:xfrm>
            <a:off x="684473" y="4068179"/>
            <a:ext cx="1996059" cy="523220"/>
          </a:xfrm>
          <a:prstGeom prst="rect">
            <a:avLst/>
          </a:prstGeom>
          <a:noFill/>
        </p:spPr>
        <p:txBody>
          <a:bodyPr wrap="none" rtlCol="0">
            <a:spAutoFit/>
          </a:bodyPr>
          <a:lstStyle/>
          <a:p>
            <a:r>
              <a:rPr lang="en-US" altLang="zh-CN" dirty="0"/>
              <a:t>qualification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in </a:t>
            </a:r>
            <a:r>
              <a:rPr lang="en-US" altLang="zh-CN" kern="100" dirty="0" err="1">
                <a:solidFill>
                  <a:srgbClr val="000000"/>
                </a:solidFill>
                <a:latin typeface="Times New Roman" panose="02020603050405020304"/>
                <a:cs typeface="Courier New" panose="02070309020205020404"/>
              </a:rPr>
              <a:t>favour</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支持；赞同</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in addition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除</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之外</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3. be made up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由</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组成</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4. </a:t>
            </a:r>
            <a:r>
              <a:rPr lang="en-US" altLang="zh-CN" kern="100" dirty="0">
                <a:solidFill>
                  <a:srgbClr val="000000"/>
                </a:solidFill>
                <a:latin typeface="Times New Roman" panose="02020603050405020304"/>
                <a:ea typeface="楷体_GB2312"/>
                <a:cs typeface="Courier New" panose="02070309020205020404"/>
              </a:rPr>
              <a:t>_____</a:t>
            </a:r>
            <a:r>
              <a:rPr lang="en-US" altLang="zh-CN" kern="100" dirty="0">
                <a:solidFill>
                  <a:srgbClr val="000000"/>
                </a:solidFill>
                <a:latin typeface="Times New Roman" panose="02020603050405020304"/>
                <a:cs typeface="Courier New" panose="02070309020205020404"/>
              </a:rPr>
              <a:t> threat </a:t>
            </a:r>
            <a:r>
              <a:rPr lang="zh-CN" altLang="zh-CN" kern="100" dirty="0">
                <a:solidFill>
                  <a:srgbClr val="000000"/>
                </a:solidFill>
                <a:latin typeface="Times New Roman" panose="02020603050405020304"/>
                <a:cs typeface="Times New Roman" panose="02020603050405020304"/>
              </a:rPr>
              <a:t>遭受威胁</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5. a number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一些，若干，许多</a:t>
            </a:r>
            <a:endParaRPr lang="zh-CN" altLang="zh-CN" sz="1050" kern="100" dirty="0">
              <a:latin typeface="宋体" panose="02010600030101010101" pitchFamily="2" charset="-122"/>
              <a:cs typeface="Courier New" panose="02070309020205020404"/>
            </a:endParaRPr>
          </a:p>
        </p:txBody>
      </p:sp>
      <p:sp>
        <p:nvSpPr>
          <p:cNvPr id="2" name="TextBox 1"/>
          <p:cNvSpPr txBox="1"/>
          <p:nvPr/>
        </p:nvSpPr>
        <p:spPr>
          <a:xfrm>
            <a:off x="2196641" y="2195971"/>
            <a:ext cx="484428" cy="523220"/>
          </a:xfrm>
          <a:prstGeom prst="rect">
            <a:avLst/>
          </a:prstGeom>
          <a:noFill/>
        </p:spPr>
        <p:txBody>
          <a:bodyPr wrap="none" rtlCol="0">
            <a:spAutoFit/>
          </a:bodyPr>
          <a:lstStyle/>
          <a:p>
            <a:r>
              <a:rPr lang="en-US" altLang="zh-CN" dirty="0"/>
              <a:t>of</a:t>
            </a:r>
            <a:endParaRPr lang="zh-CN" altLang="en-US" dirty="0"/>
          </a:p>
        </p:txBody>
      </p:sp>
      <p:sp>
        <p:nvSpPr>
          <p:cNvPr id="3" name="TextBox 2"/>
          <p:cNvSpPr txBox="1"/>
          <p:nvPr/>
        </p:nvSpPr>
        <p:spPr>
          <a:xfrm>
            <a:off x="2438855" y="2808039"/>
            <a:ext cx="463588" cy="523220"/>
          </a:xfrm>
          <a:prstGeom prst="rect">
            <a:avLst/>
          </a:prstGeom>
          <a:noFill/>
        </p:spPr>
        <p:txBody>
          <a:bodyPr wrap="none" rtlCol="0">
            <a:spAutoFit/>
          </a:bodyPr>
          <a:lstStyle/>
          <a:p>
            <a:r>
              <a:rPr lang="en-US" altLang="zh-CN" dirty="0"/>
              <a:t>to</a:t>
            </a:r>
            <a:endParaRPr lang="zh-CN" altLang="en-US" dirty="0"/>
          </a:p>
        </p:txBody>
      </p:sp>
      <p:sp>
        <p:nvSpPr>
          <p:cNvPr id="5" name="TextBox 4"/>
          <p:cNvSpPr txBox="1"/>
          <p:nvPr/>
        </p:nvSpPr>
        <p:spPr>
          <a:xfrm>
            <a:off x="2540305" y="3384103"/>
            <a:ext cx="484428" cy="523220"/>
          </a:xfrm>
          <a:prstGeom prst="rect">
            <a:avLst/>
          </a:prstGeom>
          <a:noFill/>
        </p:spPr>
        <p:txBody>
          <a:bodyPr wrap="none" rtlCol="0">
            <a:spAutoFit/>
          </a:bodyPr>
          <a:lstStyle/>
          <a:p>
            <a:r>
              <a:rPr lang="en-US" altLang="zh-CN" dirty="0"/>
              <a:t>of</a:t>
            </a:r>
            <a:endParaRPr lang="zh-CN" altLang="en-US" dirty="0"/>
          </a:p>
        </p:txBody>
      </p:sp>
      <p:sp>
        <p:nvSpPr>
          <p:cNvPr id="4" name="TextBox 3"/>
          <p:cNvSpPr txBox="1"/>
          <p:nvPr/>
        </p:nvSpPr>
        <p:spPr>
          <a:xfrm>
            <a:off x="828489" y="3960167"/>
            <a:ext cx="1002197" cy="523220"/>
          </a:xfrm>
          <a:prstGeom prst="rect">
            <a:avLst/>
          </a:prstGeom>
          <a:noFill/>
        </p:spPr>
        <p:txBody>
          <a:bodyPr wrap="none" rtlCol="0">
            <a:spAutoFit/>
          </a:bodyPr>
          <a:lstStyle/>
          <a:p>
            <a:r>
              <a:rPr lang="en-US" altLang="zh-CN" dirty="0"/>
              <a:t>under</a:t>
            </a:r>
            <a:endParaRPr lang="zh-CN" altLang="en-US" dirty="0"/>
          </a:p>
        </p:txBody>
      </p:sp>
      <p:sp>
        <p:nvSpPr>
          <p:cNvPr id="7" name="TextBox 6"/>
          <p:cNvSpPr txBox="1"/>
          <p:nvPr/>
        </p:nvSpPr>
        <p:spPr>
          <a:xfrm>
            <a:off x="2212449" y="4572235"/>
            <a:ext cx="484428" cy="523220"/>
          </a:xfrm>
          <a:prstGeom prst="rect">
            <a:avLst/>
          </a:prstGeom>
          <a:noFill/>
        </p:spPr>
        <p:txBody>
          <a:bodyPr wrap="none" rtlCol="0">
            <a:spAutoFit/>
          </a:bodyPr>
          <a:lstStyle/>
          <a:p>
            <a:r>
              <a:rPr lang="en-US" altLang="zh-CN" dirty="0"/>
              <a:t>of</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894777"/>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6. become/be aware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意识到；明白，理解</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7. relate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有关；认同，理解</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8. remove... </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中除去</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9. be open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对</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开放</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10. know </a:t>
            </a:r>
            <a:r>
              <a:rPr lang="en-US" altLang="zh-CN" kern="100" dirty="0">
                <a:solidFill>
                  <a:srgbClr val="000000"/>
                </a:solidFill>
                <a:latin typeface="Times New Roman" panose="02020603050405020304"/>
                <a:ea typeface="楷体_GB2312"/>
                <a:cs typeface="Courier New" panose="02070309020205020404"/>
              </a:rPr>
              <a:t>_____</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了解，知道</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的情况</a:t>
            </a:r>
            <a:endParaRPr lang="zh-CN" altLang="zh-CN" sz="1050" kern="100" dirty="0">
              <a:solidFill>
                <a:prstClr val="black"/>
              </a:solidFill>
              <a:latin typeface="宋体" panose="02010600030101010101" pitchFamily="2" charset="-122"/>
              <a:cs typeface="Courier New" panose="02070309020205020404"/>
            </a:endParaRPr>
          </a:p>
        </p:txBody>
      </p:sp>
      <p:sp>
        <p:nvSpPr>
          <p:cNvPr id="2" name="TextBox 1"/>
          <p:cNvSpPr txBox="1"/>
          <p:nvPr/>
        </p:nvSpPr>
        <p:spPr>
          <a:xfrm>
            <a:off x="3348769" y="1979947"/>
            <a:ext cx="484428" cy="523220"/>
          </a:xfrm>
          <a:prstGeom prst="rect">
            <a:avLst/>
          </a:prstGeom>
          <a:noFill/>
        </p:spPr>
        <p:txBody>
          <a:bodyPr wrap="none" rtlCol="0">
            <a:spAutoFit/>
          </a:bodyPr>
          <a:lstStyle/>
          <a:p>
            <a:r>
              <a:rPr lang="en-US" altLang="zh-CN"/>
              <a:t>of</a:t>
            </a:r>
            <a:endParaRPr lang="zh-CN" altLang="en-US" dirty="0"/>
          </a:p>
        </p:txBody>
      </p:sp>
      <p:sp>
        <p:nvSpPr>
          <p:cNvPr id="3" name="TextBox 2"/>
          <p:cNvSpPr txBox="1"/>
          <p:nvPr/>
        </p:nvSpPr>
        <p:spPr>
          <a:xfrm>
            <a:off x="1692585" y="2592015"/>
            <a:ext cx="463588" cy="523220"/>
          </a:xfrm>
          <a:prstGeom prst="rect">
            <a:avLst/>
          </a:prstGeom>
          <a:noFill/>
        </p:spPr>
        <p:txBody>
          <a:bodyPr wrap="none" rtlCol="0">
            <a:spAutoFit/>
          </a:bodyPr>
          <a:lstStyle/>
          <a:p>
            <a:r>
              <a:rPr lang="en-US" altLang="zh-CN"/>
              <a:t>to</a:t>
            </a:r>
            <a:endParaRPr lang="zh-CN" altLang="en-US" dirty="0"/>
          </a:p>
        </p:txBody>
      </p:sp>
      <p:sp>
        <p:nvSpPr>
          <p:cNvPr id="4" name="TextBox 3"/>
          <p:cNvSpPr txBox="1"/>
          <p:nvPr/>
        </p:nvSpPr>
        <p:spPr>
          <a:xfrm>
            <a:off x="2196641" y="3184919"/>
            <a:ext cx="883575" cy="523220"/>
          </a:xfrm>
          <a:prstGeom prst="rect">
            <a:avLst/>
          </a:prstGeom>
          <a:noFill/>
        </p:spPr>
        <p:txBody>
          <a:bodyPr wrap="none" rtlCol="0">
            <a:spAutoFit/>
          </a:bodyPr>
          <a:lstStyle/>
          <a:p>
            <a:r>
              <a:rPr lang="en-US" altLang="zh-CN" dirty="0"/>
              <a:t>from</a:t>
            </a:r>
            <a:endParaRPr lang="zh-CN" altLang="en-US" dirty="0"/>
          </a:p>
        </p:txBody>
      </p:sp>
      <p:sp>
        <p:nvSpPr>
          <p:cNvPr id="5" name="TextBox 4"/>
          <p:cNvSpPr txBox="1"/>
          <p:nvPr/>
        </p:nvSpPr>
        <p:spPr>
          <a:xfrm>
            <a:off x="2052625" y="3780147"/>
            <a:ext cx="463588" cy="523220"/>
          </a:xfrm>
          <a:prstGeom prst="rect">
            <a:avLst/>
          </a:prstGeom>
          <a:noFill/>
        </p:spPr>
        <p:txBody>
          <a:bodyPr wrap="none" rtlCol="0">
            <a:spAutoFit/>
          </a:bodyPr>
          <a:lstStyle/>
          <a:p>
            <a:r>
              <a:rPr lang="en-US" altLang="zh-CN" dirty="0"/>
              <a:t>to</a:t>
            </a:r>
            <a:endParaRPr lang="zh-CN" altLang="en-US" dirty="0"/>
          </a:p>
        </p:txBody>
      </p:sp>
      <p:sp>
        <p:nvSpPr>
          <p:cNvPr id="6" name="TextBox 5"/>
          <p:cNvSpPr txBox="1"/>
          <p:nvPr/>
        </p:nvSpPr>
        <p:spPr>
          <a:xfrm>
            <a:off x="1924379" y="4392215"/>
            <a:ext cx="981359" cy="523220"/>
          </a:xfrm>
          <a:prstGeom prst="rect">
            <a:avLst/>
          </a:prstGeom>
          <a:noFill/>
        </p:spPr>
        <p:txBody>
          <a:bodyPr wrap="none" rtlCol="0">
            <a:spAutoFit/>
          </a:bodyPr>
          <a:lstStyle/>
          <a:p>
            <a:r>
              <a:rPr lang="en-US" altLang="zh-CN"/>
              <a:t>about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59767"/>
            <a:ext cx="10692000" cy="6124754"/>
          </a:xfrm>
        </p:spPr>
        <p:txBody>
          <a:bodyPr/>
          <a:lstStyle/>
          <a:p>
            <a:pPr algn="just">
              <a:spcAft>
                <a:spcPts val="0"/>
              </a:spcAft>
              <a:tabLst>
                <a:tab pos="5591175"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句型公式：过去分词短语作状语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a:t>
            </a:r>
            <a:r>
              <a:rPr lang="en-US" altLang="zh-CN" kern="100" dirty="0">
                <a:solidFill>
                  <a:srgbClr val="000000"/>
                </a:solidFill>
                <a:latin typeface="Times New Roman" panose="02020603050405020304"/>
                <a:cs typeface="Courier New" panose="02070309020205020404"/>
              </a:rPr>
              <a:t> of North-east Australia, the Great Barrier Reef is the largest living thing on the planet.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大堡礁位于澳大利亚东北部近海处，是地球上最大的生物体。</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句型公式：现在分词短语作状语</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en-US" altLang="zh-CN" kern="100" dirty="0">
                <a:solidFill>
                  <a:srgbClr val="000000"/>
                </a:solidFill>
                <a:latin typeface="Times New Roman" panose="02020603050405020304"/>
                <a:cs typeface="Courier New" panose="02070309020205020404"/>
              </a:rPr>
              <a:t>To get this job, the candidates had to make a short video </a:t>
            </a:r>
            <a:r>
              <a:rPr lang="en-US" altLang="zh-CN" kern="100" dirty="0">
                <a:solidFill>
                  <a:srgbClr val="000000"/>
                </a:solidFill>
                <a:latin typeface="Times New Roman" panose="02020603050405020304"/>
                <a:ea typeface="楷体_GB2312"/>
                <a:cs typeface="Courier New" panose="02070309020205020404"/>
              </a:rPr>
              <a:t>_____________</a:t>
            </a:r>
          </a:p>
          <a:p>
            <a:pPr algn="just">
              <a:spcAft>
                <a:spcPts val="0"/>
              </a:spcAft>
              <a:tabLst>
                <a:tab pos="5591175" algn="l"/>
              </a:tabLst>
            </a:pPr>
            <a:r>
              <a:rPr lang="en-US" altLang="zh-CN" kern="100" dirty="0">
                <a:solidFill>
                  <a:srgbClr val="000000"/>
                </a:solidFill>
                <a:latin typeface="Times New Roman" panose="02020603050405020304"/>
                <a:ea typeface="楷体_GB2312"/>
                <a:cs typeface="Courier New" panose="02070309020205020404"/>
              </a:rPr>
              <a:t>___________________________</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591175" algn="l"/>
              </a:tabLst>
            </a:pPr>
            <a:r>
              <a:rPr lang="zh-CN" altLang="zh-CN" kern="100" dirty="0">
                <a:solidFill>
                  <a:srgbClr val="000000"/>
                </a:solidFill>
                <a:latin typeface="Times New Roman" panose="02020603050405020304"/>
                <a:cs typeface="Times New Roman" panose="02020603050405020304"/>
              </a:rPr>
              <a:t>要想得到这份工作，申请者需要制作一个短片，展示他们对大堡礁的了解程度。</a:t>
            </a:r>
            <a:endParaRPr lang="zh-CN" altLang="zh-CN" sz="1050" kern="100" dirty="0">
              <a:latin typeface="宋体" panose="02010600030101010101" pitchFamily="2" charset="-122"/>
              <a:cs typeface="Courier New" panose="02070309020205020404"/>
            </a:endParaRPr>
          </a:p>
        </p:txBody>
      </p:sp>
      <p:sp>
        <p:nvSpPr>
          <p:cNvPr id="3" name="TextBox 2"/>
          <p:cNvSpPr txBox="1"/>
          <p:nvPr/>
        </p:nvSpPr>
        <p:spPr>
          <a:xfrm>
            <a:off x="540457" y="1619907"/>
            <a:ext cx="3195042" cy="523220"/>
          </a:xfrm>
          <a:prstGeom prst="rect">
            <a:avLst/>
          </a:prstGeom>
          <a:noFill/>
        </p:spPr>
        <p:txBody>
          <a:bodyPr wrap="none" rtlCol="0">
            <a:spAutoFit/>
          </a:bodyPr>
          <a:lstStyle/>
          <a:p>
            <a:r>
              <a:rPr lang="en-US" altLang="zh-CN"/>
              <a:t>Located off the coast</a:t>
            </a:r>
            <a:endParaRPr lang="zh-CN" altLang="en-US" dirty="0"/>
          </a:p>
        </p:txBody>
      </p:sp>
      <p:sp>
        <p:nvSpPr>
          <p:cNvPr id="4" name="TextBox 3"/>
          <p:cNvSpPr txBox="1"/>
          <p:nvPr/>
        </p:nvSpPr>
        <p:spPr>
          <a:xfrm>
            <a:off x="8691724" y="3977007"/>
            <a:ext cx="2109873" cy="523220"/>
          </a:xfrm>
          <a:prstGeom prst="rect">
            <a:avLst/>
          </a:prstGeom>
          <a:noFill/>
        </p:spPr>
        <p:txBody>
          <a:bodyPr wrap="none" rtlCol="0">
            <a:spAutoFit/>
          </a:bodyPr>
          <a:lstStyle/>
          <a:p>
            <a:r>
              <a:rPr lang="en-US" altLang="zh-CN" dirty="0"/>
              <a:t>showing how</a:t>
            </a:r>
            <a:endParaRPr lang="zh-CN" altLang="en-US" dirty="0"/>
          </a:p>
        </p:txBody>
      </p:sp>
      <p:sp>
        <p:nvSpPr>
          <p:cNvPr id="5" name="TextBox 4"/>
          <p:cNvSpPr txBox="1"/>
          <p:nvPr/>
        </p:nvSpPr>
        <p:spPr>
          <a:xfrm>
            <a:off x="540457" y="4572235"/>
            <a:ext cx="4616970" cy="523220"/>
          </a:xfrm>
          <a:prstGeom prst="rect">
            <a:avLst/>
          </a:prstGeom>
          <a:noFill/>
        </p:spPr>
        <p:txBody>
          <a:bodyPr wrap="none" rtlCol="0">
            <a:spAutoFit/>
          </a:bodyPr>
          <a:lstStyle/>
          <a:p>
            <a:r>
              <a:rPr lang="en-US" altLang="zh-CN"/>
              <a:t>much they knew about the reef</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AS_UNIQUEID" val="97"/>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2834</Words>
  <Application>Microsoft Office PowerPoint</Application>
  <PresentationFormat>自定义</PresentationFormat>
  <Paragraphs>326</Paragraphs>
  <Slides>37</Slides>
  <Notes>37</Notes>
  <HiddenSlides>0</HiddenSlides>
  <MMClips>0</MMClips>
  <ScaleCrop>false</ScaleCrop>
  <HeadingPairs>
    <vt:vector size="8" baseType="variant">
      <vt:variant>
        <vt:lpstr>已用的字体</vt:lpstr>
      </vt:variant>
      <vt:variant>
        <vt:i4>13</vt:i4>
      </vt:variant>
      <vt:variant>
        <vt:lpstr>主题</vt:lpstr>
      </vt:variant>
      <vt:variant>
        <vt:i4>3</vt:i4>
      </vt:variant>
      <vt:variant>
        <vt:lpstr>嵌入 OLE 服务器</vt:lpstr>
      </vt:variant>
      <vt:variant>
        <vt:i4>1</vt:i4>
      </vt:variant>
      <vt:variant>
        <vt:lpstr>幻灯片标题</vt:lpstr>
      </vt:variant>
      <vt:variant>
        <vt:i4>37</vt:i4>
      </vt:variant>
    </vt:vector>
  </HeadingPairs>
  <TitlesOfParts>
    <vt:vector size="54" baseType="lpstr">
      <vt:lpstr>HelveticaNeueLT Pro 67 MdCn</vt:lpstr>
      <vt:lpstr>IPAPANNEW</vt:lpstr>
      <vt:lpstr>等线</vt:lpstr>
      <vt:lpstr>等线 Light</vt:lpstr>
      <vt:lpstr>黑体</vt:lpstr>
      <vt:lpstr>华文细黑</vt:lpstr>
      <vt:lpstr>宋体</vt:lpstr>
      <vt:lpstr>微软雅黑</vt:lpstr>
      <vt:lpstr>Arial</vt:lpstr>
      <vt:lpstr>Book Antiqua</vt:lpstr>
      <vt:lpstr>Calibri</vt:lpstr>
      <vt:lpstr>Calibri Light</vt:lpstr>
      <vt:lpstr>Times New Roman</vt:lpstr>
      <vt:lpstr>Office 主题</vt:lpstr>
      <vt:lpstr>1_Office 主题</vt:lpstr>
      <vt:lpstr>自定义设计方案</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DELL</cp:lastModifiedBy>
  <cp:revision>1302</cp:revision>
  <dcterms:created xsi:type="dcterms:W3CDTF">2016-06-29T09:22:00Z</dcterms:created>
  <dcterms:modified xsi:type="dcterms:W3CDTF">2026-02-13T02:56:37Z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2052-12.1.0.23125</vt:lpwstr>
  </property>
</Properties>
</file>