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10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2"/>
  </p:sldMasterIdLst>
  <p:notesMasterIdLst>
    <p:notesMasterId r:id="rId39"/>
  </p:notesMasterIdLst>
  <p:handoutMasterIdLst>
    <p:handoutMasterId r:id="rId40"/>
  </p:handoutMasterIdLst>
  <p:sldIdLst>
    <p:sldId id="2476" r:id="rId3"/>
    <p:sldId id="2363" r:id="rId4"/>
    <p:sldId id="2478" r:id="rId5"/>
    <p:sldId id="2343" r:id="rId6"/>
    <p:sldId id="3910" r:id="rId7"/>
    <p:sldId id="3911" r:id="rId8"/>
    <p:sldId id="3912" r:id="rId9"/>
    <p:sldId id="3664" r:id="rId10"/>
    <p:sldId id="3800" r:id="rId11"/>
    <p:sldId id="3915" r:id="rId12"/>
    <p:sldId id="3916" r:id="rId13"/>
    <p:sldId id="3913" r:id="rId14"/>
    <p:sldId id="3874" r:id="rId15"/>
    <p:sldId id="3875" r:id="rId16"/>
    <p:sldId id="3890" r:id="rId17"/>
    <p:sldId id="3876" r:id="rId18"/>
    <p:sldId id="3877" r:id="rId19"/>
    <p:sldId id="3917" r:id="rId20"/>
    <p:sldId id="3918" r:id="rId21"/>
    <p:sldId id="3865" r:id="rId22"/>
    <p:sldId id="3867" r:id="rId23"/>
    <p:sldId id="3868" r:id="rId24"/>
    <p:sldId id="3872" r:id="rId25"/>
    <p:sldId id="3884" r:id="rId26"/>
    <p:sldId id="3900" r:id="rId27"/>
    <p:sldId id="3901" r:id="rId28"/>
    <p:sldId id="3887" r:id="rId29"/>
    <p:sldId id="3919" r:id="rId30"/>
    <p:sldId id="3920" r:id="rId31"/>
    <p:sldId id="3921" r:id="rId32"/>
    <p:sldId id="3885" r:id="rId33"/>
    <p:sldId id="3886" r:id="rId34"/>
    <p:sldId id="3904" r:id="rId35"/>
    <p:sldId id="3905" r:id="rId36"/>
    <p:sldId id="3780" r:id="rId37"/>
    <p:sldId id="2276" r:id="rId38"/>
  </p:sldIdLst>
  <p:sldSz cx="11522075" cy="6480175"/>
  <p:notesSz cx="6858000" cy="9144000"/>
  <p:custDataLst>
    <p:tags r:id="rId41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6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32CB9F35-425D-4233-A523-E6F2245D8EFB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25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26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27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28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29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35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  <a:t>36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5.xml"/><Relationship Id="rId4" Type="http://schemas.openxmlformats.org/officeDocument/2006/relationships/slide" Target="../slides/slide2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5.xml"/><Relationship Id="rId4" Type="http://schemas.openxmlformats.org/officeDocument/2006/relationships/slide" Target="../slides/slide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5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hyperlink" Target="../3.&#37197;&#22871;&#32451;&#20064;&#39064;/&#35838;&#21518;&#32032;&#20859;&#35780;&#20215;/19%20Unit%205&#12288;&#35838;&#21518;&#32032;&#20859;&#35780;&#20215;(&#21313;&#20061;)&#12288;Section%20&#8546;&#12288;Using%20language.docx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</a:p>
        </p:txBody>
      </p:sp>
      <p:sp>
        <p:nvSpPr>
          <p:cNvPr id="26" name="矩形 5"/>
          <p:cNvSpPr/>
          <p:nvPr>
            <p:custDataLst>
              <p:tags r:id="rId4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7" name="梯形 26"/>
          <p:cNvSpPr/>
          <p:nvPr>
            <p:custDataLst>
              <p:tags r:id="rId5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7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8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92345"/>
            <a:ext cx="10693400" cy="3018327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to blame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含有被动意义，不能用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to be blamed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结构。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He was blamed for the accident, but he blamed it on others. In fact, it is he, not others, that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is to blame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for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他因这起事故受到责备，但他把它归咎于别人。事实上，应该是他，而不是别人，对此负有责任。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1619907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01324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Lots of people find it hard to get up in the morning, and put the blame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alarm clock.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—Do you know who left the computer on all night long?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—It seems that Tom 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(blame). He played computer games last night.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2445" y="31680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80413" y="4392215"/>
            <a:ext cx="1428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blame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27919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当我们责怪他人时，我们容易对自身的错误视而不见。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we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would be blind of our own mistakes.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4633" y="3557158"/>
            <a:ext cx="4087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put/lay the blame on others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23863"/>
            <a:ext cx="10693400" cy="496155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14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goats in particular had been brought to the island, 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Pinta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Island tortoise population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declined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特别是山羊被带到岛上之后，平塔岛龟的数量下降了。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(1)decline to do...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谢绝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拒绝做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decline by...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下降了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decline 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下降至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 decline in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方面下降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in decline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处于下降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衰退中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on the decline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在衰退；在没落中；在削减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75" y="575791"/>
            <a:ext cx="10775950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decline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减少；下降；衰退；谢绝；婉拒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下降，衰落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01324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has been a steady decline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poverty over recent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crime rate in this area 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decline.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declined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(answer) my questions.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was a decline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holiday sales over the past five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Prices there are projected to decline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another 30 per cent or so.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00997" y="259746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896941" y="320953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00697" y="3802440"/>
            <a:ext cx="1569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answer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708809" y="439766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977061" y="492088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23732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读后续写之情绪描写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这使我非常伤心，因为我看到事情在走下坡路。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makes me very sad, because I see that things are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12433" y="3672135"/>
            <a:ext cx="2573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 the decline/in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457" y="4284203"/>
            <a:ext cx="1218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decline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706180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Gregor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Mendel chose to study pea plants because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their characteristics were easy to control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格雷戈尔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孟德尔选择研究豌豆植株是因为它们的性状易于控制。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75" y="2015951"/>
            <a:ext cx="10775950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主语＋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dj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for sb.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＋不定式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句型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11795"/>
            <a:ext cx="10693400" cy="57413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主语＋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 sb.)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是一个常用句型，其用法如下：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不定式中的动词和句子的主语之间存在逻辑上的动宾关系，但在形式上用不定式的主动形式表示被动意义。不定式前面有时会通过介词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带上其逻辑主语。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若不定式中的动词是不及物动词，其后要加上结构或含义所需的介词。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此结构中的形容词多为表示主语性质、特征的词，如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difficult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hard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important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impossible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pleasant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comfortable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dangerous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heavy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该句型可转换为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2211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like getting up very early in summer. The morning air is so fresh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(breathe)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their surprise, they found that the lecture given by the famous professor was easy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(understand)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only after he had read the papers that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Brown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realised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task was extremely difficult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(complete)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6461" y="2880047"/>
            <a:ext cx="1608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breathe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48769" y="4104183"/>
            <a:ext cx="2127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understand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08909" y="5220307"/>
            <a:ext cx="1866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complete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01324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应用文写作之申请信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尽管解决这个问题很困难，但我没有放弃，因为我坚信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有志者，事竟成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though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didn't give it up because I firmly believed that where there is a will, there is a way.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though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didn't give it up because I firmly believed that where there is a will, there is a way.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3644" y="3137528"/>
            <a:ext cx="5009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 problem was difficult to solve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44713" y="4325660"/>
            <a:ext cx="537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it was difficult to solve the problem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64074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Correctly use the past perfect according to the context.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Learn some information about biodiversity and use it to express yourself in different situations.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Enhance listening ability and understand the main idea of the listening material.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Share life experiences and give some advice or comments.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35199"/>
            <a:ext cx="10693400" cy="521347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decline: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谢绝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减少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下降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parts of southern California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decline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nearly 75 per cent.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 night, I offered to tell them a folk tale, but 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declined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 thanks.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number of tourists to the place of interest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declined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by 10% last year.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He was without question one of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giants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Japanese literature.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巨人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大公司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卓越人物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225533" y="230398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20577" y="3312095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60537" y="432020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153525" y="484342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337320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047868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By the time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14, Mozart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composed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many pieces for the harpsichord, piano and violin, as well as for orchestras.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known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each other for many years, Beethoven said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“He is a good composer, but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taught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me nothing.”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Before 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visited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India, 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recorded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seven albums.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637233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过去完成时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346140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中黑体部分使用的时态分别是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中黑体部分使用的时态分别是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中黑体部分使用的时态分别是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45304" y="239283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一般过去时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37401" y="239283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过去完成时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31800" y="300489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过去完成时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93385" y="300489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现在完成时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31799" y="358096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一般过去时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893385" y="358096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过去完成时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679983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8215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一、构成：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had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＋过去分词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二、功能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表示在过去某一时刻或动作以前完成了的动作，也可以说过去的时间关于过去的动作，即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过去的过去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。可以用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before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等介词短语或时间状语从句来表示，也可以用表示过去的动作来表示，还可以通过上下文来表示。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By nine o'clock last night, we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got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200 pictures from the spaceship.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到昨晚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点钟，我们已经收到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张飞船发来的图片。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16534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表示从过去的某一时刻开始，一直延续到过去另一时间的动作或状态，常和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构成的时间状语连用。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been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at the bus stop for 20 minutes when a bus finally came.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当公共汽车最终到来的时候，我在汽车站已等了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分钟。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said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worked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that factory since 1949.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他说自从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1949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年以来他就在那家工厂工作。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00510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过去完成时常常用在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told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said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knew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heard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等动词后的宾语从句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或间接引语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中，这时从句中的动作发生在主句表示的过去的动作之前。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Ⅱ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felt great to know that 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helped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bring this family together again.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很高兴得知我帮助了这个家庭重新团聚。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07839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在状语从句中，当涉及在过去不同时间发生的两个动作时，通常遵循以下规则：发生在前的动作，用过去完成时；发生在后的动作，用一般过去时。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before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soon as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till/until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引导的复合句。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I woke up, it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already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stopped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raining.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我醒来时雨已停了。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didn't go to bed until she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finished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她直到把自己的工作做完之后才睡觉。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021960"/>
            <a:ext cx="10693400" cy="3018327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如果两个动作紧接着发生，则常常不用过去完成时，特别是在包含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before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after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的复合句中，因为从句的动作和主句的动作发生的先后顺序已经非常明确，可以用一般过去时代替过去完成时。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After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he arrived in England, Marx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worked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hard to improve his English.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马克思到达英国之后，努力提高他的英语水平。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1664471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400510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think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want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hope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mean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plan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intend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等用过去完成时来表示过去未曾实现的想法、希望、打算或意图等。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wanted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help but could not get there in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他们本来打算去帮忙，但没有及时赶到那里。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hoped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be able to come and see you.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我们本来希望能来看看你。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986114"/>
            <a:ext cx="10692000" cy="4918269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过去完成时还可用在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hardly... when...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sooner... than...</a:t>
            </a:r>
            <a:r>
              <a:rPr lang="zh-CN" altLang="en-US" kern="10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was the first/second... time (that)...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等固定结构或句型中。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Hardly had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begun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speak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audience interrupted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他刚开始演讲，听众就打断了他。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sooner had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arrived than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went away again.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他刚到就又走了。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the third time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been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out of work that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这是他那一年第三次失业了。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159967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If anything goes wrong, don't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blame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That is one small step for a man, but one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giant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leap for mankind.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If something exists or happens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worldwide,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exists or happens throughout the world.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As is known to all, sheep and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goats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have a pair of horns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97141" y="28292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责怪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73505" y="340527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巨大的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72805" y="461257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遍及全世界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613465" y="51886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山羊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715720"/>
            <a:ext cx="10692000" cy="3108543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在含有表示与过去事实相反的虚拟语气的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从句中，常用过去完成时。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hadn't made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adequate preparations, the conference wouldn't have been so successful.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如果我们没有做充分准备的话，会议是不会开得这么成功的。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483009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43843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I didn't know a thing about the verbs, for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not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(study) my lesson.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She found the key that she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(lose)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—Did you have difficulty finding Ann's house?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—Not really. She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(give) us clear directions and we were able to find it easily.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It was the first time Jane and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(be) apart for more than a few days.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77161" y="1727919"/>
            <a:ext cx="702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137301" y="1727919"/>
            <a:ext cx="1220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studied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88929" y="2932891"/>
            <a:ext cx="1309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had lost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32745" y="4068179"/>
            <a:ext cx="1588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had given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53025" y="5292315"/>
            <a:ext cx="1468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had been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09336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We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hardly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(leave) the dormitory the next morning when we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realise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we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(leave) our map in the room.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(intend) to meet you at the airport, but someone came to see me just when I was about to leave.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If you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(take) the medicine yesterday, you might be well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—Is Peter coming?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—No, 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(change) his mind after a phone call at the last minute.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66213" y="1504032"/>
            <a:ext cx="702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28789" y="149330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left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44513" y="2080096"/>
            <a:ext cx="1298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100" dirty="0" err="1">
                <a:latin typeface="Times New Roman" panose="02020603050405020304"/>
                <a:ea typeface="楷体_GB2312"/>
              </a:rPr>
              <a:t>realised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20877" y="2089623"/>
            <a:ext cx="1298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had left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42232" y="2673000"/>
            <a:ext cx="2026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had intended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764593" y="3880296"/>
            <a:ext cx="1568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had taken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36601" y="5032424"/>
            <a:ext cx="1453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changed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2211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Smith died yesterday. 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mine.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史密斯先生昨天去世了。他以前是我的好朋友。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 returned the book that 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我已归还了我借的书。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No sooner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than I knew he was the man the police were looking for.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我一见到他就知道他是警察要找的人。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4953" y="1655911"/>
            <a:ext cx="3544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had been a good friend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320877" y="2880047"/>
            <a:ext cx="2379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 had borrowed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64693" y="4104183"/>
            <a:ext cx="22862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had I seen him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It was the first time that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a distant place on his own since he was born!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这是他有生以来第一次独自一人乘坐火车到一个很远的地方去！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doctor but he didn't.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他原本想去请医生来的，但是没去。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33070" y="1816767"/>
            <a:ext cx="3360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he had taken the train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34865" y="3600127"/>
            <a:ext cx="3514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had thought to send for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5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十九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8" name="矩形 67">
            <a:hlinkClick r:id="rId6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64990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907253"/>
              </p:ext>
            </p:extLst>
          </p:nvPr>
        </p:nvGraphicFramePr>
        <p:xfrm>
          <a:off x="288429" y="1685232"/>
          <a:ext cx="10945216" cy="4219149"/>
        </p:xfrm>
        <a:graphic>
          <a:graphicData uri="http://schemas.openxmlformats.org/drawingml/2006/table">
            <a:tbl>
              <a:tblPr/>
              <a:tblGrid>
                <a:gridCol w="4968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9732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2475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特征，特性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character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特征；人物，角色；汉字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8014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减少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declining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下降的；衰落的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732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原始的，低等的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primitively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最初地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9732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灭绝的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extinction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灭绝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9732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生产；产量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produce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生产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农产品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97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product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产品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32445" y="2356827"/>
            <a:ext cx="20938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characteristic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2445" y="3024063"/>
            <a:ext cx="1218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decline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2445" y="3600127"/>
            <a:ext cx="1499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primitive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2445" y="4248199"/>
            <a:ext cx="1159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extinct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6441" y="5093131"/>
            <a:ext cx="1739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production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391697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be native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源于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的，原产于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end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最后，终于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speaking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谈到，谈及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fight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抵抗；击退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contrast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相比之下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far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到目前为止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carry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实施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be home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的栖息地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be harmful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有害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32645" y="1079847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8489" y="169191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60637" y="2303983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56581" y="2880047"/>
            <a:ext cx="598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off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28489" y="34032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by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92485" y="4085019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so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20577" y="4661083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24633" y="529231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464439" y="584921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544526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so...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 can be very small, like bacteria and viruses, which are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cannot see them with only our eyes.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有些可能非常小，比如细菌和病毒，以至于我们只用眼睛是看不见它们的。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73405" y="2808039"/>
            <a:ext cx="2085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so small that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句型公式：同位语从句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all the different iguanas have developed from more primitive ones and share a common ancestor.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有证据表明，所有不同的鬣蜥都是从更原始的鬣蜥进化而来，并有着共同的祖先。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句型公式：主语＋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do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Gregor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Mendel chose to study pea plants because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格雷戈尔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孟德尔选择研究豌豆植株是因为它们的性状易于控制。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9433" y="1403883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There is evidence that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0719" y="5039915"/>
            <a:ext cx="3857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their characteristics were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32957" y="5040034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easy to control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3696496"/>
            <a:ext cx="10693400" cy="18118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extinction of 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Pinta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Island tortoise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blamed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 humans.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平塔岛龟的灭绝归咎于人类。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2455902"/>
            <a:ext cx="10775950" cy="12086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blame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责怪，指责；把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归咎于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对错误或坏事应负的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责任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29316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(1)blame... for (doing)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某事而指责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；把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某事归咎于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blame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on sb.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将某事归咎于某人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sb. be to blame for (doing)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某人因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某事而应该受到责备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(2)bear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shoulder the blame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承担责任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put/lay the blame (for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.) on...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将某事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归咎于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2880</Words>
  <Application>Microsoft Office PowerPoint</Application>
  <PresentationFormat>自定义</PresentationFormat>
  <Paragraphs>299</Paragraphs>
  <Slides>36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HelveticaNeueLT Pro 67 MdCn</vt:lpstr>
      <vt:lpstr>IPAPANNEW</vt:lpstr>
      <vt:lpstr>等线 Light</vt:lpstr>
      <vt:lpstr>黑体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1300</cp:revision>
  <dcterms:created xsi:type="dcterms:W3CDTF">2016-06-29T09:22:00Z</dcterms:created>
  <dcterms:modified xsi:type="dcterms:W3CDTF">2026-02-13T02:36:14Z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