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10.xml" ContentType="application/vnd.openxmlformats-officedocument.presentationml.tag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  <p:sldMasterId id="2147483662" r:id="rId3"/>
  </p:sldMasterIdLst>
  <p:notesMasterIdLst>
    <p:notesMasterId r:id="rId41"/>
  </p:notesMasterIdLst>
  <p:handoutMasterIdLst>
    <p:handoutMasterId r:id="rId42"/>
  </p:handoutMasterIdLst>
  <p:sldIdLst>
    <p:sldId id="2476" r:id="rId4"/>
    <p:sldId id="3800" r:id="rId5"/>
    <p:sldId id="2478" r:id="rId6"/>
    <p:sldId id="2343" r:id="rId7"/>
    <p:sldId id="3851" r:id="rId8"/>
    <p:sldId id="3852" r:id="rId9"/>
    <p:sldId id="3853" r:id="rId10"/>
    <p:sldId id="3854" r:id="rId11"/>
    <p:sldId id="3664" r:id="rId12"/>
    <p:sldId id="3848" r:id="rId13"/>
    <p:sldId id="3855" r:id="rId14"/>
    <p:sldId id="3849" r:id="rId15"/>
    <p:sldId id="3850" r:id="rId16"/>
    <p:sldId id="3856" r:id="rId17"/>
    <p:sldId id="3857" r:id="rId18"/>
    <p:sldId id="3785" r:id="rId19"/>
    <p:sldId id="3786" r:id="rId20"/>
    <p:sldId id="3836" r:id="rId21"/>
    <p:sldId id="3813" r:id="rId22"/>
    <p:sldId id="3814" r:id="rId23"/>
    <p:sldId id="3815" r:id="rId24"/>
    <p:sldId id="3816" r:id="rId25"/>
    <p:sldId id="3858" r:id="rId26"/>
    <p:sldId id="3859" r:id="rId27"/>
    <p:sldId id="3860" r:id="rId28"/>
    <p:sldId id="3861" r:id="rId29"/>
    <p:sldId id="3862" r:id="rId30"/>
    <p:sldId id="3817" r:id="rId31"/>
    <p:sldId id="3818" r:id="rId32"/>
    <p:sldId id="3863" r:id="rId33"/>
    <p:sldId id="3819" r:id="rId34"/>
    <p:sldId id="3820" r:id="rId35"/>
    <p:sldId id="3840" r:id="rId36"/>
    <p:sldId id="3841" r:id="rId37"/>
    <p:sldId id="3823" r:id="rId38"/>
    <p:sldId id="3780" r:id="rId39"/>
    <p:sldId id="2276" r:id="rId40"/>
  </p:sldIdLst>
  <p:sldSz cx="11522075" cy="6480175"/>
  <p:notesSz cx="6858000" cy="9144000"/>
  <p:custDataLst>
    <p:tags r:id="rId43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4" d="100"/>
          <a:sy n="114" d="100"/>
        </p:scale>
        <p:origin x="738" y="9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gs" Target="tags/tag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31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36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37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6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7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7" Type="http://schemas.openxmlformats.org/officeDocument/2006/relationships/hyperlink" Target="../3.&#37197;&#22871;&#32451;&#20064;&#39064;/&#35838;&#21518;&#32032;&#20859;&#35780;&#20215;/20%20Unit%205&#12288;&#35838;&#21518;&#32032;&#20859;&#35780;&#20215;(&#20108;&#21313;)&#12288;Section%20&#8547;&#12288;Developing%20ideas,%20Presenting%20ideas%20&amp;%20Reflection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24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5" name="梯形 24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8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Revealing nature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13143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fr-FR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文本细节领悟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fr-FR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2: Choose the best answer for each question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Which plants communicate by making noises according to the text?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Corn and wheat.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Corn and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chilli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Wheat and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chilli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Chilli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rice.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503" y="39376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26738"/>
            <a:ext cx="10693400" cy="60537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How does the fungal network connect?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By linking the roots of different plants to each 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By linking the leaves of different plants to each 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By linking the stems of different plants to each 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By linking the fruits of different plants to each 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What can be inferred from the text?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Talking trees are not legends but scientific facts.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There is no use learning about how plants communicate.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The wasps attracted by the chemicals are harmful to the plants.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The “wood wide web” is absolutely safe in the plant world.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502" y="10798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6501" y="40681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59867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语言知识运用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3: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Analyse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difficult sentences and translate them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Scientists hope to learn more about this plant warning system, so that we can use it to grow crops without pesticides.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本句是一个主从复合句。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 that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状语从句。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05254" y="3708300"/>
            <a:ext cx="936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目的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8449" y="4173679"/>
            <a:ext cx="10549172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                   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科学家希望能进一步了解这种植物警报系统，从而我们可以使用它来种植无农药的农作物。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44526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Some trees make clicking noises when there is not enough water, indicating drought is arriving.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本句是一个主从复合句。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indicating...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为现在分词结构作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65293" y="27856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时间状语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92208" y="339773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伴随状语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32445" y="3848943"/>
            <a:ext cx="10513168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                    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在水分不足时，有些树木会发出咔嗒声，表示干旱即将来临。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72518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While the Internet is a worldwide network of computers linked by cables and satellites, the wood wide web is linked underground by fungi.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while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，表示对比，意为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而，然而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52825" y="2736031"/>
            <a:ext cx="16921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让步状语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77261" y="2736031"/>
            <a:ext cx="929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连词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32445" y="3810266"/>
            <a:ext cx="10549172" cy="12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                    </a:t>
            </a:r>
            <a:r>
              <a:rPr lang="zh-CN" altLang="en-US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虽然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互联网是通过电缆和卫星连接的全球计算机网络，但是植物万维网则是在地下通过真菌连接而成。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95771"/>
            <a:ext cx="10693400" cy="6124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思维品质培养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4: Think and answer the following questions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What ways can plants use to communicate according to modern research?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What discoveries are described in the two reading texts in this unit and what do their meanings have in common?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_________________________________________________________________________________________________________________________________________________________________________________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4192" y="2824879"/>
            <a:ext cx="6320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Chemicals, sound and the wood wide web.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96441" y="4506380"/>
            <a:ext cx="10693188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latin typeface="Times New Roman" panose="02020603050405020304"/>
                <a:cs typeface="Courier New" panose="02070309020205020404"/>
              </a:rPr>
              <a:t>Text 1 reveals the discovery of evolution and Text 2 reveals the discovery of communication between plants. They all reflect that there are numerous secrets in nature that remain to be explored.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1409228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2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语言梳理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6582" y="2101896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link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把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联系起来；连接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环；联系；纽带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841226"/>
            <a:ext cx="10693400" cy="2415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Most surprisingly of all, plants have an amazing system of communication that can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link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nearly every plant in a forest.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最令人惊讶的是，植物有一套惊人的通信系统，几乎可以连接森林中的每一种植物。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78753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(1)link... to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...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将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联系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连接起来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link... together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连接在一起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link up with...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联合；使与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衔接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 link between A and B  A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之间的联系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67779"/>
            <a:ext cx="10693400" cy="601599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Yellow is linked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confidence, self-respect and friendliness.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应用文写作之传统文化介绍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在中国文化中，红色通常与高兴和喜庆联系在一起。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Chinese culture, red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joy and celebration.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应用文写作之倡议书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它可以给人们的生活带来新的兴趣点和焦点，并有助于将家与自然联系起来。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can bring a new interest and focus into people's lives and help to make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16721" y="1564739"/>
            <a:ext cx="1200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to/with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24833" y="3652971"/>
            <a:ext cx="3262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is usually linked with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4453" y="5796371"/>
            <a:ext cx="5033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the link between home and nature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93583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drive away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把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赶走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589356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 of these chemicals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drive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insects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away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Others attract insects—the wasps!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其中一些化学物质会驱走昆虫，另一些则会吸引昆虫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黄蜂！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(1)drive off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开车离开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drive sb. crazy/mad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把某人逼疯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(2)go for a drive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去兜风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691915"/>
            <a:ext cx="10692000" cy="3108543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Understand the text, master the key vocabulary related to the topic, and describe the communication modes between natural plants.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Analyse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 event in different ways to find out the positive and negative effects of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Use the words and expressions to show your opinions.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14106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servant detected the thief in the corner and drove him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应用文写作之环境保护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噪音也是一种污染，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巨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大的噪音能使人发狂。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Noise is also a kind of pollution, and loud noises can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21377" y="2159967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away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101297" y="4536231"/>
            <a:ext cx="2932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drive/make people</a:t>
            </a:r>
            <a:endParaRPr lang="zh-CN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432445" y="5148299"/>
            <a:ext cx="801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mad</a:t>
            </a:r>
            <a:endParaRPr lang="zh-CN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391684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be said to...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据说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11176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Alexander the Great and Marco Polo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were said 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have visited such a tree in India.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据说亚历山大大帝和马可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波罗在印度曾参观过一棵这样的树。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本句属于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“Sb./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is said to do/to be...”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据说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该句型可改写为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“It is said that...”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“People say that...”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43563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is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＋过去分词＋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...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句型中，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是形式主语，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引导的从句作真正的主语。该句型可以转化为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“Sb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＋谓语动词＋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...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“Sb.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be doing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./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have done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根据不定式和谓语动词之间的关系来确定使用不定式的一般式、进行式还是完成式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14106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常用于该结构的动词有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believe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report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suggest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know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hope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require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demand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hope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order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等，如：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believed that...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Sb./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is believed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人们都相信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；人们都认为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reported that...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Sb./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is reported to...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据报道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suggested that...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Sb./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is suggested to...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有人建议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thought that...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Sb./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is thought to...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人们认为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known that...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Sb./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is known to...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众所周知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138942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在句型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suggested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demanded/ordered...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从句中的谓语动词用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＋动词原形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可以省略。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以上含有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hope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suggest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demand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等的复合句一般不可以转换为简单句。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is thought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(act) foolishly. Now he has no one but himself to blame for losing the job.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believed that printing was first invented by the Chinese.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88729" y="3024063"/>
            <a:ext cx="20746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to have acted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64493" y="4265039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63823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句型转换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novelist is declared to give us a lecture on writing this afternoon.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there will be a novelist giving us a lecture on writing this afternoon.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said that he is working in that big company.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that big company.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reported that he has written a new book about workers.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new book about workers.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485" y="2126524"/>
            <a:ext cx="2752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is declared that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40557" y="3873880"/>
            <a:ext cx="3174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is said to be working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96541" y="5078852"/>
            <a:ext cx="4129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/>
              <a:t> </a:t>
            </a:r>
            <a:r>
              <a:rPr lang="en-US" altLang="zh-CN" dirty="0"/>
              <a:t>is reported to have written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15720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应用文写作之演讲稿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据报道，在未来几年中，人工智能在各个行业的应用将呈现爆发性的增长趋势。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the coming years, the application of artificial intelligence in various industries will show an explosive growth trend.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5501" y="3528119"/>
            <a:ext cx="26452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It is reported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tiny amounts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微量的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74146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plant releases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tiny amounts of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chemicals from the leaves that are being eaten.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这种植物从正遭受啃食的叶子中释放出微量的化学物质。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(1)a small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 amount of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＋名词　少量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大量的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amounts 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＋名词　大量的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amount 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＋名词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的数量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(2)amount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合计；总计；相当于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439415"/>
            <a:ext cx="10693400" cy="1811843"/>
          </a:xfrm>
          <a:noFill/>
          <a:ln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a huge amount 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通常用来修饰不可数名词。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a huge amount 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＋名词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作主语时，谓语动词用单数形式；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huge amounts 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＋名词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作主语时，谓语动词用复数形式。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066977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55763"/>
            <a:ext cx="10693400" cy="47459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Pesticides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are chemicals that farmers put on their crops to kill harmful insects.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Even if you plant the seeds upside down,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roots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will still grow down.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Television stations around the world are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linked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by satellite to guarantee the quality of broadcast.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The ants are no larger than one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centimetre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across but with awe-inspiring strength.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84573" y="26808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杀虫剂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68549" y="36721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根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89167" y="47330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连接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132745" y="574120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厘米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reported that a huge amount of money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(spend) on the bridge last year.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reported that huge amounts of money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(spend) on the bridge last year.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应用文写作之道歉信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这周我有大量的工作要做。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have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this week.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65193" y="1871935"/>
            <a:ext cx="1678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was spent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093185" y="3060067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were spent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40679" y="5436331"/>
            <a:ext cx="4344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 large amount of work to do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403883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way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后的定语从句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075760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Scientists are learning more every day about the secret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ways in which plants talk to each other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科学家们每天都在学习更多关于植物相互交流的秘密方式。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本句中含有定语从句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which plants talk to each other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，修饰先行词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ways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32314"/>
            <a:ext cx="10693400" cy="48280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方式，方法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时，其后常接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引导的定语从句，也可将关系词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省略掉，此时先行词在从句中作状语；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在定语从句中作主语、宾语或表语时，要用关系代词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引导定语从句，作宾语时关系代词可以省略；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方式，方法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时，其后还可接不定式或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of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的形式。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50110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way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had thought of to deal with the problem was of great significance.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School activities are usually considered a good way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(make) new friends and develop.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boy was advised to adopt an effective way of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memorise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new words.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32645" y="2231975"/>
            <a:ext cx="1697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that/which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605353" y="3436947"/>
            <a:ext cx="1329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make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821377" y="4572235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memorising</a:t>
            </a:r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655" y="1823720"/>
            <a:ext cx="10693400" cy="38379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noAutofit/>
          </a:bodyPr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应用文写作之演讲稿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从上个月发布的数据中，我们可以知道人工智能技术已经改变了人们学习知识的方式。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From the data released last month, we can know that the AI technology has transformed the way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  <a:sym typeface="+mn-ea"/>
              </a:rPr>
              <a:t>_______________________________________</a:t>
            </a:r>
            <a:endParaRPr lang="en-US" altLang="zh-CN" kern="100" dirty="0">
              <a:solidFill>
                <a:srgbClr val="000000"/>
              </a:solidFill>
              <a:latin typeface="Times New Roman" panose="02020603050405020304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  <a:sym typeface="+mn-ea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05426" y="4284151"/>
            <a:ext cx="70097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that people learn knowledge/for people to learn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04825" y="4896485"/>
            <a:ext cx="236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ym typeface="+mn-ea"/>
              </a:rPr>
              <a:t>knowledge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756887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41148"/>
            <a:ext cx="10693400" cy="485927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root: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起因，根源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根；根茎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起源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Money, or love of money, is said to be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all evil.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 you know that Flamenco has its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Arabic music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the garden, I pulled the plant up by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 two girls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linked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arms as they strolled down the street.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连接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联系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挽住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45413" y="2716867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367589" y="334809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33245" y="3960167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69842" y="455307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88259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5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二十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400748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66282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336374"/>
              </p:ext>
            </p:extLst>
          </p:nvPr>
        </p:nvGraphicFramePr>
        <p:xfrm>
          <a:off x="576263" y="1686523"/>
          <a:ext cx="10369550" cy="4093010"/>
        </p:xfrm>
        <a:graphic>
          <a:graphicData uri="http://schemas.openxmlformats.org/drawingml/2006/table">
            <a:tbl>
              <a:tblPr/>
              <a:tblGrid>
                <a:gridCol w="5256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2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3949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949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古代的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神话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mysterious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神秘的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3949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传说，传奇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故事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legendary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传说中的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3949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发现，察觉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尤指不易觉察到的事物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detection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发现，察觉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3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detective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侦探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3949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警示，警告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warn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警告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3949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幻想，想象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fantastic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极好的；幻想的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54514" y="2267979"/>
            <a:ext cx="922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myth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8469" y="2860883"/>
            <a:ext cx="1140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legend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8469" y="3528119"/>
            <a:ext cx="112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detect 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6386" y="4671282"/>
            <a:ext cx="13612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warning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48469" y="5256311"/>
            <a:ext cx="1220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fantasy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395771"/>
            <a:ext cx="10693400" cy="6124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after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毕竟；终究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drive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赶走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tiny amounts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微量的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communicate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交流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some ways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在某些方面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steal...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call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help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呼救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serve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用作；充当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side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side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并肩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82497" y="1079847"/>
            <a:ext cx="542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all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84573" y="1619907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away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56329" y="2267979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08709" y="2860883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with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92485" y="3472951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00597" y="4049015"/>
            <a:ext cx="883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from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76561" y="4644243"/>
            <a:ext cx="694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for 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56581" y="525631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as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476561" y="579637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27701"/>
            <a:ext cx="10693400" cy="6124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said to...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Alexander the Great and Marco Polo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such a tree in India.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据说亚历山大大帝和马可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波罗在印度曾参观过一棵这样的树。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with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复合结构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that talking plants are fantasy, new research has revealed something amazing...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我们一直认为植物会说话是幻想，但是新的研究展现了某些惊人的东西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3065" y="1708755"/>
            <a:ext cx="3728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were said to have visited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457" y="4032175"/>
            <a:ext cx="3446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 us long believing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50110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句型公式：现在分词作状语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wood wide web, plants can share information and even food with each 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利用树联网，植物可以彼此共享信息甚至食物。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后的定语从句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Scientists are learning more every day about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科学家们每天都在学习更多关于植物相互交流的秘密方式。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0292" y="1583903"/>
            <a:ext cx="10422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Using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165193" y="4032175"/>
            <a:ext cx="3708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secret ways in which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0292" y="4572235"/>
            <a:ext cx="360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plants talk to each other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895740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enough to do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Maybe one day we will know enough about plant communication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“talk” with them ourselves.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也许有一天，我们会对植物的交流有足够的了解，能够和它们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交谈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82014" y="2608855"/>
            <a:ext cx="891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be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457" y="3165193"/>
            <a:ext cx="7809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able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2" name="矩形 1"/>
          <p:cNvSpPr/>
          <p:nvPr/>
        </p:nvSpPr>
        <p:spPr>
          <a:xfrm>
            <a:off x="422275" y="1547899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1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课文理解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195971"/>
            <a:ext cx="10693400" cy="95410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文本整体理解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Activity 1: Finish the structure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597" y="3168079"/>
            <a:ext cx="7951788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149" y="3312095"/>
            <a:ext cx="1133475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289" y="4140187"/>
            <a:ext cx="819150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289" y="4685350"/>
            <a:ext cx="552450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289" y="5174876"/>
            <a:ext cx="1666875" cy="20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81" y="5913810"/>
            <a:ext cx="1209675" cy="14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2846</Words>
  <Application>Microsoft Office PowerPoint</Application>
  <PresentationFormat>自定义</PresentationFormat>
  <Paragraphs>312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HelveticaNeueLT Pro 67 MdCn</vt:lpstr>
      <vt:lpstr>IPAPANNEW</vt:lpstr>
      <vt:lpstr>等线</vt:lpstr>
      <vt:lpstr>等线 Light</vt:lpstr>
      <vt:lpstr>黑体</vt:lpstr>
      <vt:lpstr>华文细黑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1300</cp:revision>
  <dcterms:created xsi:type="dcterms:W3CDTF">2016-06-29T09:22:00Z</dcterms:created>
  <dcterms:modified xsi:type="dcterms:W3CDTF">2026-02-13T02:39:55Z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2052-12.1.0.23125</vt:lpwstr>
  </property>
</Properties>
</file>