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28"/>
  </p:notesMasterIdLst>
  <p:handoutMasterIdLst>
    <p:handoutMasterId r:id="rId29"/>
  </p:handoutMasterIdLst>
  <p:sldIdLst>
    <p:sldId id="2476" r:id="rId4"/>
    <p:sldId id="2363" r:id="rId5"/>
    <p:sldId id="3803" r:id="rId6"/>
    <p:sldId id="3804" r:id="rId7"/>
    <p:sldId id="3805" r:id="rId8"/>
    <p:sldId id="3851" r:id="rId9"/>
    <p:sldId id="3852" r:id="rId10"/>
    <p:sldId id="3808" r:id="rId11"/>
    <p:sldId id="3809" r:id="rId12"/>
    <p:sldId id="3812" r:id="rId13"/>
    <p:sldId id="3800" r:id="rId14"/>
    <p:sldId id="2478" r:id="rId15"/>
    <p:sldId id="2343" r:id="rId16"/>
    <p:sldId id="3853" r:id="rId17"/>
    <p:sldId id="3664" r:id="rId18"/>
    <p:sldId id="3848" r:id="rId19"/>
    <p:sldId id="3854" r:id="rId20"/>
    <p:sldId id="3849" r:id="rId21"/>
    <p:sldId id="3850" r:id="rId22"/>
    <p:sldId id="3855" r:id="rId23"/>
    <p:sldId id="3856" r:id="rId24"/>
    <p:sldId id="3857" r:id="rId25"/>
    <p:sldId id="3780" r:id="rId26"/>
    <p:sldId id="2276" r:id="rId27"/>
  </p:sldIdLst>
  <p:sldSz cx="11522075" cy="6480175"/>
  <p:notesSz cx="6858000" cy="9144000"/>
  <p:custDataLst>
    <p:tags r:id="rId3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23</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6417E43-C327-418C-8FE7-FADF2F210B2C}"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EFC6F2-675E-4D70-B669-B79AD7F8B8A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3.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3.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5</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Revealing nature</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5</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Revealing nature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5</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Revealing nature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10.xml"/><Relationship Id="rId4"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hyperlink" Target="../3.&#37197;&#22871;&#32451;&#20064;&#39064;/&#35838;&#21518;&#32032;&#20859;&#35780;&#20215;/17%20Unit%205&#12288;&#35838;&#21518;&#32032;&#20859;&#35780;&#20215;(&#21313;&#19971;)&#12288;Section%20&#8544;&#12288;Starting%20out%20&amp;%20Understanding%20ideas&#8212;Comprehending.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5</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Revealing nature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91605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561215"/>
            <a:ext cx="10692000" cy="4243982"/>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Understand the basic information of the three rare animals, master the relevant vocabulary about the animals, introduce the theme and pave the way for further reading and expression.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Activate the existing language and background knowledge, and stimulate the interest in the topic.</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Talk about knowledge about animals and plants, and explore nature.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Be familiar with the topic context and get the general idea of the article.</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 name="副标题 1"/>
          <p:cNvSpPr txBox="1"/>
          <p:nvPr/>
        </p:nvSpPr>
        <p:spPr>
          <a:xfrm>
            <a:off x="415037" y="1583903"/>
            <a:ext cx="10692000" cy="491826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eaLnBrk="0" fontAlgn="base" hangingPunct="0">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en-US"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en-US"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en-US"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en-US"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en-US"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distant</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a:t>
            </a:r>
            <a:endParaRPr lang="en-US"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sample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en-US"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suspect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__________________</a:t>
            </a:r>
            <a:endParaRPr lang="en-US"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evolve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a:t>
            </a:r>
            <a:endParaRPr lang="en-US"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evolution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generate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en-US" altLang="zh-CN" sz="1050" kern="100" dirty="0">
              <a:latin typeface="宋体" panose="02010600030101010101" pitchFamily="2" charset="-122"/>
              <a:cs typeface="Courier New" panose="02070309020205020404"/>
            </a:endParaRPr>
          </a:p>
        </p:txBody>
      </p:sp>
      <p:sp>
        <p:nvSpPr>
          <p:cNvPr id="2" name="矩形 1"/>
          <p:cNvSpPr/>
          <p:nvPr/>
        </p:nvSpPr>
        <p:spPr>
          <a:xfrm>
            <a:off x="2626945" y="282487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遥远的</a:t>
            </a:r>
            <a:endParaRPr lang="zh-CN" altLang="en-US" dirty="0"/>
          </a:p>
        </p:txBody>
      </p:sp>
      <p:sp>
        <p:nvSpPr>
          <p:cNvPr id="5" name="矩形 4"/>
          <p:cNvSpPr/>
          <p:nvPr/>
        </p:nvSpPr>
        <p:spPr>
          <a:xfrm>
            <a:off x="2340657" y="34201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样本</a:t>
            </a:r>
            <a:endParaRPr lang="zh-CN" altLang="en-US" dirty="0"/>
          </a:p>
        </p:txBody>
      </p:sp>
      <p:sp>
        <p:nvSpPr>
          <p:cNvPr id="6" name="矩形 5"/>
          <p:cNvSpPr/>
          <p:nvPr/>
        </p:nvSpPr>
        <p:spPr>
          <a:xfrm>
            <a:off x="2389179" y="4041893"/>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猜想，怀疑，觉得</a:t>
            </a:r>
            <a:endParaRPr lang="zh-CN" altLang="en-US" dirty="0"/>
          </a:p>
        </p:txBody>
      </p:sp>
      <p:sp>
        <p:nvSpPr>
          <p:cNvPr id="7" name="矩形 6"/>
          <p:cNvSpPr/>
          <p:nvPr/>
        </p:nvSpPr>
        <p:spPr>
          <a:xfrm>
            <a:off x="2232645" y="464424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进化</a:t>
            </a:r>
            <a:endParaRPr lang="zh-CN" altLang="en-US" dirty="0"/>
          </a:p>
        </p:txBody>
      </p:sp>
      <p:sp>
        <p:nvSpPr>
          <p:cNvPr id="8" name="矩形 7"/>
          <p:cNvSpPr/>
          <p:nvPr/>
        </p:nvSpPr>
        <p:spPr>
          <a:xfrm>
            <a:off x="2340657" y="5201143"/>
            <a:ext cx="150233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进化</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论</a:t>
            </a:r>
            <a:r>
              <a:rPr lang="en-US" altLang="zh-CN" kern="100" dirty="0">
                <a:latin typeface="Times New Roman" panose="02020603050405020304"/>
                <a:ea typeface="楷体_GB2312"/>
              </a:rPr>
              <a:t>)</a:t>
            </a:r>
            <a:endParaRPr lang="zh-CN" altLang="en-US" dirty="0"/>
          </a:p>
        </p:txBody>
      </p:sp>
      <p:sp>
        <p:nvSpPr>
          <p:cNvPr id="9" name="矩形 8"/>
          <p:cNvSpPr/>
          <p:nvPr/>
        </p:nvSpPr>
        <p:spPr>
          <a:xfrm>
            <a:off x="2520677" y="581321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产生，创造</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a:xfrm>
            <a:off x="415037" y="467779"/>
            <a:ext cx="10692000" cy="5952399"/>
          </a:xfrm>
        </p:spPr>
        <p:txBody>
          <a:bodyPr/>
          <a:lstStyle/>
          <a:p>
            <a:pPr lvl="0" algn="just" defTabSz="913130" fontAlgn="base">
              <a:lnSpc>
                <a:spcPct val="100000"/>
              </a:lnSpc>
              <a:spcBef>
                <a:spcPct val="0"/>
              </a:spcBef>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6. a variety of </a:t>
            </a:r>
            <a:r>
              <a:rPr lang="en-US" altLang="zh-CN" kern="100" dirty="0">
                <a:solidFill>
                  <a:srgbClr val="000000"/>
                </a:solidFill>
                <a:latin typeface="Times New Roman" panose="02020603050405020304"/>
                <a:ea typeface="楷体_GB2312"/>
                <a:cs typeface="Courier New" panose="02070309020205020404"/>
              </a:rPr>
              <a:t>___________</a:t>
            </a:r>
            <a:endParaRPr lang="en-US" altLang="zh-CN" sz="1050" kern="100" dirty="0">
              <a:solidFill>
                <a:srgbClr val="FF0000"/>
              </a:solidFill>
              <a:latin typeface="宋体" panose="02010600030101010101" pitchFamily="2" charset="-122"/>
              <a:ea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date back to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a:t>
            </a:r>
            <a:r>
              <a:rPr lang="en-US" altLang="zh-CN" kern="100" dirty="0">
                <a:solidFill>
                  <a:srgbClr val="000000"/>
                </a:solidFill>
                <a:latin typeface="Times New Roman" panose="02020603050405020304" pitchFamily="18" charset="0"/>
                <a:cs typeface="Times New Roman" panose="02020603050405020304" pitchFamily="18" charset="0"/>
              </a:rPr>
              <a:t>____________</a:t>
            </a:r>
            <a:endParaRPr lang="zh-CN" altLang="zh-CN" sz="1050" kern="100" dirty="0">
              <a:solidFill>
                <a:prstClr val="black"/>
              </a:solidFill>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adapt to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9. be crowded with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10. answer the call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11. of all time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12. in question </a:t>
            </a:r>
            <a:r>
              <a:rPr lang="en-US" altLang="zh-CN" kern="100" dirty="0">
                <a:solidFill>
                  <a:srgbClr val="000000"/>
                </a:solidFill>
                <a:latin typeface="Times New Roman" panose="02020603050405020304"/>
                <a:ea typeface="楷体_GB2312"/>
                <a:cs typeface="Courier New" panose="02070309020205020404"/>
              </a:rPr>
              <a:t>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13. come to exist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14. lead to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15. be regarded as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a:t>
            </a:r>
            <a:r>
              <a:rPr lang="en-US" altLang="zh-CN" kern="100" dirty="0">
                <a:solidFill>
                  <a:srgbClr val="000000"/>
                </a:solidFill>
                <a:latin typeface="Times New Roman" panose="02020603050405020304" pitchFamily="18" charset="0"/>
                <a:cs typeface="Times New Roman" panose="02020603050405020304" pitchFamily="18" charset="0"/>
              </a:rPr>
              <a:t>__</a:t>
            </a:r>
            <a:endParaRPr lang="zh-CN" altLang="zh-CN" sz="1050" kern="100" dirty="0">
              <a:latin typeface="Times New Roman" panose="02020603050405020304" pitchFamily="18" charset="0"/>
              <a:cs typeface="Times New Roman" panose="02020603050405020304" pitchFamily="18" charset="0"/>
            </a:endParaRPr>
          </a:p>
        </p:txBody>
      </p:sp>
      <p:sp>
        <p:nvSpPr>
          <p:cNvPr id="4" name="矩形 3"/>
          <p:cNvSpPr/>
          <p:nvPr/>
        </p:nvSpPr>
        <p:spPr>
          <a:xfrm>
            <a:off x="2626945" y="44861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各种各样的</a:t>
            </a:r>
            <a:endParaRPr lang="zh-CN" altLang="en-US" dirty="0"/>
          </a:p>
        </p:txBody>
      </p:sp>
      <p:sp>
        <p:nvSpPr>
          <p:cNvPr id="5" name="矩形 4"/>
          <p:cNvSpPr/>
          <p:nvPr/>
        </p:nvSpPr>
        <p:spPr>
          <a:xfrm>
            <a:off x="2628689" y="971835"/>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追溯到，起源于</a:t>
            </a:r>
            <a:r>
              <a:rPr lang="en-US" altLang="zh-CN" kern="100" dirty="0">
                <a:latin typeface="宋体" panose="02010600030101010101" pitchFamily="2" charset="-122"/>
                <a:cs typeface="Times New Roman" panose="02020603050405020304"/>
              </a:rPr>
              <a:t>……</a:t>
            </a:r>
            <a:endParaRPr lang="zh-CN" altLang="en-US" dirty="0"/>
          </a:p>
        </p:txBody>
      </p:sp>
      <p:sp>
        <p:nvSpPr>
          <p:cNvPr id="6" name="矩形 5"/>
          <p:cNvSpPr/>
          <p:nvPr/>
        </p:nvSpPr>
        <p:spPr>
          <a:xfrm>
            <a:off x="2122889" y="154789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适应</a:t>
            </a:r>
            <a:endParaRPr lang="zh-CN" altLang="en-US" dirty="0"/>
          </a:p>
        </p:txBody>
      </p:sp>
      <p:sp>
        <p:nvSpPr>
          <p:cNvPr id="7" name="矩形 6"/>
          <p:cNvSpPr/>
          <p:nvPr/>
        </p:nvSpPr>
        <p:spPr>
          <a:xfrm>
            <a:off x="3290224" y="214080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挤满，堆满</a:t>
            </a:r>
            <a:endParaRPr lang="zh-CN" altLang="en-US" dirty="0"/>
          </a:p>
        </p:txBody>
      </p:sp>
      <p:sp>
        <p:nvSpPr>
          <p:cNvPr id="8" name="矩形 7"/>
          <p:cNvSpPr/>
          <p:nvPr/>
        </p:nvSpPr>
        <p:spPr>
          <a:xfrm>
            <a:off x="3259631" y="275287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响应号召</a:t>
            </a:r>
            <a:endParaRPr lang="zh-CN" altLang="en-US" dirty="0"/>
          </a:p>
        </p:txBody>
      </p:sp>
      <p:sp>
        <p:nvSpPr>
          <p:cNvPr id="9" name="矩形 8"/>
          <p:cNvSpPr/>
          <p:nvPr/>
        </p:nvSpPr>
        <p:spPr>
          <a:xfrm>
            <a:off x="2590941" y="3348099"/>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有史以来</a:t>
            </a:r>
            <a:endParaRPr lang="zh-CN" altLang="en-US" dirty="0"/>
          </a:p>
        </p:txBody>
      </p:sp>
      <p:sp>
        <p:nvSpPr>
          <p:cNvPr id="10" name="矩形 9"/>
          <p:cNvSpPr/>
          <p:nvPr/>
        </p:nvSpPr>
        <p:spPr>
          <a:xfrm>
            <a:off x="2772705" y="3924163"/>
            <a:ext cx="5211683"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讨论中的；有疑问的，被怀疑的</a:t>
            </a:r>
            <a:endParaRPr lang="zh-CN" altLang="en-US" dirty="0"/>
          </a:p>
        </p:txBody>
      </p:sp>
      <p:sp>
        <p:nvSpPr>
          <p:cNvPr id="11" name="矩形 10"/>
          <p:cNvSpPr/>
          <p:nvPr/>
        </p:nvSpPr>
        <p:spPr>
          <a:xfrm>
            <a:off x="3024733" y="453623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开始存在</a:t>
            </a:r>
            <a:endParaRPr lang="zh-CN" altLang="en-US" dirty="0"/>
          </a:p>
        </p:txBody>
      </p:sp>
      <p:sp>
        <p:nvSpPr>
          <p:cNvPr id="12" name="矩形 11"/>
          <p:cNvSpPr/>
          <p:nvPr/>
        </p:nvSpPr>
        <p:spPr>
          <a:xfrm>
            <a:off x="2157694" y="514829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导致</a:t>
            </a:r>
            <a:endParaRPr lang="zh-CN" altLang="en-US" dirty="0"/>
          </a:p>
        </p:txBody>
      </p:sp>
      <p:sp>
        <p:nvSpPr>
          <p:cNvPr id="13" name="矩形 12"/>
          <p:cNvSpPr/>
          <p:nvPr/>
        </p:nvSpPr>
        <p:spPr>
          <a:xfrm>
            <a:off x="3240757" y="5741203"/>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被认为是</a:t>
            </a:r>
            <a:r>
              <a:rPr lang="en-US" altLang="zh-CN" kern="100" dirty="0">
                <a:latin typeface="宋体" panose="02010600030101010101" pitchFamily="2" charset="-122"/>
                <a:cs typeface="Times New Roman" panose="02020603050405020304"/>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p:nvPr/>
        </p:nvSpPr>
        <p:spPr>
          <a:xfrm>
            <a:off x="415037" y="395771"/>
            <a:ext cx="10692000" cy="6124754"/>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seed</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geologist</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ancestor</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finch</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beak</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first </a:t>
            </a:r>
            <a:r>
              <a:rPr lang="en-US" altLang="zh-CN" kern="100" dirty="0">
                <a:solidFill>
                  <a:srgbClr val="000000"/>
                </a:solidFill>
                <a:latin typeface="Times New Roman" panose="02020603050405020304" pitchFamily="18" charset="0"/>
                <a:cs typeface="Times New Roman" panose="02020603050405020304" pitchFamily="18" charset="0"/>
              </a:rPr>
              <a:t>choice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7. be a disgrace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8. share... with...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a:t>
            </a:r>
            <a:r>
              <a:rPr lang="en-US" altLang="zh-CN" kern="100" dirty="0">
                <a:solidFill>
                  <a:srgbClr val="000000"/>
                </a:solidFill>
                <a:latin typeface="Times New Roman" panose="02020603050405020304" pitchFamily="18" charset="0"/>
                <a:cs typeface="Times New Roman" panose="02020603050405020304" pitchFamily="18" charset="0"/>
              </a:rPr>
              <a:t>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9. at the same time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a:t>
            </a:r>
            <a:endParaRPr lang="zh-CN" altLang="zh-CN" sz="1050" kern="100" dirty="0">
              <a:latin typeface="Times New Roman" panose="02020603050405020304" pitchFamily="18" charset="0"/>
              <a:cs typeface="Times New Roman" panose="02020603050405020304" pitchFamily="18" charset="0"/>
            </a:endParaRPr>
          </a:p>
        </p:txBody>
      </p:sp>
      <p:sp>
        <p:nvSpPr>
          <p:cNvPr id="4" name="矩形 3"/>
          <p:cNvSpPr/>
          <p:nvPr/>
        </p:nvSpPr>
        <p:spPr>
          <a:xfrm>
            <a:off x="1994732" y="104384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种子，籽</a:t>
            </a:r>
            <a:endParaRPr lang="zh-CN" altLang="en-US" dirty="0"/>
          </a:p>
        </p:txBody>
      </p:sp>
      <p:sp>
        <p:nvSpPr>
          <p:cNvPr id="5" name="矩形 4"/>
          <p:cNvSpPr/>
          <p:nvPr/>
        </p:nvSpPr>
        <p:spPr>
          <a:xfrm>
            <a:off x="2590941" y="1619907"/>
            <a:ext cx="1710725" cy="523220"/>
          </a:xfrm>
          <a:prstGeom prst="rect">
            <a:avLst/>
          </a:prstGeom>
        </p:spPr>
        <p:txBody>
          <a:bodyPr wrap="none">
            <a:spAutoFit/>
          </a:bodyPr>
          <a:lstStyle/>
          <a:p>
            <a:r>
              <a:rPr lang="zh-CN" altLang="zh-CN" i="1" kern="100" dirty="0">
                <a:solidFill>
                  <a:srgbClr val="000000"/>
                </a:solidFill>
                <a:ea typeface="Times New Roman" panose="02020603050405020304"/>
              </a:rPr>
              <a:t> </a:t>
            </a:r>
            <a:r>
              <a:rPr lang="zh-CN" altLang="zh-CN" kern="100" dirty="0">
                <a:latin typeface="Times New Roman" panose="02020603050405020304"/>
                <a:ea typeface="楷体_GB2312"/>
                <a:cs typeface="Times New Roman" panose="02020603050405020304"/>
              </a:rPr>
              <a:t>地质学家</a:t>
            </a:r>
            <a:endParaRPr lang="zh-CN" altLang="en-US" dirty="0"/>
          </a:p>
        </p:txBody>
      </p:sp>
      <p:sp>
        <p:nvSpPr>
          <p:cNvPr id="6" name="矩形 5"/>
          <p:cNvSpPr/>
          <p:nvPr/>
        </p:nvSpPr>
        <p:spPr>
          <a:xfrm>
            <a:off x="2518933" y="2195971"/>
            <a:ext cx="3297698"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动物的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原种，祖先</a:t>
            </a:r>
            <a:endParaRPr lang="zh-CN" altLang="en-US" dirty="0"/>
          </a:p>
        </p:txBody>
      </p:sp>
      <p:sp>
        <p:nvSpPr>
          <p:cNvPr id="7" name="矩形 6"/>
          <p:cNvSpPr/>
          <p:nvPr/>
        </p:nvSpPr>
        <p:spPr>
          <a:xfrm>
            <a:off x="2088629" y="286088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雀科鸣禽</a:t>
            </a:r>
            <a:endParaRPr lang="zh-CN" altLang="en-US" dirty="0"/>
          </a:p>
        </p:txBody>
      </p:sp>
      <p:sp>
        <p:nvSpPr>
          <p:cNvPr id="8" name="矩形 7"/>
          <p:cNvSpPr/>
          <p:nvPr/>
        </p:nvSpPr>
        <p:spPr>
          <a:xfrm>
            <a:off x="1944613" y="342010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鸟嘴，喙</a:t>
            </a:r>
            <a:endParaRPr lang="zh-CN" altLang="en-US" dirty="0"/>
          </a:p>
        </p:txBody>
      </p:sp>
      <p:sp>
        <p:nvSpPr>
          <p:cNvPr id="9" name="矩形 8"/>
          <p:cNvSpPr/>
          <p:nvPr/>
        </p:nvSpPr>
        <p:spPr>
          <a:xfrm>
            <a:off x="2520677" y="4049015"/>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理想选择；首选</a:t>
            </a:r>
            <a:endParaRPr lang="zh-CN" altLang="en-US" dirty="0"/>
          </a:p>
        </p:txBody>
      </p:sp>
      <p:sp>
        <p:nvSpPr>
          <p:cNvPr id="10" name="矩形 9"/>
          <p:cNvSpPr/>
          <p:nvPr/>
        </p:nvSpPr>
        <p:spPr>
          <a:xfrm>
            <a:off x="2844713" y="4589075"/>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是耻辱，是丢脸的事</a:t>
            </a:r>
            <a:endParaRPr lang="zh-CN" altLang="en-US" dirty="0"/>
          </a:p>
        </p:txBody>
      </p:sp>
      <p:sp>
        <p:nvSpPr>
          <p:cNvPr id="11" name="矩形 10"/>
          <p:cNvSpPr/>
          <p:nvPr/>
        </p:nvSpPr>
        <p:spPr>
          <a:xfrm>
            <a:off x="2952725" y="5237147"/>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和</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分享</a:t>
            </a:r>
            <a:r>
              <a:rPr lang="en-US" altLang="zh-CN" kern="100" dirty="0">
                <a:latin typeface="宋体" panose="02010600030101010101" pitchFamily="2" charset="-122"/>
                <a:cs typeface="Times New Roman" panose="02020603050405020304"/>
              </a:rPr>
              <a:t>……</a:t>
            </a:r>
            <a:endParaRPr lang="zh-CN" altLang="en-US" dirty="0"/>
          </a:p>
        </p:txBody>
      </p:sp>
      <p:sp>
        <p:nvSpPr>
          <p:cNvPr id="12" name="矩形 11"/>
          <p:cNvSpPr/>
          <p:nvPr/>
        </p:nvSpPr>
        <p:spPr>
          <a:xfrm>
            <a:off x="3256616" y="583237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同时</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5" name="副标题 1"/>
          <p:cNvSpPr>
            <a:spLocks noGrp="1"/>
          </p:cNvSpPr>
          <p:nvPr>
            <p:ph type="subTitle" idx="1"/>
          </p:nvPr>
        </p:nvSpPr>
        <p:spPr bwMode="auto">
          <a:xfrm>
            <a:off x="414338" y="1547899"/>
            <a:ext cx="10693400" cy="954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738" y="2555006"/>
            <a:ext cx="10895012"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9309" y="2693207"/>
            <a:ext cx="7048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2601" y="3282768"/>
            <a:ext cx="86677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0700" y="3753871"/>
            <a:ext cx="7905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1057" y="4173343"/>
            <a:ext cx="9525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9209" y="4610297"/>
            <a:ext cx="2126577" cy="264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17407" y="5436331"/>
            <a:ext cx="8477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07679" y="5704907"/>
            <a:ext cx="75247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96741" y="5112295"/>
            <a:ext cx="11144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48669" y="5838849"/>
            <a:ext cx="11144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2211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Who answered the call to visit distant countries yet little known?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The captain's first choice.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A young man who had completed his degree in medical school.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 young man whose father was proud of him.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A young man whose father thought badly of him.</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516448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719807"/>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Which inspired Darwin most on the Galápagos Islands?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Rocks.</a:t>
            </a: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	B. Plants.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Animals. 	D. Birds.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According to Darwin, how did new species of plants and animals come to exist?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They came from the same place.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They appeared on Earth together.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They evolved from their ancestors.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They often changed themselves.</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5869049" y="1944104"/>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496844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2029967"/>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What's most people's original attitude towards Darwin's theory of evolution?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A. Favourable. 	B. Unacceptable.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Uninterested. 	D. Neutral.</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5833045" y="321826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431775"/>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After Darwin had spent some time in South America, his room on the ship was crowded with samples of the plants and animals he had collected.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After</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he had collected </a:t>
            </a:r>
            <a:r>
              <a:rPr lang="zh-CN" altLang="zh-CN" kern="100" dirty="0">
                <a:solidFill>
                  <a:srgbClr val="000000"/>
                </a:solidFill>
                <a:latin typeface="Times New Roman" panose="02020603050405020304"/>
                <a:cs typeface="Times New Roman" panose="02020603050405020304"/>
              </a:rPr>
              <a:t>是</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 samples of the plants and animals</a:t>
            </a:r>
            <a:r>
              <a:rPr lang="zh-CN" altLang="zh-CN" kern="100" dirty="0">
                <a:solidFill>
                  <a:srgbClr val="000000"/>
                </a:solidFill>
                <a:latin typeface="Times New Roman" panose="02020603050405020304"/>
                <a:cs typeface="Times New Roman" panose="02020603050405020304"/>
              </a:rPr>
              <a:t>，省略了关系代词</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417222" y="3491890"/>
            <a:ext cx="1656183"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时间状语</a:t>
            </a:r>
            <a:endParaRPr lang="zh-CN" altLang="en-US" dirty="0"/>
          </a:p>
        </p:txBody>
      </p:sp>
      <p:sp>
        <p:nvSpPr>
          <p:cNvPr id="4" name="矩形 3"/>
          <p:cNvSpPr/>
          <p:nvPr/>
        </p:nvSpPr>
        <p:spPr>
          <a:xfrm>
            <a:off x="2268650" y="4067874"/>
            <a:ext cx="936103"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5" name="矩形 4"/>
          <p:cNvSpPr/>
          <p:nvPr/>
        </p:nvSpPr>
        <p:spPr>
          <a:xfrm>
            <a:off x="3060738" y="4658657"/>
            <a:ext cx="1692188" cy="523220"/>
          </a:xfrm>
          <a:prstGeom prst="rect">
            <a:avLst/>
          </a:prstGeom>
        </p:spPr>
        <p:txBody>
          <a:bodyPr wrap="square">
            <a:spAutoFit/>
          </a:bodyPr>
          <a:lstStyle/>
          <a:p>
            <a:r>
              <a:rPr lang="en-US" altLang="zh-CN" kern="100" dirty="0">
                <a:latin typeface="Times New Roman" panose="02020603050405020304"/>
                <a:ea typeface="楷体_GB2312"/>
              </a:rPr>
              <a:t>that/which</a:t>
            </a:r>
            <a:endParaRPr lang="zh-CN" altLang="en-US" dirty="0"/>
          </a:p>
        </p:txBody>
      </p:sp>
      <p:sp>
        <p:nvSpPr>
          <p:cNvPr id="3" name="矩形 2"/>
          <p:cNvSpPr/>
          <p:nvPr/>
        </p:nvSpPr>
        <p:spPr>
          <a:xfrm>
            <a:off x="432445" y="5181630"/>
            <a:ext cx="10675292" cy="1228798"/>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达尔文在南美洲度过一段时间后，船舱里他的房间堆满了他收集的动植物样本。</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02" y="1889261"/>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520007"/>
            <a:ext cx="10692000" cy="3645100"/>
          </a:xfrm>
        </p:spPr>
        <p:txBody>
          <a:bodyPr/>
          <a:lstStyle/>
          <a:p>
            <a:pPr algn="di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theme of this unit is humans and nature, whose topic is understanding and exploring nature. Help students gain a preliminary understanding of nature, understand nature, actively explore and try to reveal the law of nature, and discover the mystery of nature. Through the biological species, biological evolution, biological diversity, nature plant language mystery, this unit makes students initially understand the </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44526"/>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When the </a:t>
            </a:r>
            <a:r>
              <a:rPr lang="en-US" altLang="zh-CN" i="1" kern="100" dirty="0">
                <a:solidFill>
                  <a:srgbClr val="000000"/>
                </a:solidFill>
                <a:latin typeface="Times New Roman" panose="02020603050405020304"/>
                <a:cs typeface="Courier New" panose="02070309020205020404"/>
              </a:rPr>
              <a:t>Beagle</a:t>
            </a:r>
            <a:r>
              <a:rPr lang="en-US" altLang="zh-CN" kern="100" dirty="0">
                <a:solidFill>
                  <a:srgbClr val="000000"/>
                </a:solidFill>
                <a:latin typeface="Times New Roman" panose="02020603050405020304"/>
                <a:cs typeface="Courier New" panose="02070309020205020404"/>
              </a:rPr>
              <a:t> reached the Galápagos Islands in 1835, Darwin saw a variety of new species, but it was the birds that interested him the most.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When</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it was... that...</a:t>
            </a:r>
            <a:r>
              <a:rPr lang="zh-CN" altLang="zh-CN" kern="100" dirty="0">
                <a:solidFill>
                  <a:srgbClr val="000000"/>
                </a:solidFill>
                <a:latin typeface="Times New Roman" panose="02020603050405020304"/>
                <a:cs typeface="Times New Roman" panose="02020603050405020304"/>
              </a:rPr>
              <a:t>为</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句型。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7921277" y="278566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时间状语</a:t>
            </a:r>
            <a:endParaRPr lang="zh-CN" altLang="en-US" dirty="0"/>
          </a:p>
        </p:txBody>
      </p:sp>
      <p:sp>
        <p:nvSpPr>
          <p:cNvPr id="4" name="矩形 3"/>
          <p:cNvSpPr/>
          <p:nvPr/>
        </p:nvSpPr>
        <p:spPr>
          <a:xfrm>
            <a:off x="2664694" y="3380891"/>
            <a:ext cx="936104"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强调</a:t>
            </a:r>
            <a:endParaRPr lang="zh-CN" altLang="en-US" dirty="0"/>
          </a:p>
        </p:txBody>
      </p:sp>
      <p:sp>
        <p:nvSpPr>
          <p:cNvPr id="3" name="矩形 2"/>
          <p:cNvSpPr/>
          <p:nvPr/>
        </p:nvSpPr>
        <p:spPr>
          <a:xfrm>
            <a:off x="468449" y="3882274"/>
            <a:ext cx="10441160"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                    1835</a:t>
            </a:r>
            <a:r>
              <a:rPr lang="zh-CN" altLang="zh-CN" kern="100" dirty="0">
                <a:latin typeface="Times New Roman" panose="02020603050405020304"/>
                <a:ea typeface="楷体_GB2312"/>
                <a:cs typeface="Times New Roman" panose="02020603050405020304"/>
              </a:rPr>
              <a:t>年，当贝格尔号抵达加拉帕戈斯群岛的时候，达尔文发现了各种各样的新物种，但最令他感兴趣的是鸟类。</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Darwin suspected that the finches had evolved from a common ancestor, which had arrived on the islands a long time before.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从句，该从句中</a:t>
            </a:r>
            <a:r>
              <a:rPr lang="en-US" altLang="zh-CN" kern="100" dirty="0">
                <a:solidFill>
                  <a:srgbClr val="000000"/>
                </a:solidFill>
                <a:latin typeface="Times New Roman" panose="02020603050405020304"/>
                <a:cs typeface="Courier New" panose="02070309020205020404"/>
              </a:rPr>
              <a:t>which </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a common ancestor</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7558526" y="276882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4" name="矩形 3"/>
          <p:cNvSpPr/>
          <p:nvPr/>
        </p:nvSpPr>
        <p:spPr>
          <a:xfrm>
            <a:off x="2268649" y="3380891"/>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非限制性定语</a:t>
            </a:r>
            <a:endParaRPr lang="zh-CN" altLang="en-US" dirty="0"/>
          </a:p>
        </p:txBody>
      </p:sp>
      <p:sp>
        <p:nvSpPr>
          <p:cNvPr id="3" name="矩形 2"/>
          <p:cNvSpPr/>
          <p:nvPr/>
        </p:nvSpPr>
        <p:spPr>
          <a:xfrm>
            <a:off x="396441" y="3846270"/>
            <a:ext cx="10585176"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达尔文猜想这些雀科鸣禽是由一个共同的祖先进化而来的，这个祖先很久以前就来到了这片岛屿。</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193312"/>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How did Darwin draw his conclusion?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How do you think the human species will evolve in the future?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32445" y="3004899"/>
            <a:ext cx="4413133" cy="523220"/>
          </a:xfrm>
          <a:prstGeom prst="rect">
            <a:avLst/>
          </a:prstGeom>
        </p:spPr>
        <p:txBody>
          <a:bodyPr wrap="square">
            <a:spAutoFit/>
          </a:bodyPr>
          <a:lstStyle/>
          <a:p>
            <a:r>
              <a:rPr lang="en-US" altLang="zh-CN" kern="100" dirty="0">
                <a:latin typeface="Times New Roman" panose="02020603050405020304"/>
                <a:ea typeface="宋体" panose="02010600030101010101" pitchFamily="2" charset="-122"/>
              </a:rPr>
              <a:t>By observing and </a:t>
            </a:r>
            <a:r>
              <a:rPr lang="en-US" altLang="zh-CN" kern="100" dirty="0" err="1">
                <a:latin typeface="Times New Roman" panose="02020603050405020304"/>
                <a:ea typeface="宋体" panose="02010600030101010101" pitchFamily="2" charset="-122"/>
              </a:rPr>
              <a:t>analysing</a:t>
            </a:r>
            <a:r>
              <a:rPr lang="en-US" altLang="zh-CN" kern="100" dirty="0">
                <a:latin typeface="Times New Roman" panose="02020603050405020304"/>
                <a:ea typeface="宋体" panose="02010600030101010101" pitchFamily="2" charset="-122"/>
              </a:rPr>
              <a:t>.</a:t>
            </a:r>
            <a:endParaRPr lang="zh-CN" altLang="en-US" dirty="0"/>
          </a:p>
        </p:txBody>
      </p:sp>
      <p:sp>
        <p:nvSpPr>
          <p:cNvPr id="3" name="矩形 2"/>
          <p:cNvSpPr/>
          <p:nvPr/>
        </p:nvSpPr>
        <p:spPr>
          <a:xfrm>
            <a:off x="432445" y="4068179"/>
            <a:ext cx="10621180"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The human species will evolve into a more advanced species in the future. (</a:t>
            </a:r>
            <a:r>
              <a:rPr lang="zh-CN" altLang="zh-CN" kern="100" dirty="0">
                <a:latin typeface="Times New Roman" panose="02020603050405020304"/>
                <a:ea typeface="楷体_GB2312"/>
                <a:cs typeface="Times New Roman" panose="02020603050405020304"/>
              </a:rPr>
              <a:t>回答合理即可</a:t>
            </a:r>
            <a:r>
              <a:rPr lang="en-US" altLang="zh-CN"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5</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十七</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364744"/>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805131"/>
            <a:ext cx="10692000" cy="4847224"/>
          </a:xfrm>
        </p:spPr>
        <p:txBody>
          <a:bodyPr/>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origin of species and plant development, encourages thinking about nature, stimulates the exploration of nature and respect for the laws of nature, while helping them understand the significance of harmony between man and nature. At the same time, the unit tells the story of Darwin's work </a:t>
            </a:r>
            <a:r>
              <a:rPr lang="en-US" altLang="zh-CN" i="1" kern="100" dirty="0">
                <a:solidFill>
                  <a:srgbClr val="000000"/>
                </a:solidFill>
                <a:latin typeface="Times New Roman" panose="02020603050405020304"/>
                <a:cs typeface="Courier New" panose="02070309020205020404"/>
              </a:rPr>
              <a:t>The Origin of Species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guiding students to experience the hardships of exploration, and learn the scientific spirit and innovative spirit of scientists who brave difficulties, ask bold questioning and conduct courageous inquiry.</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88" y="503783"/>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1922305641"/>
              </p:ext>
            </p:extLst>
          </p:nvPr>
        </p:nvGraphicFramePr>
        <p:xfrm>
          <a:off x="288429" y="1251795"/>
          <a:ext cx="10873207" cy="4880610"/>
        </p:xfrm>
        <a:graphic>
          <a:graphicData uri="http://schemas.openxmlformats.org/drawingml/2006/table">
            <a:tbl>
              <a:tblPr/>
              <a:tblGrid>
                <a:gridCol w="1728192">
                  <a:extLst>
                    <a:ext uri="{9D8B030D-6E8A-4147-A177-3AD203B41FA5}">
                      <a16:colId xmlns:a16="http://schemas.microsoft.com/office/drawing/2014/main" val="20000"/>
                    </a:ext>
                  </a:extLst>
                </a:gridCol>
                <a:gridCol w="468052">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7668851">
                  <a:extLst>
                    <a:ext uri="{9D8B030D-6E8A-4147-A177-3AD203B41FA5}">
                      <a16:colId xmlns:a16="http://schemas.microsoft.com/office/drawing/2014/main" val="20003"/>
                    </a:ext>
                  </a:extLst>
                </a:gridCol>
              </a:tblGrid>
              <a:tr h="0">
                <a:tc>
                  <a:txBody>
                    <a:bodyPr/>
                    <a:lstStyle/>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4">
                  <a:txBody>
                    <a:bodyPr/>
                    <a:lstStyle/>
                    <a:p>
                      <a:pPr algn="ctr">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能围绕本单元的主题语境内容，基于本单元提供的多模态语篇，了解本单元有关动植物及生物进化的词汇及表达。</a:t>
                      </a:r>
                      <a:endParaRPr lang="zh-CN" sz="1050" kern="100" dirty="0">
                        <a:effectLst/>
                        <a:latin typeface="宋体" panose="02010600030101010101" pitchFamily="2" charset="-122"/>
                        <a:cs typeface="Courier New" panose="02070309020205020404"/>
                      </a:endParaRPr>
                    </a:p>
                  </a:txBody>
                  <a:tcPr marL="68580" marR="68580" marT="0" marB="0" anchor="ct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tc>
                <a:tc>
                  <a:txBody>
                    <a:bodyPr/>
                    <a:lstStyle/>
                    <a:p>
                      <a:pPr algn="just">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过去完成时。</a:t>
                      </a:r>
                      <a:endParaRPr lang="zh-CN" sz="1050" kern="100">
                        <a:effectLst/>
                        <a:latin typeface="宋体" panose="02010600030101010101" pitchFamily="2" charset="-122"/>
                        <a:cs typeface="Courier New" panose="02070309020205020404"/>
                      </a:endParaRPr>
                    </a:p>
                  </a:txBody>
                  <a:tcPr marL="68580" marR="68580" marT="0" marB="0" anchor="ctr"/>
                </a:tc>
                <a:extLst>
                  <a:ext uri="{0D108BD9-81ED-4DB2-BD59-A6C34878D82A}">
                    <a16:rowId xmlns:a16="http://schemas.microsoft.com/office/drawing/2014/main" val="10002"/>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能读懂、理解与探索自然相关的文章内容，恰当使用所学词汇与表达谈论、阐述相关话题。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初步了解中外科学家对大自然的探索，获取世界不同地区的动植物信息，深化对单元主题意义的理解。</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044602733"/>
              </p:ext>
            </p:extLst>
          </p:nvPr>
        </p:nvGraphicFramePr>
        <p:xfrm>
          <a:off x="288429" y="1547899"/>
          <a:ext cx="10873207" cy="3464432"/>
        </p:xfrm>
        <a:graphic>
          <a:graphicData uri="http://schemas.openxmlformats.org/drawingml/2006/table">
            <a:tbl>
              <a:tblPr/>
              <a:tblGrid>
                <a:gridCol w="1728192">
                  <a:extLst>
                    <a:ext uri="{9D8B030D-6E8A-4147-A177-3AD203B41FA5}">
                      <a16:colId xmlns:a16="http://schemas.microsoft.com/office/drawing/2014/main" val="20000"/>
                    </a:ext>
                  </a:extLst>
                </a:gridCol>
                <a:gridCol w="1114580">
                  <a:extLst>
                    <a:ext uri="{9D8B030D-6E8A-4147-A177-3AD203B41FA5}">
                      <a16:colId xmlns:a16="http://schemas.microsoft.com/office/drawing/2014/main" val="20001"/>
                    </a:ext>
                  </a:extLst>
                </a:gridCol>
                <a:gridCol w="1421386">
                  <a:extLst>
                    <a:ext uri="{9D8B030D-6E8A-4147-A177-3AD203B41FA5}">
                      <a16:colId xmlns:a16="http://schemas.microsoft.com/office/drawing/2014/main" val="20002"/>
                    </a:ext>
                  </a:extLst>
                </a:gridCol>
                <a:gridCol w="6609049">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能听懂与自然界生物多样性相关的话题。</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240830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说</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能就生物物种、生物进化、生物多样性、自然界植物语言奥秘等话题进行讨论，并能恰当使用所学词汇、句型描述与探</a:t>
                      </a:r>
                      <a:r>
                        <a:rPr lang="zh-CN" altLang="en-US" sz="2800" kern="100" dirty="0">
                          <a:solidFill>
                            <a:srgbClr val="000000"/>
                          </a:solidFill>
                          <a:effectLst/>
                          <a:latin typeface="Times New Roman" panose="02020603050405020304"/>
                          <a:ea typeface="楷体_GB2312"/>
                          <a:cs typeface="Times New Roman" panose="02020603050405020304"/>
                        </a:rPr>
                        <a:t>讨</a:t>
                      </a:r>
                      <a:r>
                        <a:rPr lang="zh-CN" sz="2800" kern="100" dirty="0">
                          <a:solidFill>
                            <a:srgbClr val="000000"/>
                          </a:solidFill>
                          <a:effectLst/>
                          <a:latin typeface="Times New Roman" panose="02020603050405020304"/>
                          <a:ea typeface="楷体_GB2312"/>
                          <a:cs typeface="Times New Roman" panose="02020603050405020304"/>
                        </a:rPr>
                        <a:t>和保护自然等相关的话题。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26710664"/>
              </p:ext>
            </p:extLst>
          </p:nvPr>
        </p:nvGraphicFramePr>
        <p:xfrm>
          <a:off x="288429" y="1469167"/>
          <a:ext cx="10873207" cy="3973830"/>
        </p:xfrm>
        <a:graphic>
          <a:graphicData uri="http://schemas.openxmlformats.org/drawingml/2006/table">
            <a:tbl>
              <a:tblPr/>
              <a:tblGrid>
                <a:gridCol w="1728192">
                  <a:extLst>
                    <a:ext uri="{9D8B030D-6E8A-4147-A177-3AD203B41FA5}">
                      <a16:colId xmlns:a16="http://schemas.microsoft.com/office/drawing/2014/main" val="20000"/>
                    </a:ext>
                  </a:extLst>
                </a:gridCol>
                <a:gridCol w="1114580">
                  <a:extLst>
                    <a:ext uri="{9D8B030D-6E8A-4147-A177-3AD203B41FA5}">
                      <a16:colId xmlns:a16="http://schemas.microsoft.com/office/drawing/2014/main" val="20001"/>
                    </a:ext>
                  </a:extLst>
                </a:gridCol>
                <a:gridCol w="1421386">
                  <a:extLst>
                    <a:ext uri="{9D8B030D-6E8A-4147-A177-3AD203B41FA5}">
                      <a16:colId xmlns:a16="http://schemas.microsoft.com/office/drawing/2014/main" val="20002"/>
                    </a:ext>
                  </a:extLst>
                </a:gridCol>
                <a:gridCol w="6609049">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能读懂、理解与探索自然相关的文章内容，了解本单元有关动植物及生物进化的词汇及表达。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能通过植物观察日记分析观察日记的基本要素，并根据所给文段内容仿写水仙花的生长日记。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49232274"/>
              </p:ext>
            </p:extLst>
          </p:nvPr>
        </p:nvGraphicFramePr>
        <p:xfrm>
          <a:off x="288429" y="683803"/>
          <a:ext cx="10873208" cy="5580620"/>
        </p:xfrm>
        <a:graphic>
          <a:graphicData uri="http://schemas.openxmlformats.org/drawingml/2006/table">
            <a:tbl>
              <a:tblPr/>
              <a:tblGrid>
                <a:gridCol w="1656184">
                  <a:extLst>
                    <a:ext uri="{9D8B030D-6E8A-4147-A177-3AD203B41FA5}">
                      <a16:colId xmlns:a16="http://schemas.microsoft.com/office/drawing/2014/main" val="20000"/>
                    </a:ext>
                  </a:extLst>
                </a:gridCol>
                <a:gridCol w="9217024">
                  <a:extLst>
                    <a:ext uri="{9D8B030D-6E8A-4147-A177-3AD203B41FA5}">
                      <a16:colId xmlns:a16="http://schemas.microsoft.com/office/drawing/2014/main" val="20001"/>
                    </a:ext>
                  </a:extLst>
                </a:gridCol>
              </a:tblGrid>
              <a:tr h="0">
                <a:tc>
                  <a:txBody>
                    <a:bodyPr/>
                    <a:lstStyle/>
                    <a:p>
                      <a:pPr algn="ctr">
                        <a:lnSpc>
                          <a:spcPct val="13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664178">
                <a:tc>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通过运用各种学习策略，在自主、合作与探究式学习的过程中，结合单元所提供的反思性和评价性问题，不断监控、评价、反思和调整学习内容和进程，提高理解和表达能力。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656184">
                <a:tc>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文化意识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能更深刻地认识人与自然的关系，理解人与自然和谐相处的重要意义；能关注自然、热爱自然，培养与自然和谐相处的意识。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1764196">
                <a:tc>
                  <a:txBody>
                    <a:bodyPr/>
                    <a:lstStyle/>
                    <a:p>
                      <a:pPr algn="ctr">
                        <a:lnSpc>
                          <a:spcPct val="13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能运用</a:t>
                      </a:r>
                      <a:r>
                        <a:rPr lang="zh-CN" altLang="en-US" sz="2800" kern="100" dirty="0">
                          <a:solidFill>
                            <a:srgbClr val="000000"/>
                          </a:solidFill>
                          <a:effectLst/>
                          <a:latin typeface="Times New Roman" panose="02020603050405020304"/>
                          <a:ea typeface="楷体_GB2312"/>
                          <a:cs typeface="Times New Roman" panose="02020603050405020304"/>
                        </a:rPr>
                        <a:t>本</a:t>
                      </a:r>
                      <a:r>
                        <a:rPr lang="zh-CN" sz="2800" kern="100" dirty="0">
                          <a:solidFill>
                            <a:srgbClr val="000000"/>
                          </a:solidFill>
                          <a:effectLst/>
                          <a:latin typeface="Times New Roman" panose="02020603050405020304"/>
                          <a:ea typeface="楷体_GB2312"/>
                          <a:cs typeface="Times New Roman" panose="02020603050405020304"/>
                        </a:rPr>
                        <a:t>单元所学知识，</a:t>
                      </a:r>
                      <a:r>
                        <a:rPr lang="zh-CN" altLang="en-US" sz="2800" kern="100" dirty="0">
                          <a:solidFill>
                            <a:srgbClr val="000000"/>
                          </a:solidFill>
                          <a:effectLst/>
                          <a:latin typeface="Times New Roman" panose="02020603050405020304"/>
                          <a:ea typeface="楷体_GB2312"/>
                          <a:cs typeface="Times New Roman" panose="02020603050405020304"/>
                        </a:rPr>
                        <a:t>通过</a:t>
                      </a:r>
                      <a:r>
                        <a:rPr lang="zh-CN" sz="2800" kern="100" dirty="0">
                          <a:solidFill>
                            <a:srgbClr val="000000"/>
                          </a:solidFill>
                          <a:effectLst/>
                          <a:latin typeface="Times New Roman" panose="02020603050405020304"/>
                          <a:ea typeface="楷体_GB2312"/>
                          <a:cs typeface="Times New Roman" panose="02020603050405020304"/>
                        </a:rPr>
                        <a:t>比较、分析并联系自身实际，介绍与自然相关的纪录片以及世界著名的自然历史博物馆，积极探索自然，培养不断探究、不断创新的思维意识。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35" y="810928"/>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46735" y="1650519"/>
          <a:ext cx="10814902" cy="4041140"/>
        </p:xfrm>
        <a:graphic>
          <a:graphicData uri="http://schemas.openxmlformats.org/drawingml/2006/table">
            <a:tbl>
              <a:tblPr/>
              <a:tblGrid>
                <a:gridCol w="1509041">
                  <a:extLst>
                    <a:ext uri="{9D8B030D-6E8A-4147-A177-3AD203B41FA5}">
                      <a16:colId xmlns:a16="http://schemas.microsoft.com/office/drawing/2014/main" val="20000"/>
                    </a:ext>
                  </a:extLst>
                </a:gridCol>
                <a:gridCol w="9305861">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必背</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seed, distant, sample, evolve, suspect, ancestor, evolution, generate, characteristic, decline, blame, goat, primitive, worldwide, giant, myth, legend, detect, root, link, centimetre</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answer the call, be a disgrace, of all time, come to exist, begin with, lead to, be similar to, look for, be regarded as, be native to, adapt to, a variety of, tiny amounts of, drive... away, link... to, call for, in some ways, as well as, communicate with</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96441" y="981103"/>
          <a:ext cx="10765196" cy="4571238"/>
        </p:xfrm>
        <a:graphic>
          <a:graphicData uri="http://schemas.openxmlformats.org/drawingml/2006/table">
            <a:tbl>
              <a:tblPr/>
              <a:tblGrid>
                <a:gridCol w="1692188">
                  <a:extLst>
                    <a:ext uri="{9D8B030D-6E8A-4147-A177-3AD203B41FA5}">
                      <a16:colId xmlns:a16="http://schemas.microsoft.com/office/drawing/2014/main" val="20000"/>
                    </a:ext>
                  </a:extLst>
                </a:gridCol>
                <a:gridCol w="9073008">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a:t>
                      </a:r>
                      <a:r>
                        <a:rPr lang="zh-CN" sz="2800" kern="100" dirty="0">
                          <a:solidFill>
                            <a:srgbClr val="000000"/>
                          </a:solidFill>
                          <a:effectLst/>
                          <a:latin typeface="Times New Roman" panose="02020603050405020304"/>
                          <a:ea typeface="楷体_GB2312"/>
                          <a:cs typeface="Times New Roman" panose="02020603050405020304"/>
                        </a:rPr>
                        <a:t>引导宾语从句</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主语＋</a:t>
                      </a:r>
                      <a:r>
                        <a:rPr lang="en-US" sz="2800" kern="100" dirty="0">
                          <a:solidFill>
                            <a:srgbClr val="000000"/>
                          </a:solidFill>
                          <a:effectLst/>
                          <a:latin typeface="Times New Roman" panose="02020603050405020304"/>
                          <a:ea typeface="楷体_GB2312"/>
                          <a:cs typeface="Courier New" panose="02070309020205020404"/>
                        </a:rPr>
                        <a:t>be</a:t>
                      </a:r>
                      <a:r>
                        <a:rPr lang="zh-CN" sz="2800" kern="100" dirty="0">
                          <a:solidFill>
                            <a:srgbClr val="000000"/>
                          </a:solidFill>
                          <a:effectLst/>
                          <a:latin typeface="Times New Roman" panose="02020603050405020304"/>
                          <a:ea typeface="楷体_GB2312"/>
                          <a:cs typeface="Times New Roman" panose="02020603050405020304"/>
                        </a:rPr>
                        <a:t>＋</a:t>
                      </a:r>
                      <a:r>
                        <a:rPr lang="en-US" sz="2800" i="1" kern="100" dirty="0">
                          <a:solidFill>
                            <a:srgbClr val="000000"/>
                          </a:solidFill>
                          <a:effectLst/>
                          <a:latin typeface="Times New Roman" panose="02020603050405020304"/>
                          <a:ea typeface="楷体_GB2312"/>
                          <a:cs typeface="Courier New" panose="02070309020205020404"/>
                        </a:rPr>
                        <a:t>adj</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for sb.)</a:t>
                      </a:r>
                      <a:r>
                        <a:rPr lang="zh-CN" sz="2800" kern="100" dirty="0">
                          <a:solidFill>
                            <a:srgbClr val="000000"/>
                          </a:solidFill>
                          <a:effectLst/>
                          <a:latin typeface="Times New Roman" panose="02020603050405020304"/>
                          <a:ea typeface="楷体_GB2312"/>
                          <a:cs typeface="Times New Roman" panose="02020603050405020304"/>
                        </a:rPr>
                        <a:t>＋不定式</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be said to...</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4. way</a:t>
                      </a:r>
                      <a:r>
                        <a:rPr lang="zh-CN" sz="2800" kern="100" dirty="0">
                          <a:solidFill>
                            <a:srgbClr val="000000"/>
                          </a:solidFill>
                          <a:effectLst/>
                          <a:latin typeface="Times New Roman" panose="02020603050405020304"/>
                          <a:ea typeface="楷体_GB2312"/>
                          <a:cs typeface="Times New Roman" panose="02020603050405020304"/>
                        </a:rPr>
                        <a:t>后的定语从句</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过去完成时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观察日志</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1723</Words>
  <Application>Microsoft Office PowerPoint</Application>
  <PresentationFormat>自定义</PresentationFormat>
  <Paragraphs>221</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24</vt:i4>
      </vt:variant>
    </vt:vector>
  </HeadingPairs>
  <TitlesOfParts>
    <vt:vector size="39" baseType="lpstr">
      <vt:lpstr>HelveticaNeueLT Pro 67 MdCn</vt:lpstr>
      <vt:lpstr>IPAPANNEW</vt:lpstr>
      <vt:lpstr>阿里巴巴普惠体</vt:lpstr>
      <vt:lpstr>等线 Light</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1304</cp:revision>
  <dcterms:created xsi:type="dcterms:W3CDTF">2016-06-29T09:22:00Z</dcterms:created>
  <dcterms:modified xsi:type="dcterms:W3CDTF">2026-02-13T02:31:21Z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