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tags/tag10.xml" ContentType="application/vnd.openxmlformats-officedocument.presentationml.tags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  <p:sldMasterId id="2147483660" r:id="rId2"/>
    <p:sldMasterId id="2147483662" r:id="rId3"/>
  </p:sldMasterIdLst>
  <p:notesMasterIdLst>
    <p:notesMasterId r:id="rId36"/>
  </p:notesMasterIdLst>
  <p:handoutMasterIdLst>
    <p:handoutMasterId r:id="rId37"/>
  </p:handoutMasterIdLst>
  <p:sldIdLst>
    <p:sldId id="2476" r:id="rId4"/>
    <p:sldId id="3800" r:id="rId5"/>
    <p:sldId id="2478" r:id="rId6"/>
    <p:sldId id="2343" r:id="rId7"/>
    <p:sldId id="3851" r:id="rId8"/>
    <p:sldId id="3852" r:id="rId9"/>
    <p:sldId id="3853" r:id="rId10"/>
    <p:sldId id="3854" r:id="rId11"/>
    <p:sldId id="3855" r:id="rId12"/>
    <p:sldId id="3664" r:id="rId13"/>
    <p:sldId id="3671" r:id="rId14"/>
    <p:sldId id="3856" r:id="rId15"/>
    <p:sldId id="3857" r:id="rId16"/>
    <p:sldId id="3848" r:id="rId17"/>
    <p:sldId id="3813" r:id="rId18"/>
    <p:sldId id="3814" r:id="rId19"/>
    <p:sldId id="3815" r:id="rId20"/>
    <p:sldId id="3816" r:id="rId21"/>
    <p:sldId id="3858" r:id="rId22"/>
    <p:sldId id="3859" r:id="rId23"/>
    <p:sldId id="3860" r:id="rId24"/>
    <p:sldId id="3861" r:id="rId25"/>
    <p:sldId id="3817" r:id="rId26"/>
    <p:sldId id="3818" r:id="rId27"/>
    <p:sldId id="3863" r:id="rId28"/>
    <p:sldId id="3819" r:id="rId29"/>
    <p:sldId id="3820" r:id="rId30"/>
    <p:sldId id="3840" r:id="rId31"/>
    <p:sldId id="3841" r:id="rId32"/>
    <p:sldId id="3823" r:id="rId33"/>
    <p:sldId id="3780" r:id="rId34"/>
    <p:sldId id="2276" r:id="rId35"/>
  </p:sldIdLst>
  <p:sldSz cx="11522075" cy="6480175"/>
  <p:notesSz cx="6858000" cy="9144000"/>
  <p:custDataLst>
    <p:tags r:id="rId38"/>
  </p:custDataLst>
  <p:defaultTextStyle>
    <a:defPPr>
      <a:defRPr lang="zh-CN"/>
    </a:defPPr>
    <a:lvl1pPr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59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31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03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75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2" userDrawn="1">
          <p15:clr>
            <a:srgbClr val="A4A3A4"/>
          </p15:clr>
        </p15:guide>
        <p15:guide id="2" orient="horz" pos="462" userDrawn="1">
          <p15:clr>
            <a:srgbClr val="A4A3A4"/>
          </p15:clr>
        </p15:guide>
        <p15:guide id="3" orient="horz" pos="2212" userDrawn="1">
          <p15:clr>
            <a:srgbClr val="A4A3A4"/>
          </p15:clr>
        </p15:guide>
        <p15:guide id="4" pos="1678" userDrawn="1">
          <p15:clr>
            <a:srgbClr val="A4A3A4"/>
          </p15:clr>
        </p15:guide>
        <p15:guide id="5" userDrawn="1">
          <p15:clr>
            <a:srgbClr val="A4A3A4"/>
          </p15:clr>
        </p15:guide>
        <p15:guide id="6" pos="362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F0000"/>
    <a:srgbClr val="FF9900"/>
    <a:srgbClr val="CC6600"/>
    <a:srgbClr val="C2DBEE"/>
    <a:srgbClr val="1F487C"/>
    <a:srgbClr val="0000FF"/>
    <a:srgbClr val="FFF2CC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67" autoAdjust="0"/>
    <p:restoredTop sz="94268" autoAdjust="0"/>
  </p:normalViewPr>
  <p:slideViewPr>
    <p:cSldViewPr>
      <p:cViewPr varScale="1">
        <p:scale>
          <a:sx n="114" d="100"/>
          <a:sy n="114" d="100"/>
        </p:scale>
        <p:origin x="738" y="96"/>
      </p:cViewPr>
      <p:guideLst>
        <p:guide orient="horz" pos="562"/>
        <p:guide orient="horz" pos="462"/>
        <p:guide orient="horz" pos="2212"/>
        <p:guide pos="1678"/>
        <p:guide/>
        <p:guide pos="3629"/>
      </p:guideLst>
    </p:cSldViewPr>
  </p:slideViewPr>
  <p:outlineViewPr>
    <p:cViewPr>
      <p:scale>
        <a:sx n="33" d="100"/>
        <a:sy n="33" d="100"/>
      </p:scale>
      <p:origin x="0" y="279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7" d="100"/>
          <a:sy n="87" d="100"/>
        </p:scale>
        <p:origin x="2988" y="102"/>
      </p:cViewPr>
      <p:guideLst>
        <p:guide orient="horz" pos="2880"/>
        <p:guide pos="2160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presProps" Target="presProps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tableStyles" Target="tableStyle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C0FD54D-2DBA-4454-95CD-97783196BCF2}" type="datetimeFigureOut">
              <a:rPr lang="zh-CN" altLang="en-US"/>
              <a:t>2026/2/13</a:t>
            </a:fld>
            <a:endParaRPr lang="en-US" altLang="zh-CN"/>
          </a:p>
        </p:txBody>
      </p:sp>
      <p:sp>
        <p:nvSpPr>
          <p:cNvPr id="972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72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43F0C2DE-9DF1-4938-B71A-CD99F2F9E5E6}" type="slidenum">
              <a:rPr lang="zh-CN" altLang="en-US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9144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9144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843176F-0A74-4E04-BFB4-8C9AF220B594}" type="datetimeFigureOut">
              <a:rPr lang="zh-CN" altLang="en-US"/>
              <a:t>2026/2/13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9144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0C2F423-DE4F-4D5D-93D7-ED34FF67A17B}" type="slidenum">
              <a:rPr lang="zh-CN" altLang="en-US"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559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9131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3703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8275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30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20C7C836-5437-453B-BF4C-783C7D9CED27}" type="slidenum">
              <a:rPr lang="zh-CN" altLang="en-US" sz="1200" smtClean="0">
                <a:latin typeface="Calibri" panose="020F0502020204030204" pitchFamily="34" charset="0"/>
              </a:rPr>
              <a:t>1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813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DAEA119B-8058-4BAA-8785-1916E6003C6B}" type="slidenum">
              <a:rPr lang="zh-CN" altLang="en-US" sz="1200" smtClean="0">
                <a:latin typeface="Calibri" panose="020F0502020204030204" pitchFamily="34" charset="0"/>
              </a:rPr>
              <a:t>10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915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CEE0B122-1FBD-4190-821E-654CEA823DCE}" type="slidenum">
              <a:rPr lang="zh-CN" altLang="en-US" sz="1200" smtClean="0">
                <a:latin typeface="Calibri" panose="020F0502020204030204" pitchFamily="34" charset="0"/>
              </a:rPr>
              <a:t>11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915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CEE0B122-1FBD-4190-821E-654CEA823DCE}" type="slidenum">
              <a:rPr lang="zh-CN" altLang="en-US" sz="1200" smtClean="0">
                <a:latin typeface="Calibri" panose="020F0502020204030204" pitchFamily="34" charset="0"/>
              </a:rPr>
              <a:t>12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915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CEE0B122-1FBD-4190-821E-654CEA823DCE}" type="slidenum">
              <a:rPr lang="zh-CN" altLang="en-US" sz="1200" smtClean="0">
                <a:latin typeface="Calibri" panose="020F0502020204030204" pitchFamily="34" charset="0"/>
              </a:rPr>
              <a:t>13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915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CEE0B122-1FBD-4190-821E-654CEA823DCE}" type="slidenum">
              <a:rPr lang="zh-CN" altLang="en-US" sz="1200" smtClean="0">
                <a:latin typeface="Calibri" panose="020F0502020204030204" pitchFamily="34" charset="0"/>
              </a:rPr>
              <a:t>14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32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73BF05C-D306-4092-AEEC-B8DEB851129F}" type="slidenum">
              <a:rPr lang="zh-CN" altLang="en-US" sz="1200" smtClean="0">
                <a:latin typeface="Calibri" panose="020F0502020204030204" pitchFamily="34" charset="0"/>
              </a:rPr>
              <a:t>15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  <a:t>16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32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73BF05C-D306-4092-AEEC-B8DEB851129F}" type="slidenum">
              <a:rPr lang="zh-CN" altLang="en-US" sz="1200" smtClean="0">
                <a:latin typeface="Calibri" panose="020F0502020204030204" pitchFamily="34" charset="0"/>
              </a:rPr>
              <a:t>17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  <a:t>18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  <a:t>19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403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9FF73913-E077-4BEC-908D-580747700807}" type="slidenum">
              <a:rPr lang="zh-CN" altLang="en-US" sz="1200" smtClean="0">
                <a:latin typeface="Calibri" panose="020F0502020204030204" pitchFamily="34" charset="0"/>
              </a:rPr>
              <a:t>2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  <a:t>20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  <a:t>21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  <a:t>22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32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73BF05C-D306-4092-AEEC-B8DEB851129F}" type="slidenum">
              <a:rPr lang="zh-CN" altLang="en-US" sz="1200" smtClean="0">
                <a:latin typeface="Calibri" panose="020F0502020204030204" pitchFamily="34" charset="0"/>
              </a:rPr>
              <a:t>23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  <a:t>24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  <a:t>25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32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73BF05C-D306-4092-AEEC-B8DEB851129F}" type="slidenum">
              <a:rPr lang="zh-CN" altLang="en-US" sz="1200" smtClean="0">
                <a:latin typeface="Calibri" panose="020F0502020204030204" pitchFamily="34" charset="0"/>
              </a:rPr>
              <a:t>26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  <a:t>27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  <a:t>28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  <a:t>29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608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A3416693-ADB3-4C67-88EA-8AB477A7A092}" type="slidenum">
              <a:rPr lang="zh-CN" altLang="en-US" sz="1200" smtClean="0">
                <a:latin typeface="Calibri" panose="020F0502020204030204" pitchFamily="34" charset="0"/>
              </a:rPr>
              <a:t>3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  <a:t>30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861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686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28EDEE4-9C80-4A1B-AD6C-4D3E82D497DF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  <a:t>31</a:t>
            </a:fld>
            <a:endParaRPr lang="en-US" altLang="zh-CN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963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6963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8279B05E-C682-41CA-8C6D-24804725F5C5}" type="slidenum">
              <a:rPr lang="zh-CN" altLang="en-US" sz="1200" smtClean="0">
                <a:latin typeface="Calibri" panose="020F0502020204030204" pitchFamily="34" charset="0"/>
              </a:rPr>
              <a:t>32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71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8762F80-2A65-482E-8235-682560DEF7CF}" type="slidenum">
              <a:rPr lang="zh-CN" altLang="en-US" sz="1200" smtClean="0">
                <a:latin typeface="Calibri" panose="020F0502020204030204" pitchFamily="34" charset="0"/>
              </a:rPr>
              <a:t>4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71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8762F80-2A65-482E-8235-682560DEF7CF}" type="slidenum">
              <a:rPr lang="zh-CN" altLang="en-US" sz="1200" smtClean="0">
                <a:latin typeface="Calibri" panose="020F0502020204030204" pitchFamily="34" charset="0"/>
              </a:rPr>
              <a:t>5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71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8762F80-2A65-482E-8235-682560DEF7CF}" type="slidenum">
              <a:rPr lang="zh-CN" altLang="en-US" sz="1200" smtClean="0">
                <a:latin typeface="Calibri" panose="020F0502020204030204" pitchFamily="34" charset="0"/>
              </a:rPr>
              <a:t>6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71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8762F80-2A65-482E-8235-682560DEF7CF}" type="slidenum">
              <a:rPr lang="zh-CN" altLang="en-US" sz="1200" smtClean="0">
                <a:latin typeface="Calibri" panose="020F0502020204030204" pitchFamily="34" charset="0"/>
              </a:rPr>
              <a:t>7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71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8762F80-2A65-482E-8235-682560DEF7CF}" type="slidenum">
              <a:rPr lang="zh-CN" altLang="en-US" sz="1200" smtClean="0">
                <a:latin typeface="Calibri" panose="020F0502020204030204" pitchFamily="34" charset="0"/>
              </a:rPr>
              <a:t>8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71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8762F80-2A65-482E-8235-682560DEF7CF}" type="slidenum">
              <a:rPr lang="zh-CN" altLang="en-US" sz="1200" smtClean="0">
                <a:latin typeface="Calibri" panose="020F0502020204030204" pitchFamily="34" charset="0"/>
              </a:rPr>
              <a:t>9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0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3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0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3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1.xml"/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3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3.xml"/><Relationship Id="rId4" Type="http://schemas.openxmlformats.org/officeDocument/2006/relationships/slide" Target="../slides/slide3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3.xml"/><Relationship Id="rId4" Type="http://schemas.openxmlformats.org/officeDocument/2006/relationships/slide" Target="../slides/slide3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3.xml"/><Relationship Id="rId4" Type="http://schemas.openxmlformats.org/officeDocument/2006/relationships/slide" Target="../slides/slide3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3.xml"/><Relationship Id="rId4" Type="http://schemas.openxmlformats.org/officeDocument/2006/relationships/slide" Target="../slides/slide3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链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84138"/>
            <a:ext cx="452438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2520007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kumimoji="0" lang="zh-CN" altLang="en-US" sz="2800" b="0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栏目链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271037" y="2868425"/>
            <a:ext cx="10980000" cy="738664"/>
          </a:xfrm>
          <a:prstGeom prst="rect">
            <a:avLst/>
          </a:prstGeom>
        </p:spPr>
        <p:txBody>
          <a:bodyPr anchor="ctr" anchorCtr="0">
            <a:spAutoFit/>
          </a:bodyPr>
          <a:lstStyle>
            <a:lvl1pPr marL="0" indent="0" algn="just" eaLnBrk="1">
              <a:lnSpc>
                <a:spcPct val="150000"/>
              </a:lnSpc>
              <a:spcBef>
                <a:spcPts val="0"/>
              </a:spcBef>
              <a:buNone/>
              <a:tabLst>
                <a:tab pos="5255895" algn="l"/>
              </a:tabLst>
              <a:defRPr sz="2800" b="0"/>
            </a:lvl1pPr>
            <a:lvl2pPr>
              <a:defRPr sz="2800" b="1"/>
            </a:lvl2pPr>
            <a:lvl3pPr>
              <a:defRPr sz="2800" b="1"/>
            </a:lvl3pPr>
            <a:lvl4pPr>
              <a:defRPr sz="2800" b="1"/>
            </a:lvl4pPr>
            <a:lvl5pPr>
              <a:defRPr sz="2800" b="1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链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平行四边形 2"/>
          <p:cNvSpPr/>
          <p:nvPr userDrawn="1"/>
        </p:nvSpPr>
        <p:spPr>
          <a:xfrm>
            <a:off x="-3175" y="0"/>
            <a:ext cx="11522075" cy="1557338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100000">
                <a:srgbClr val="FFC000"/>
              </a:gs>
              <a:gs pos="27000">
                <a:srgbClr val="C00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4" name="TextBox 31"/>
          <p:cNvSpPr txBox="1">
            <a:spLocks noChangeArrowheads="1"/>
          </p:cNvSpPr>
          <p:nvPr userDrawn="1"/>
        </p:nvSpPr>
        <p:spPr bwMode="auto">
          <a:xfrm>
            <a:off x="684213" y="131763"/>
            <a:ext cx="6192837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600" dirty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Unit 5</a:t>
            </a:r>
            <a:r>
              <a:rPr lang="zh-CN" altLang="en-US" sz="1600" dirty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1600" dirty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Revealing nature</a:t>
            </a:r>
          </a:p>
        </p:txBody>
      </p:sp>
      <p:pic>
        <p:nvPicPr>
          <p:cNvPr id="5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84138"/>
            <a:ext cx="452438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16559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kumimoji="0" lang="zh-CN" altLang="en-US" sz="2800" b="0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解析答案的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15037" y="132244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kumimoji="0" lang="zh-CN" altLang="en-US" sz="2800" b="0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识记基础知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7956550" y="55563"/>
            <a:ext cx="1008063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自主式预习</a:t>
            </a: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9037638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</a:p>
        </p:txBody>
      </p:sp>
      <p:sp>
        <p:nvSpPr>
          <p:cNvPr id="6" name="圆角矩形 7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117138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课后素养评价</a:t>
            </a: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阅读主题素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7956550" y="141288"/>
            <a:ext cx="1008063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自主式预习</a:t>
            </a: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9037638" y="55563"/>
            <a:ext cx="1008062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</a:p>
        </p:txBody>
      </p:sp>
      <p:sp>
        <p:nvSpPr>
          <p:cNvPr id="6" name="圆角矩形 7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117138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课后素养评价</a:t>
            </a: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吟诵国学经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9037638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10117138" y="55563"/>
            <a:ext cx="1008062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课后素养评价</a:t>
            </a:r>
          </a:p>
        </p:txBody>
      </p:sp>
      <p:sp>
        <p:nvSpPr>
          <p:cNvPr id="6" name="圆角矩形 7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7956550" y="141288"/>
            <a:ext cx="1008063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自主式预习</a:t>
            </a: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主预习任务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46212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阅读主题素材</a:t>
            </a: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570071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吟诵国学经典</a:t>
            </a:r>
          </a:p>
        </p:txBody>
      </p:sp>
      <p:sp>
        <p:nvSpPr>
          <p:cNvPr id="6" name="圆角矩形 7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6799263" y="55563"/>
            <a:ext cx="1008062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自主预习任务单</a:t>
            </a:r>
          </a:p>
        </p:txBody>
      </p:sp>
      <p:sp>
        <p:nvSpPr>
          <p:cNvPr id="7" name="圆角矩形 8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7899400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阅读鉴赏活动单</a:t>
            </a:r>
          </a:p>
        </p:txBody>
      </p:sp>
      <p:sp>
        <p:nvSpPr>
          <p:cNvPr id="8" name="圆角矩形 9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8999538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拓展运用活动单</a:t>
            </a:r>
          </a:p>
        </p:txBody>
      </p:sp>
      <p:sp>
        <p:nvSpPr>
          <p:cNvPr id="9" name="圆角矩形 10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099675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文本对应练</a:t>
            </a:r>
          </a:p>
        </p:txBody>
      </p:sp>
      <p:sp>
        <p:nvSpPr>
          <p:cNvPr id="10" name="圆角矩形 11">
            <a:hlinkClick r:id="rId5" action="ppaction://hlinksldjump"/>
          </p:cNvPr>
          <p:cNvSpPr>
            <a:spLocks noChangeArrowheads="1"/>
          </p:cNvSpPr>
          <p:nvPr userDrawn="1"/>
        </p:nvSpPr>
        <p:spPr bwMode="auto">
          <a:xfrm>
            <a:off x="35417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识记基础知识</a:t>
            </a: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阅读鉴赏活动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46212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阅读主题素材</a:t>
            </a: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570071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吟诵国学经典</a:t>
            </a:r>
          </a:p>
        </p:txBody>
      </p:sp>
      <p:sp>
        <p:nvSpPr>
          <p:cNvPr id="6" name="圆角矩形 7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679926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自主预习任务单</a:t>
            </a:r>
          </a:p>
        </p:txBody>
      </p:sp>
      <p:sp>
        <p:nvSpPr>
          <p:cNvPr id="7" name="圆角矩形 8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7899400" y="55563"/>
            <a:ext cx="1008063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阅读鉴赏活动单</a:t>
            </a:r>
          </a:p>
        </p:txBody>
      </p:sp>
      <p:sp>
        <p:nvSpPr>
          <p:cNvPr id="8" name="圆角矩形 9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8999538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拓展运用活动单</a:t>
            </a:r>
          </a:p>
        </p:txBody>
      </p:sp>
      <p:sp>
        <p:nvSpPr>
          <p:cNvPr id="9" name="圆角矩形 10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099675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文本对应练</a:t>
            </a:r>
          </a:p>
        </p:txBody>
      </p:sp>
      <p:sp>
        <p:nvSpPr>
          <p:cNvPr id="10" name="圆角矩形 11">
            <a:hlinkClick r:id="rId5" action="ppaction://hlinksldjump"/>
          </p:cNvPr>
          <p:cNvSpPr>
            <a:spLocks noChangeArrowheads="1"/>
          </p:cNvSpPr>
          <p:nvPr userDrawn="1"/>
        </p:nvSpPr>
        <p:spPr bwMode="auto">
          <a:xfrm>
            <a:off x="35417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识记基础知识</a:t>
            </a: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拓展运用活动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46212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阅读主题素材</a:t>
            </a: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570071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吟诵国学经典</a:t>
            </a:r>
          </a:p>
        </p:txBody>
      </p:sp>
      <p:sp>
        <p:nvSpPr>
          <p:cNvPr id="6" name="圆角矩形 7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679926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自主预习任务单</a:t>
            </a:r>
          </a:p>
        </p:txBody>
      </p:sp>
      <p:sp>
        <p:nvSpPr>
          <p:cNvPr id="7" name="圆角矩形 8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7899400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阅读鉴赏活动单</a:t>
            </a:r>
          </a:p>
        </p:txBody>
      </p:sp>
      <p:sp>
        <p:nvSpPr>
          <p:cNvPr id="8" name="圆角矩形 9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099675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文本对应练</a:t>
            </a:r>
          </a:p>
        </p:txBody>
      </p:sp>
      <p:sp>
        <p:nvSpPr>
          <p:cNvPr id="9" name="圆角矩形 10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8999538" y="55563"/>
            <a:ext cx="1008062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拓展运用活动单</a:t>
            </a:r>
          </a:p>
        </p:txBody>
      </p:sp>
      <p:sp>
        <p:nvSpPr>
          <p:cNvPr id="10" name="圆角矩形 11">
            <a:hlinkClick r:id="rId5" action="ppaction://hlinksldjump"/>
          </p:cNvPr>
          <p:cNvSpPr>
            <a:spLocks noChangeArrowheads="1"/>
          </p:cNvSpPr>
          <p:nvPr userDrawn="1"/>
        </p:nvSpPr>
        <p:spPr bwMode="auto">
          <a:xfrm>
            <a:off x="35417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识记基础知识</a:t>
            </a: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文本对应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4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46212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阅读主题素材</a:t>
            </a:r>
          </a:p>
        </p:txBody>
      </p:sp>
      <p:sp>
        <p:nvSpPr>
          <p:cNvPr id="4" name="圆角矩形 5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570071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吟诵国学经典</a:t>
            </a:r>
          </a:p>
        </p:txBody>
      </p:sp>
      <p:sp>
        <p:nvSpPr>
          <p:cNvPr id="6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679926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自主预习任务单</a:t>
            </a:r>
          </a:p>
        </p:txBody>
      </p:sp>
      <p:sp>
        <p:nvSpPr>
          <p:cNvPr id="7" name="圆角矩形 7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7899400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阅读鉴赏活动单</a:t>
            </a:r>
          </a:p>
        </p:txBody>
      </p:sp>
      <p:sp>
        <p:nvSpPr>
          <p:cNvPr id="8" name="圆角矩形 8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8999538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拓展运用活动单</a:t>
            </a:r>
          </a:p>
        </p:txBody>
      </p:sp>
      <p:sp>
        <p:nvSpPr>
          <p:cNvPr id="9" name="圆角矩形 9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099675" y="55563"/>
            <a:ext cx="1008063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文本对应练</a:t>
            </a:r>
          </a:p>
        </p:txBody>
      </p:sp>
      <p:sp>
        <p:nvSpPr>
          <p:cNvPr id="10" name="圆角矩形 10">
            <a:hlinkClick r:id="rId5" action="ppaction://hlinksldjump"/>
          </p:cNvPr>
          <p:cNvSpPr>
            <a:spLocks noChangeArrowheads="1"/>
          </p:cNvSpPr>
          <p:nvPr userDrawn="1"/>
        </p:nvSpPr>
        <p:spPr bwMode="auto">
          <a:xfrm>
            <a:off x="35417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识记基础知识</a:t>
            </a:r>
          </a:p>
        </p:txBody>
      </p:sp>
      <p:sp>
        <p:nvSpPr>
          <p:cNvPr id="5" name="副标题 2"/>
          <p:cNvSpPr>
            <a:spLocks noGrp="1"/>
          </p:cNvSpPr>
          <p:nvPr>
            <p:ph type="subTitle" idx="1"/>
          </p:nvPr>
        </p:nvSpPr>
        <p:spPr>
          <a:xfrm>
            <a:off x="415037" y="791815"/>
            <a:ext cx="10692000" cy="695575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7" name="TextBox 31"/>
          <p:cNvSpPr txBox="1">
            <a:spLocks noChangeArrowheads="1"/>
          </p:cNvSpPr>
          <p:nvPr userDrawn="1"/>
        </p:nvSpPr>
        <p:spPr bwMode="auto">
          <a:xfrm>
            <a:off x="539750" y="111125"/>
            <a:ext cx="66976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400" b="1" dirty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Unit 5</a:t>
            </a:r>
            <a:r>
              <a:rPr lang="zh-CN" altLang="en-US" sz="1400" b="1" dirty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1400" b="1" dirty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Revealing nature</a:t>
            </a:r>
            <a:endParaRPr lang="zh-CN" altLang="en-US" sz="1400" b="1" dirty="0">
              <a:solidFill>
                <a:srgbClr val="C0472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8" name="图片 3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3" y="6350"/>
            <a:ext cx="45085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15900" indent="-215900" algn="l" defTabSz="863600" rtl="0" eaLnBrk="0" fontAlgn="base" hangingPunct="0">
        <a:lnSpc>
          <a:spcPct val="90000"/>
        </a:lnSpc>
        <a:spcBef>
          <a:spcPts val="950"/>
        </a:spcBef>
        <a:spcAft>
          <a:spcPct val="0"/>
        </a:spcAft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7700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079500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513205" indent="-217805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945005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7" name="TextBox 31"/>
          <p:cNvSpPr txBox="1">
            <a:spLocks noChangeArrowheads="1"/>
          </p:cNvSpPr>
          <p:nvPr userDrawn="1"/>
        </p:nvSpPr>
        <p:spPr bwMode="auto">
          <a:xfrm>
            <a:off x="539750" y="111125"/>
            <a:ext cx="669766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400" b="1" dirty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Unit 5</a:t>
            </a:r>
            <a:r>
              <a:rPr lang="zh-CN" altLang="en-US" sz="1400" b="1" dirty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1400" b="1" dirty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Revealing nature</a:t>
            </a:r>
            <a:endParaRPr lang="zh-CN" altLang="en-US" sz="1400" b="1" dirty="0">
              <a:solidFill>
                <a:srgbClr val="C0472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8" name="图片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3" y="6350"/>
            <a:ext cx="45085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ransition/>
  <p:txStyles>
    <p:titleStyle>
      <a:lvl1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15900" indent="-215900" algn="l" defTabSz="863600" rtl="0" eaLnBrk="0" fontAlgn="base" hangingPunct="0">
        <a:lnSpc>
          <a:spcPct val="90000"/>
        </a:lnSpc>
        <a:spcBef>
          <a:spcPts val="950"/>
        </a:spcBef>
        <a:spcAft>
          <a:spcPct val="0"/>
        </a:spcAft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7700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079500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513205" indent="-217805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945005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image" Target="../media/image3.jpeg"/><Relationship Id="rId5" Type="http://schemas.openxmlformats.org/officeDocument/2006/relationships/tags" Target="../tags/tag6.xml"/><Relationship Id="rId10" Type="http://schemas.openxmlformats.org/officeDocument/2006/relationships/notesSlide" Target="../notesSlides/notesSlide1.xml"/><Relationship Id="rId4" Type="http://schemas.openxmlformats.org/officeDocument/2006/relationships/tags" Target="../tags/tag5.xml"/><Relationship Id="rId9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7" Type="http://schemas.openxmlformats.org/officeDocument/2006/relationships/hyperlink" Target="../3.&#37197;&#22871;&#32451;&#20064;&#39064;/&#35838;&#21518;&#32032;&#20859;&#35780;&#20215;/18%20Unit%205&#12288;&#35838;&#21518;&#32032;&#20859;&#35780;&#20215;(&#21313;&#20843;)&#12288;Section%20&#8545;&#12288;Starting%20out%20&amp;%20Understanding%20ideas&#8212;Language%20points.docx" TargetMode="Externa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10.xml"/><Relationship Id="rId6" Type="http://schemas.openxmlformats.org/officeDocument/2006/relationships/slide" Target="slide1.xml"/><Relationship Id="rId5" Type="http://schemas.openxmlformats.org/officeDocument/2006/relationships/hyperlink" Target="../3.%20&#23398;&#29983;&#29992;&#20070;Word/2.&#37197;&#22871;&#32451;&#20064;&#39064;/&#35838;&#21518;&#32032;&#20859;&#35780;&#20215;/01%20&#35838;&#21518;&#32032;&#20859;&#35780;&#20215;(&#19968;).docx" TargetMode="External"/><Relationship Id="rId4" Type="http://schemas.openxmlformats.org/officeDocument/2006/relationships/image" Target="../media/image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557"/>
          <a:stretch>
            <a:fillRect/>
          </a:stretch>
        </p:blipFill>
        <p:spPr>
          <a:xfrm>
            <a:off x="-1" y="0"/>
            <a:ext cx="11532235" cy="4895726"/>
          </a:xfrm>
          <a:prstGeom prst="rect">
            <a:avLst/>
          </a:prstGeom>
        </p:spPr>
      </p:pic>
      <p:sp>
        <p:nvSpPr>
          <p:cNvPr id="18" name="矩形 17"/>
          <p:cNvSpPr/>
          <p:nvPr>
            <p:custDataLst>
              <p:tags r:id="rId1"/>
            </p:custDataLst>
          </p:nvPr>
        </p:nvSpPr>
        <p:spPr>
          <a:xfrm>
            <a:off x="0" y="3450086"/>
            <a:ext cx="3780790" cy="1515110"/>
          </a:xfrm>
          <a:prstGeom prst="rect">
            <a:avLst/>
          </a:prstGeom>
          <a:solidFill>
            <a:schemeClr val="accent4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矩形 19"/>
          <p:cNvSpPr/>
          <p:nvPr>
            <p:custDataLst>
              <p:tags r:id="rId2"/>
            </p:custDataLst>
          </p:nvPr>
        </p:nvSpPr>
        <p:spPr>
          <a:xfrm>
            <a:off x="3780790" y="3458341"/>
            <a:ext cx="7751445" cy="1515110"/>
          </a:xfrm>
          <a:prstGeom prst="rect">
            <a:avLst/>
          </a:prstGeom>
          <a:solidFill>
            <a:schemeClr val="bg1"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文本框 7"/>
          <p:cNvSpPr txBox="1"/>
          <p:nvPr>
            <p:custDataLst>
              <p:tags r:id="rId3"/>
            </p:custDataLst>
          </p:nvPr>
        </p:nvSpPr>
        <p:spPr>
          <a:xfrm>
            <a:off x="502920" y="3890141"/>
            <a:ext cx="3032125" cy="55943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复习任务群一</a:t>
            </a:r>
          </a:p>
        </p:txBody>
      </p:sp>
      <p:sp>
        <p:nvSpPr>
          <p:cNvPr id="24" name="矩形 5"/>
          <p:cNvSpPr/>
          <p:nvPr>
            <p:custDataLst>
              <p:tags r:id="rId4"/>
            </p:custDataLst>
          </p:nvPr>
        </p:nvSpPr>
        <p:spPr>
          <a:xfrm>
            <a:off x="4003040" y="3548511"/>
            <a:ext cx="7329170" cy="1267460"/>
          </a:xfrm>
          <a:prstGeom prst="rect">
            <a:avLst/>
          </a:prstGeom>
          <a:noFill/>
          <a:ln w="9525">
            <a:noFill/>
          </a:ln>
        </p:spPr>
        <p:txBody>
          <a:bodyPr wrap="square" lIns="86411" tIns="43205" rIns="86411" bIns="43205">
            <a:spAutoFit/>
          </a:bodyPr>
          <a:lstStyle/>
          <a:p>
            <a:pPr marL="0" marR="0" lvl="0" indent="0" algn="l" defTabSz="86233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95880" algn="l"/>
              </a:tabLst>
              <a:defRPr/>
            </a:pPr>
            <a:r>
              <a:rPr kumimoji="0" sz="3200" b="1" i="0" u="none" strike="noStrike" kern="1200" cap="none" spc="0" normalizeH="0" baseline="0" noProof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现代文阅读Ⅰ</a:t>
            </a:r>
          </a:p>
          <a:p>
            <a:pPr marL="0" marR="0" lvl="0" indent="0" algn="l" defTabSz="86233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95880" algn="l"/>
              </a:tabLst>
              <a:defRPr/>
            </a:pPr>
            <a:r>
              <a: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把握共性之“新”　打通应考之“脉”</a:t>
            </a:r>
          </a:p>
        </p:txBody>
      </p:sp>
      <p:sp>
        <p:nvSpPr>
          <p:cNvPr id="25" name="梯形 24"/>
          <p:cNvSpPr/>
          <p:nvPr>
            <p:custDataLst>
              <p:tags r:id="rId5"/>
            </p:custDataLst>
          </p:nvPr>
        </p:nvSpPr>
        <p:spPr>
          <a:xfrm>
            <a:off x="1512565" y="2913110"/>
            <a:ext cx="8604956" cy="1515109"/>
          </a:xfrm>
          <a:prstGeom prst="trapezoid">
            <a:avLst/>
          </a:prstGeom>
          <a:solidFill>
            <a:srgbClr val="CC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矩形 25"/>
          <p:cNvSpPr/>
          <p:nvPr>
            <p:custDataLst>
              <p:tags r:id="rId6"/>
            </p:custDataLst>
          </p:nvPr>
        </p:nvSpPr>
        <p:spPr>
          <a:xfrm>
            <a:off x="0" y="3628521"/>
            <a:ext cx="11532235" cy="288086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" name="梯形 26"/>
          <p:cNvSpPr/>
          <p:nvPr>
            <p:custDataLst>
              <p:tags r:id="rId7"/>
            </p:custDataLst>
          </p:nvPr>
        </p:nvSpPr>
        <p:spPr>
          <a:xfrm flipV="1">
            <a:off x="1908181" y="2913109"/>
            <a:ext cx="7806055" cy="1341119"/>
          </a:xfrm>
          <a:prstGeom prst="trapezoid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" name="文本框 10"/>
          <p:cNvSpPr txBox="1"/>
          <p:nvPr>
            <p:custDataLst>
              <p:tags r:id="rId8"/>
            </p:custDataLst>
          </p:nvPr>
        </p:nvSpPr>
        <p:spPr>
          <a:xfrm>
            <a:off x="10161" y="2973876"/>
            <a:ext cx="11522074" cy="1266305"/>
          </a:xfrm>
          <a:prstGeom prst="rect">
            <a:avLst/>
          </a:prstGeom>
          <a:noFill/>
        </p:spPr>
        <p:txBody>
          <a:bodyPr wrap="square" rtlCol="0" anchor="ctr" anchorCtr="1">
            <a:noAutofit/>
          </a:bodyPr>
          <a:lstStyle/>
          <a:p>
            <a:pPr algn="ctr">
              <a:defRPr/>
            </a:pPr>
            <a:r>
              <a:rPr lang="en-US" altLang="zh-CN" sz="3600" b="1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Unit 5</a:t>
            </a:r>
            <a:r>
              <a:rPr lang="zh-CN" altLang="en-US" sz="3600" b="1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endParaRPr lang="en-US" altLang="zh-CN" sz="3600" b="1" dirty="0">
              <a:solidFill>
                <a:schemeClr val="bg1"/>
              </a:solidFill>
              <a:effectLst>
                <a:outerShdw blurRad="101600" dist="76200" dir="8100000" algn="tr" rotWithShape="0">
                  <a:schemeClr val="tx1">
                    <a:alpha val="15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defRPr/>
            </a:pPr>
            <a:r>
              <a:rPr lang="en-US" altLang="zh-CN" sz="3600" b="1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Revealing nature</a:t>
            </a:r>
            <a:endParaRPr lang="zh-CN" altLang="en-US" sz="3600" b="1" dirty="0">
              <a:solidFill>
                <a:schemeClr val="bg1"/>
              </a:solidFill>
              <a:effectLst>
                <a:outerShdw blurRad="101600" dist="76200" dir="8100000" algn="tr" rotWithShape="0">
                  <a:schemeClr val="tx1">
                    <a:alpha val="15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8"/>
          <p:cNvSpPr txBox="1"/>
          <p:nvPr/>
        </p:nvSpPr>
        <p:spPr>
          <a:xfrm>
            <a:off x="-687070" y="4121150"/>
            <a:ext cx="38404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12" name="标题 1"/>
          <p:cNvSpPr txBox="1"/>
          <p:nvPr/>
        </p:nvSpPr>
        <p:spPr bwMode="auto">
          <a:xfrm>
            <a:off x="-12837" y="4695126"/>
            <a:ext cx="11522075" cy="1082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ctr" anchorCtr="1"/>
          <a:lstStyle/>
          <a:p>
            <a:pPr algn="ctr"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Section Ⅱ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Starting out &amp; Understanding ideas—Language points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标题 1"/>
          <p:cNvSpPr txBox="1">
            <a:spLocks noChangeArrowheads="1"/>
          </p:cNvSpPr>
          <p:nvPr/>
        </p:nvSpPr>
        <p:spPr bwMode="auto">
          <a:xfrm>
            <a:off x="0" y="430213"/>
            <a:ext cx="11522075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</a:p>
        </p:txBody>
      </p:sp>
      <p:sp>
        <p:nvSpPr>
          <p:cNvPr id="19461" name="副标题 3"/>
          <p:cNvSpPr>
            <a:spLocks noGrp="1"/>
          </p:cNvSpPr>
          <p:nvPr>
            <p:ph type="subTitle" idx="1"/>
          </p:nvPr>
        </p:nvSpPr>
        <p:spPr bwMode="auto">
          <a:xfrm>
            <a:off x="414338" y="2706036"/>
            <a:ext cx="10693400" cy="301832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教材原文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captain of the ship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Beagle,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wanted someone who would “profit by the opportunity of visiting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distant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countries yet little known”</a:t>
            </a: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．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贝格尔号的船长想要招募这样一名船员，这名船员将能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借此机会访问遥远且至今鲜为人知的国度并从中受益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16582" y="2069213"/>
            <a:ext cx="10708617" cy="62453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distant</a:t>
            </a:r>
            <a:r>
              <a:rPr lang="en-US" altLang="zh-CN" b="1" i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 adj.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遥远的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021155"/>
            <a:ext cx="10693400" cy="491299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归纳拓展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(1)be distant towards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/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 sb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对某人冷淡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/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疏远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be distant from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离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遥远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(2)distance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n.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距离；间距；遥远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at a distance (of)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隔一段距离；从远处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in the distance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在远处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from a distance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从远处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keep... at a distance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keep one's distance from...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与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保持距离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2840407"/>
            <a:ext cx="10693400" cy="1227772"/>
          </a:xfrm>
          <a:noFill/>
          <a:ln>
            <a:solidFill>
              <a:srgbClr val="FF0000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对于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distance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的提问多用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what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，而不用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how far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或者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how long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，表示长距离应用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a long distance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而不用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a far distance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755" y="2467969"/>
            <a:ext cx="2800350" cy="41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058122"/>
            <a:ext cx="10693400" cy="491299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即学即练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单句语法填空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village where I used to live is distant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Beijing.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is the distance from Beijing to Shanghai?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noise of the car died away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the distance.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We saw them waving to us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a distance of two hundred yards.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⑤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In the dark of the night, the lights of the small town are like the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(distance) fireflies, which are becoming dimmer and dimmer.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733145" y="2339987"/>
            <a:ext cx="8835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from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50309" y="2916051"/>
            <a:ext cx="10502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What 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256981" y="3564123"/>
            <a:ext cx="463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in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742223" y="4157027"/>
            <a:ext cx="4427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at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9937501" y="4788259"/>
            <a:ext cx="11702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distant 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751724"/>
            <a:ext cx="10693400" cy="310854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写作微练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读后续写之环境描写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令我们非常高兴的是，远处的水声吸引了我们的注意，把我们引到了河边。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Much to our delight, the sound of water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caught our attention and drove us to the riverbank.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805153" y="3636131"/>
            <a:ext cx="22541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in the distance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6582" y="1079847"/>
            <a:ext cx="10708617" cy="62453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evolve </a:t>
            </a:r>
            <a:r>
              <a:rPr lang="en-US" altLang="zh-CN" b="1" i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v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进化；逐步发展，逐渐演变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4580" name="副标题 3"/>
          <p:cNvSpPr>
            <a:spLocks noGrp="1"/>
          </p:cNvSpPr>
          <p:nvPr>
            <p:ph type="subTitle" idx="1"/>
          </p:nvPr>
        </p:nvSpPr>
        <p:spPr bwMode="auto">
          <a:xfrm>
            <a:off x="414338" y="1760550"/>
            <a:ext cx="10693400" cy="370776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教材原文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Maybe animals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evolved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as they adapted to their changing environments?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也许动物为了适应不断变化的环境会逐渐进化？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归纳拓展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(1)evolve from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/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out of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由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进化而来；从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发展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/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演变而来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(2)evolution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n.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进化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论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；发展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395771"/>
            <a:ext cx="10693400" cy="371178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即学即练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单句语法填空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And that was the answer to how new species of plants and animals came to exist: they evolved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earlier ancestors.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 wish to see that you could enquire it in time and inform me the things'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(evolve)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．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409410" y="2288192"/>
            <a:ext cx="8835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from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584573" y="3459484"/>
            <a:ext cx="15392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evolution</a:t>
            </a:r>
            <a:endParaRPr lang="zh-CN" altLang="en-US" dirty="0"/>
          </a:p>
        </p:txBody>
      </p:sp>
      <p:sp>
        <p:nvSpPr>
          <p:cNvPr id="5" name="副标题 3"/>
          <p:cNvSpPr txBox="1"/>
          <p:nvPr/>
        </p:nvSpPr>
        <p:spPr>
          <a:xfrm>
            <a:off x="415037" y="3960167"/>
            <a:ext cx="10692000" cy="250530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863600" rtl="0" eaLnBrk="1" fontAlgn="auto" hangingPunct="1">
              <a:lnSpc>
                <a:spcPct val="14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kern="10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写作微练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zh-CN" altLang="zh-CN" kern="10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应用文写作之传统文化介绍</a:t>
            </a:r>
            <a:r>
              <a:rPr lang="en-US" altLang="zh-CN" kern="10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kern="10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有趣的是，汉字是由图画和符号演变而来的。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It is interesting that Chinese characters </a:t>
            </a:r>
            <a:r>
              <a:rPr lang="en-US" altLang="zh-CN" kern="10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__________________________</a:t>
            </a:r>
            <a:r>
              <a:rPr lang="en-US" altLang="zh-CN" kern="10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121077" y="5777207"/>
            <a:ext cx="458811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evolve from pictures and signs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6582" y="1367879"/>
            <a:ext cx="10708617" cy="62453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a variety of/varieties of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各种各样的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4580" name="副标题 3"/>
          <p:cNvSpPr>
            <a:spLocks noGrp="1"/>
          </p:cNvSpPr>
          <p:nvPr>
            <p:ph type="subTitle" idx="1"/>
          </p:nvPr>
        </p:nvSpPr>
        <p:spPr bwMode="auto">
          <a:xfrm>
            <a:off x="414338" y="2057964"/>
            <a:ext cx="10693400" cy="301832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教材原文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When the 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Beagle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reached the Galápagos Islands in 1835, Darwin saw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 variety of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new species, but it was the birds that interested him the most.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1835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年，当贝格尔号抵达加拉帕戈斯群岛的时候，达尔文发现了各种各样的新物种，但最令他感兴趣的是鸟类。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265320"/>
            <a:ext cx="10693400" cy="431038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归纳拓展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(1)variety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n. 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[U]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变化，多样化；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[C]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品种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(2)various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adj.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各种不同的，各种各样的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(3)vary </a:t>
            </a:r>
            <a:r>
              <a:rPr lang="en-US" altLang="zh-CN" i="1" kern="100" dirty="0">
                <a:solidFill>
                  <a:srgbClr val="000000"/>
                </a:solidFill>
                <a:latin typeface="Book Antiqua" panose="02040602050305030304"/>
                <a:cs typeface="Times New Roman" panose="02020603050405020304"/>
              </a:rPr>
              <a:t>v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相异；改变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vary in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在某方面不同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vary from... to...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从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到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不同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vary with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随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而变化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488289"/>
            <a:ext cx="10693400" cy="4224811"/>
          </a:xfrm>
          <a:noFill/>
          <a:ln>
            <a:solidFill>
              <a:srgbClr val="FF0000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(1)a variety of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后接可数名词复数作主语时，谓语动词常用复数形式。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A great variety of patterns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were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 provided to customers.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种类繁多的图案被提供给了顾客。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(2)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the variety of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＋可数名词复数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意为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“……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的品种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，作主语时谓语动词用单数形式。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The variety of goods in the shop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is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 rich.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这家商店的商品品种丰富。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755" y="1115851"/>
            <a:ext cx="2800350" cy="41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标题 1"/>
          <p:cNvSpPr txBox="1">
            <a:spLocks noChangeArrowheads="1"/>
          </p:cNvSpPr>
          <p:nvPr/>
        </p:nvSpPr>
        <p:spPr bwMode="auto">
          <a:xfrm>
            <a:off x="17463" y="417513"/>
            <a:ext cx="11522075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学习任务目标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15037" y="1655911"/>
            <a:ext cx="10692000" cy="3711785"/>
          </a:xfrm>
        </p:spPr>
        <p:txBody>
          <a:bodyPr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Understand key information by watching the video, learn and master the useful expressions.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Strengthen reading skills by skimming, scanning and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summarising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to solve comprehensive problems related to the text.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Analyse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the textual structure and linguistic features of the text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and then use the relevant language to express yourself.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301324"/>
            <a:ext cx="10693400" cy="431502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即学即练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单句语法填空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shop has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(vary) clothes for customers to choose from.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(2023·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新课标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楷体_GB2312"/>
                <a:cs typeface="Times New Roman" panose="02020603050405020304"/>
              </a:rPr>
              <a:t>Ⅱ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卷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Yellowstone National Park offers a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(various) of ranger programs throughout the park, and throughout the year.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③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price of tomatoes varies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the season.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④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 variety of his books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(be) published in recent years.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844713" y="2583189"/>
            <a:ext cx="12410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various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8713365" y="3140089"/>
            <a:ext cx="11801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variety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932945" y="4383389"/>
            <a:ext cx="8226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with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140857" y="4995457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have been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616534"/>
            <a:ext cx="10693400" cy="371178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写作微练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应用文写作之推荐信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文学社推荐了各种各样的好书，鼓励我们从阅读中获得乐趣。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Literature Society recommended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 pitchFamily="18" charset="0"/>
                <a:ea typeface="楷体_GB2312"/>
                <a:cs typeface="Times New Roman" panose="02020603050405020304" pitchFamily="18" charset="0"/>
              </a:rPr>
              <a:t>_______</a:t>
            </a: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 pitchFamily="18" charset="0"/>
                <a:ea typeface="楷体_GB2312"/>
                <a:cs typeface="Times New Roman" panose="02020603050405020304" pitchFamily="18" charset="0"/>
              </a:rPr>
              <a:t>___________________________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___,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encouraging us to get pleasure out of reading.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013065" y="3420107"/>
            <a:ext cx="47291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various good books/a variety of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04453" y="4032175"/>
            <a:ext cx="532229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good books/varieties of good books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931744"/>
            <a:ext cx="10693400" cy="310854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lvl="0"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应用文写作之通知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艺术文化展定于下周举行，期间将进行从唱歌、跳舞到朗诵诗歌的各种表演。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Art and Cultural Show is scheduled to be held next week, during which performances will be put on,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______________________________</a:t>
            </a:r>
          </a:p>
          <a:p>
            <a:pPr lvl="0"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_____________.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866495" y="3731944"/>
            <a:ext cx="48990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varying from singing, dancing to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04453" y="4324848"/>
            <a:ext cx="23054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reciting poems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6582" y="1799927"/>
            <a:ext cx="10708617" cy="62453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4.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suspect </a:t>
            </a:r>
            <a:r>
              <a:rPr lang="en-US" altLang="zh-CN" b="1" i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v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猜想，怀疑，觉得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4580" name="副标题 3"/>
          <p:cNvSpPr>
            <a:spLocks noGrp="1"/>
          </p:cNvSpPr>
          <p:nvPr>
            <p:ph type="subTitle" idx="1"/>
          </p:nvPr>
        </p:nvSpPr>
        <p:spPr bwMode="auto">
          <a:xfrm>
            <a:off x="414338" y="2481186"/>
            <a:ext cx="10693400" cy="241508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教材原文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Darwin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suspected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that the finches had evolved from a common ancestor, which had arrived on the islands a long time before.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达尔文猜想这些雀科鸣禽是由一个共同的祖先进化而来的，这个祖先很久以前就来到了这片岛屿。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193312"/>
            <a:ext cx="10693400" cy="431038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归纳拓展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(1)suspect sb. of (doing)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sth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怀疑某人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做过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某事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suspect sb.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/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to be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/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as...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怀疑某人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/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某物是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(2)suspicion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n.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怀疑；疑心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under suspicion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被怀疑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(3)suspicious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adj.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令人怀疑的；可疑的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be suspicious of/about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sth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对某事怀疑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634899"/>
            <a:ext cx="10693400" cy="55215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即学即练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单句语法填空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Any man who has witnessed the attack is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suspicion.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Some of his colleagues at work became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(suspect) of his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behaviour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写作微练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读后续写之情节描写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只是在那个时候，我开始怀疑我是否应该告诉她那件事。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Just at that time, I began to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_________________________________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769149" y="1895039"/>
            <a:ext cx="10021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under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6985173" y="2451939"/>
            <a:ext cx="16786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suspicious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500897" y="5459435"/>
            <a:ext cx="55803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suspect whether to tell her that matter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6582" y="1223863"/>
            <a:ext cx="10708617" cy="62453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5.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what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引导宾语从句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4580" name="副标题 3"/>
          <p:cNvSpPr>
            <a:spLocks noGrp="1"/>
          </p:cNvSpPr>
          <p:nvPr>
            <p:ph type="subTitle" idx="1"/>
          </p:nvPr>
        </p:nvSpPr>
        <p:spPr bwMode="auto">
          <a:xfrm>
            <a:off x="414338" y="1904566"/>
            <a:ext cx="10693400" cy="371178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教材原文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It seemed their beaks had evolved according to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what food was available on that particular island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它们的喙似乎是根据那个特定岛上的可觅得的食物进化而来的。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归纳拓展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what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引导的宾语从句的语序为陈述语序。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what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在从句中可以作主语、宾语、表语和定语。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151855"/>
            <a:ext cx="10693400" cy="431502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即学即练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补全句子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①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你知道那个女孩的父亲是干什么的吗？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(what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作表语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Do you know ____________________?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②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一座现代化城市已经在十年前还是一片荒地的地方建起来了。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(what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作主语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 modern city has been set up in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ten years ago.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592685" y="2999446"/>
            <a:ext cx="34926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what the girl’s father is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340453" y="4782806"/>
            <a:ext cx="33009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楷体_GB2312"/>
              </a:rPr>
              <a:t>what was a wasteland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507559"/>
            <a:ext cx="10693400" cy="371178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③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(2023·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新课标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楷体_GB2312"/>
                <a:cs typeface="Times New Roman" panose="02020603050405020304"/>
              </a:rPr>
              <a:t>Ⅰ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卷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他决定去建造后来他称之为生态机器的东西。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(what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作宾语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He decided to build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an eco-machine.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④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我们很难想象古代奴隶们的生活是什么样子的。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(what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作定语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It's difficult for us to imagine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for slaves in the ancient world.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528789" y="2788875"/>
            <a:ext cx="36295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what he would later call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4801410" y="3996171"/>
            <a:ext cx="27238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what life was like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583903"/>
            <a:ext cx="10693400" cy="310854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写作微练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应用文写作之推荐信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我们发现，只从外表来判断你吃的东西是不明智的。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is that it's unwise to judge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only by its appearance. 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12465" y="3432306"/>
            <a:ext cx="311174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What we discovered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777261" y="3396302"/>
            <a:ext cx="20168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what you eat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标题 1"/>
          <p:cNvSpPr txBox="1">
            <a:spLocks noChangeArrowheads="1"/>
          </p:cNvSpPr>
          <p:nvPr/>
        </p:nvSpPr>
        <p:spPr bwMode="auto">
          <a:xfrm>
            <a:off x="0" y="431800"/>
            <a:ext cx="11522075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自主式预习</a:t>
            </a:r>
          </a:p>
        </p:txBody>
      </p:sp>
      <p:sp>
        <p:nvSpPr>
          <p:cNvPr id="17411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655763"/>
            <a:ext cx="10693400" cy="483209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lnSpc>
                <a:spcPct val="11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黑体" panose="02010609060101010101" charset="-122"/>
                <a:cs typeface="Times New Roman" panose="02020603050405020304"/>
              </a:rPr>
              <a:t>Ⅰ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根据语境写出句中黑体单词的汉语意思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1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I sow the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seed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in pots of soil-based compost.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1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The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geologist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I contacted thinks this is an ideal place to drill.____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1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A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sample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of a substance or product is a small quantity of it that shows you what it is like.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1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4. If you say that something is a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disgrace,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you are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emphasising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that it is very bad or wrong.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1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5. Some festivals are held to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honour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the dead or to satisfy the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ancestors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</a:p>
          <a:p>
            <a:pPr algn="just">
              <a:lnSpc>
                <a:spcPct val="11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1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6. A bird's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beak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is the hard curved or pointed part of its mouth.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273205" y="2087959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种子，籽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469449" y="2447999"/>
            <a:ext cx="1620957" cy="6053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地质学家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132745" y="3508955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样本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238046" y="4428219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耻辱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465738" y="5364323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祖先</a:t>
            </a:r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9361437" y="5832375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鸟嘴，喙</a:t>
            </a:r>
            <a:endParaRPr lang="zh-CN" alt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3" grpId="0"/>
      <p:bldP spid="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893" y="661893"/>
            <a:ext cx="7332662" cy="742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346154"/>
            <a:ext cx="10693400" cy="4918269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suspect: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A. </a:t>
            </a:r>
            <a:r>
              <a:rPr lang="en-US" altLang="zh-CN" i="1" kern="100" dirty="0">
                <a:solidFill>
                  <a:srgbClr val="000000"/>
                </a:solidFill>
                <a:latin typeface="Book Antiqua" panose="02040602050305030304"/>
                <a:cs typeface="Times New Roman" panose="02020603050405020304"/>
              </a:rPr>
              <a:t>v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怀疑　　</a:t>
            </a:r>
            <a:r>
              <a:rPr lang="en-US" altLang="zh-CN" sz="1050" kern="100" dirty="0">
                <a:latin typeface="宋体" panose="02010600030101010101" pitchFamily="2" charset="-122"/>
                <a:cs typeface="Courier New" panose="02070309020205020404"/>
              </a:rPr>
              <a:t>	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B.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n.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嫌疑人；可疑对象　　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C.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adj.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可疑的；靠不住的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He resigned after being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suspected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to be a criminal.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Some of the evidence they produced was highly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suspect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③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What a disgrace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Her son is a murder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suspect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in the case.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He planted the first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seeds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of doubt in my mind.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A.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n.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种子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 	B.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n.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起源，起因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C.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n.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种子选手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209309" y="2664023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A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9037401" y="3240087"/>
            <a:ext cx="4235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C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9249158" y="3832991"/>
            <a:ext cx="4235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B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633245" y="4428219"/>
            <a:ext cx="4235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B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平行四边形 31"/>
          <p:cNvSpPr/>
          <p:nvPr/>
        </p:nvSpPr>
        <p:spPr>
          <a:xfrm>
            <a:off x="0" y="4500563"/>
            <a:ext cx="11522075" cy="1984375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48000">
                <a:srgbClr val="FF0000"/>
              </a:gs>
              <a:gs pos="0">
                <a:srgbClr val="C00000"/>
              </a:gs>
              <a:gs pos="100000">
                <a:srgbClr val="FFC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90" name="TextBox 6"/>
          <p:cNvSpPr txBox="1"/>
          <p:nvPr/>
        </p:nvSpPr>
        <p:spPr>
          <a:xfrm>
            <a:off x="1230313" y="5224463"/>
            <a:ext cx="2286000" cy="415925"/>
          </a:xfrm>
          <a:prstGeom prst="rect">
            <a:avLst/>
          </a:prstGeom>
          <a:noFill/>
          <a:ln w="9525">
            <a:noFill/>
          </a:ln>
        </p:spPr>
        <p:txBody>
          <a:bodyPr lIns="81650" tIns="40825" rIns="81650" bIns="40825"/>
          <a:lstStyle/>
          <a:p>
            <a:pPr defTabSz="814705" eaLnBrk="0" hangingPunct="0">
              <a:defRPr/>
            </a:pPr>
            <a:r>
              <a:rPr lang="zh-CN" altLang="en-US" sz="189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点击页面进入</a:t>
            </a:r>
            <a:r>
              <a:rPr lang="en-US" altLang="zh-CN" sz="189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</a:p>
        </p:txBody>
      </p:sp>
      <p:sp>
        <p:nvSpPr>
          <p:cNvPr id="92" name="矩形 91"/>
          <p:cNvSpPr/>
          <p:nvPr/>
        </p:nvSpPr>
        <p:spPr>
          <a:xfrm>
            <a:off x="1079500" y="5581650"/>
            <a:ext cx="2030413" cy="3825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815975" eaLnBrk="0" hangingPunct="0">
              <a:defRPr/>
            </a:pPr>
            <a:r>
              <a:rPr lang="zh-CN" altLang="en-US" sz="1890" b="1" spc="33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90" b="1" spc="33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890" b="1" spc="33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版）</a:t>
            </a:r>
          </a:p>
        </p:txBody>
      </p:sp>
      <p:pic>
        <p:nvPicPr>
          <p:cNvPr id="39943" name="Picture" descr="Picture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3975" y="3324225"/>
            <a:ext cx="1390650" cy="1719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" name="燕尾形 37"/>
          <p:cNvSpPr/>
          <p:nvPr/>
        </p:nvSpPr>
        <p:spPr>
          <a:xfrm rot="5400000">
            <a:off x="1647825" y="4179888"/>
            <a:ext cx="742950" cy="736600"/>
          </a:xfrm>
          <a:prstGeom prst="chevron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2645" b="1">
              <a:solidFill>
                <a:prstClr val="black"/>
              </a:solidFill>
            </a:endParaRPr>
          </a:p>
        </p:txBody>
      </p:sp>
      <p:sp>
        <p:nvSpPr>
          <p:cNvPr id="39945" name="TextBox 42"/>
          <p:cNvSpPr txBox="1">
            <a:spLocks noChangeArrowheads="1"/>
          </p:cNvSpPr>
          <p:nvPr/>
        </p:nvSpPr>
        <p:spPr bwMode="auto">
          <a:xfrm>
            <a:off x="1003300" y="2808288"/>
            <a:ext cx="2246313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巩固课堂所学 </a:t>
            </a:r>
            <a:r>
              <a:rPr lang="en-US" altLang="zh-CN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激发学习思维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夯实基础知识 </a:t>
            </a:r>
            <a:r>
              <a:rPr lang="en-US" altLang="zh-CN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熟悉命题方式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自我检测提能 </a:t>
            </a:r>
            <a:r>
              <a:rPr lang="en-US" altLang="zh-CN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及时矫正不足</a:t>
            </a:r>
          </a:p>
        </p:txBody>
      </p:sp>
      <p:sp>
        <p:nvSpPr>
          <p:cNvPr id="39946" name="TextBox 111"/>
          <p:cNvSpPr txBox="1">
            <a:spLocks noChangeArrowheads="1"/>
          </p:cNvSpPr>
          <p:nvPr/>
        </p:nvSpPr>
        <p:spPr bwMode="auto">
          <a:xfrm>
            <a:off x="8396288" y="1071563"/>
            <a:ext cx="2586037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本节课掌握了哪些考点？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本节课还有什么疑问点？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9947" name="组合 41"/>
          <p:cNvGrpSpPr/>
          <p:nvPr/>
        </p:nvGrpSpPr>
        <p:grpSpPr bwMode="auto">
          <a:xfrm>
            <a:off x="3829050" y="1195388"/>
            <a:ext cx="4102100" cy="1787525"/>
            <a:chOff x="3785732" y="617328"/>
            <a:chExt cx="4799076" cy="2091592"/>
          </a:xfrm>
        </p:grpSpPr>
        <p:sp>
          <p:nvSpPr>
            <p:cNvPr id="45" name="椭圆 44"/>
            <p:cNvSpPr/>
            <p:nvPr/>
          </p:nvSpPr>
          <p:spPr>
            <a:xfrm>
              <a:off x="3785732" y="1063138"/>
              <a:ext cx="1493211" cy="1493464"/>
            </a:xfrm>
            <a:prstGeom prst="ellipse">
              <a:avLst/>
            </a:prstGeom>
            <a:solidFill>
              <a:srgbClr val="A8CF38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 defTabSz="913130" eaLnBrk="0" hangingPunct="0">
                <a:defRPr/>
              </a:pPr>
              <a:r>
                <a:rPr lang="zh-CN" altLang="en-US" sz="1700" b="1" dirty="0">
                  <a:solidFill>
                    <a:prstClr val="white"/>
                  </a:solidFill>
                  <a:latin typeface="HelveticaNeueLT Pro 67 MdCn" pitchFamily="34" charset="0"/>
                  <a:ea typeface="微软雅黑" panose="020B0503020204020204" pitchFamily="34" charset="-122"/>
                </a:rPr>
                <a:t>课后训练 </a:t>
              </a:r>
              <a:endParaRPr lang="zh-CN" altLang="en-US" sz="17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7091597" y="1016699"/>
              <a:ext cx="1493211" cy="1493464"/>
            </a:xfrm>
            <a:prstGeom prst="ellipse">
              <a:avLst/>
            </a:prstGeom>
            <a:solidFill>
              <a:srgbClr val="00B0F0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 defTabSz="913130" eaLnBrk="0" hangingPunct="0">
                <a:defRPr/>
              </a:pPr>
              <a:r>
                <a:rPr lang="zh-CN" altLang="en-US" sz="1700" b="1" dirty="0">
                  <a:solidFill>
                    <a:prstClr val="white"/>
                  </a:solidFill>
                  <a:latin typeface="HelveticaNeueLT Pro 67 MdCn" pitchFamily="34" charset="0"/>
                  <a:ea typeface="微软雅黑" panose="020B0503020204020204" pitchFamily="34" charset="-122"/>
                </a:rPr>
                <a:t>学习反思</a:t>
              </a:r>
            </a:p>
          </p:txBody>
        </p:sp>
        <p:cxnSp>
          <p:nvCxnSpPr>
            <p:cNvPr id="49" name="直接连接符 48"/>
            <p:cNvCxnSpPr/>
            <p:nvPr/>
          </p:nvCxnSpPr>
          <p:spPr>
            <a:xfrm>
              <a:off x="5373662" y="1679842"/>
              <a:ext cx="1574929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9961" name="组合 49"/>
            <p:cNvGrpSpPr/>
            <p:nvPr/>
          </p:nvGrpSpPr>
          <p:grpSpPr bwMode="auto">
            <a:xfrm>
              <a:off x="5137389" y="617328"/>
              <a:ext cx="2091594" cy="2091592"/>
              <a:chOff x="5049409" y="1518109"/>
              <a:chExt cx="2091594" cy="2091592"/>
            </a:xfrm>
          </p:grpSpPr>
          <p:sp>
            <p:nvSpPr>
              <p:cNvPr id="52" name="椭圆 51"/>
              <p:cNvSpPr/>
              <p:nvPr/>
            </p:nvSpPr>
            <p:spPr>
              <a:xfrm>
                <a:off x="5049409" y="1518109"/>
                <a:ext cx="2091594" cy="2091592"/>
              </a:xfrm>
              <a:prstGeom prst="ellipse">
                <a:avLst/>
              </a:prstGeom>
              <a:gradFill flip="none" rotWithShape="1">
                <a:gsLst>
                  <a:gs pos="48000">
                    <a:srgbClr val="49C1AD"/>
                  </a:gs>
                  <a:gs pos="0">
                    <a:srgbClr val="00B0F0"/>
                  </a:gs>
                  <a:gs pos="100000">
                    <a:srgbClr val="A8CF38"/>
                  </a:gs>
                </a:gsLst>
                <a:path path="circle">
                  <a:fillToRect t="100000" r="100000"/>
                </a:path>
                <a:tileRect l="-100000" b="-100000"/>
              </a:gradFill>
              <a:ln w="1016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3130" eaLnBrk="0" hangingPunct="0">
                  <a:defRPr/>
                </a:pPr>
                <a:endParaRPr lang="zh-CN" altLang="en-US" sz="2645" b="1">
                  <a:solidFill>
                    <a:srgbClr val="FFFFFF"/>
                  </a:solidFill>
                </a:endParaRPr>
              </a:p>
            </p:txBody>
          </p:sp>
          <p:sp>
            <p:nvSpPr>
              <p:cNvPr id="53" name="Freeform 6"/>
              <p:cNvSpPr>
                <a:spLocks noEditPoints="1"/>
              </p:cNvSpPr>
              <p:nvPr/>
            </p:nvSpPr>
            <p:spPr bwMode="auto">
              <a:xfrm>
                <a:off x="5766704" y="1910050"/>
                <a:ext cx="806037" cy="900908"/>
              </a:xfrm>
              <a:custGeom>
                <a:avLst/>
                <a:gdLst>
                  <a:gd name="T0" fmla="*/ 602 w 697"/>
                  <a:gd name="T1" fmla="*/ 267 h 782"/>
                  <a:gd name="T2" fmla="*/ 298 w 697"/>
                  <a:gd name="T3" fmla="*/ 0 h 782"/>
                  <a:gd name="T4" fmla="*/ 82 w 697"/>
                  <a:gd name="T5" fmla="*/ 533 h 782"/>
                  <a:gd name="T6" fmla="*/ 433 w 697"/>
                  <a:gd name="T7" fmla="*/ 674 h 782"/>
                  <a:gd name="T8" fmla="*/ 563 w 697"/>
                  <a:gd name="T9" fmla="*/ 673 h 782"/>
                  <a:gd name="T10" fmla="*/ 595 w 697"/>
                  <a:gd name="T11" fmla="*/ 577 h 782"/>
                  <a:gd name="T12" fmla="*/ 570 w 697"/>
                  <a:gd name="T13" fmla="*/ 554 h 782"/>
                  <a:gd name="T14" fmla="*/ 595 w 697"/>
                  <a:gd name="T15" fmla="*/ 527 h 782"/>
                  <a:gd name="T16" fmla="*/ 78 w 697"/>
                  <a:gd name="T17" fmla="*/ 265 h 782"/>
                  <a:gd name="T18" fmla="*/ 141 w 697"/>
                  <a:gd name="T19" fmla="*/ 329 h 782"/>
                  <a:gd name="T20" fmla="*/ 101 w 697"/>
                  <a:gd name="T21" fmla="*/ 426 h 782"/>
                  <a:gd name="T22" fmla="*/ 189 w 697"/>
                  <a:gd name="T23" fmla="*/ 514 h 782"/>
                  <a:gd name="T24" fmla="*/ 352 w 697"/>
                  <a:gd name="T25" fmla="*/ 95 h 782"/>
                  <a:gd name="T26" fmla="*/ 376 w 697"/>
                  <a:gd name="T27" fmla="*/ 315 h 782"/>
                  <a:gd name="T28" fmla="*/ 332 w 697"/>
                  <a:gd name="T29" fmla="*/ 331 h 782"/>
                  <a:gd name="T30" fmla="*/ 350 w 697"/>
                  <a:gd name="T31" fmla="*/ 291 h 782"/>
                  <a:gd name="T32" fmla="*/ 409 w 697"/>
                  <a:gd name="T33" fmla="*/ 156 h 782"/>
                  <a:gd name="T34" fmla="*/ 406 w 697"/>
                  <a:gd name="T35" fmla="*/ 208 h 782"/>
                  <a:gd name="T36" fmla="*/ 375 w 697"/>
                  <a:gd name="T37" fmla="*/ 240 h 782"/>
                  <a:gd name="T38" fmla="*/ 364 w 697"/>
                  <a:gd name="T39" fmla="*/ 263 h 782"/>
                  <a:gd name="T40" fmla="*/ 330 w 697"/>
                  <a:gd name="T41" fmla="*/ 276 h 782"/>
                  <a:gd name="T42" fmla="*/ 328 w 697"/>
                  <a:gd name="T43" fmla="*/ 247 h 782"/>
                  <a:gd name="T44" fmla="*/ 347 w 697"/>
                  <a:gd name="T45" fmla="*/ 219 h 782"/>
                  <a:gd name="T46" fmla="*/ 368 w 697"/>
                  <a:gd name="T47" fmla="*/ 195 h 782"/>
                  <a:gd name="T48" fmla="*/ 363 w 697"/>
                  <a:gd name="T49" fmla="*/ 171 h 782"/>
                  <a:gd name="T50" fmla="*/ 324 w 697"/>
                  <a:gd name="T51" fmla="*/ 170 h 782"/>
                  <a:gd name="T52" fmla="*/ 325 w 697"/>
                  <a:gd name="T53" fmla="*/ 131 h 782"/>
                  <a:gd name="T54" fmla="*/ 396 w 697"/>
                  <a:gd name="T55" fmla="*/ 140 h 782"/>
                  <a:gd name="T56" fmla="*/ 204 w 697"/>
                  <a:gd name="T57" fmla="*/ 479 h 782"/>
                  <a:gd name="T58" fmla="*/ 176 w 697"/>
                  <a:gd name="T59" fmla="*/ 490 h 782"/>
                  <a:gd name="T60" fmla="*/ 187 w 697"/>
                  <a:gd name="T61" fmla="*/ 465 h 782"/>
                  <a:gd name="T62" fmla="*/ 227 w 697"/>
                  <a:gd name="T63" fmla="*/ 395 h 782"/>
                  <a:gd name="T64" fmla="*/ 216 w 697"/>
                  <a:gd name="T65" fmla="*/ 421 h 782"/>
                  <a:gd name="T66" fmla="*/ 199 w 697"/>
                  <a:gd name="T67" fmla="*/ 437 h 782"/>
                  <a:gd name="T68" fmla="*/ 196 w 697"/>
                  <a:gd name="T69" fmla="*/ 452 h 782"/>
                  <a:gd name="T70" fmla="*/ 173 w 697"/>
                  <a:gd name="T71" fmla="*/ 450 h 782"/>
                  <a:gd name="T72" fmla="*/ 176 w 697"/>
                  <a:gd name="T73" fmla="*/ 431 h 782"/>
                  <a:gd name="T74" fmla="*/ 191 w 697"/>
                  <a:gd name="T75" fmla="*/ 415 h 782"/>
                  <a:gd name="T76" fmla="*/ 199 w 697"/>
                  <a:gd name="T77" fmla="*/ 399 h 782"/>
                  <a:gd name="T78" fmla="*/ 191 w 697"/>
                  <a:gd name="T79" fmla="*/ 387 h 782"/>
                  <a:gd name="T80" fmla="*/ 157 w 697"/>
                  <a:gd name="T81" fmla="*/ 398 h 782"/>
                  <a:gd name="T82" fmla="*/ 188 w 697"/>
                  <a:gd name="T83" fmla="*/ 363 h 782"/>
                  <a:gd name="T84" fmla="*/ 224 w 697"/>
                  <a:gd name="T85" fmla="*/ 381 h 782"/>
                  <a:gd name="T86" fmla="*/ 116 w 697"/>
                  <a:gd name="T87" fmla="*/ 243 h 782"/>
                  <a:gd name="T88" fmla="*/ 139 w 697"/>
                  <a:gd name="T89" fmla="*/ 218 h 782"/>
                  <a:gd name="T90" fmla="*/ 166 w 697"/>
                  <a:gd name="T91" fmla="*/ 231 h 782"/>
                  <a:gd name="T92" fmla="*/ 164 w 697"/>
                  <a:gd name="T93" fmla="*/ 255 h 782"/>
                  <a:gd name="T94" fmla="*/ 150 w 697"/>
                  <a:gd name="T95" fmla="*/ 269 h 782"/>
                  <a:gd name="T96" fmla="*/ 145 w 697"/>
                  <a:gd name="T97" fmla="*/ 280 h 782"/>
                  <a:gd name="T98" fmla="*/ 129 w 697"/>
                  <a:gd name="T99" fmla="*/ 286 h 782"/>
                  <a:gd name="T100" fmla="*/ 128 w 697"/>
                  <a:gd name="T101" fmla="*/ 273 h 782"/>
                  <a:gd name="T102" fmla="*/ 137 w 697"/>
                  <a:gd name="T103" fmla="*/ 260 h 782"/>
                  <a:gd name="T104" fmla="*/ 146 w 697"/>
                  <a:gd name="T105" fmla="*/ 249 h 782"/>
                  <a:gd name="T106" fmla="*/ 144 w 697"/>
                  <a:gd name="T107" fmla="*/ 237 h 782"/>
                  <a:gd name="T108" fmla="*/ 147 w 697"/>
                  <a:gd name="T109" fmla="*/ 312 h 782"/>
                  <a:gd name="T110" fmla="*/ 126 w 697"/>
                  <a:gd name="T111" fmla="*/ 304 h 782"/>
                  <a:gd name="T112" fmla="*/ 147 w 697"/>
                  <a:gd name="T113" fmla="*/ 296 h 7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97" h="782">
                    <a:moveTo>
                      <a:pt x="652" y="426"/>
                    </a:moveTo>
                    <a:cubicBezTo>
                      <a:pt x="636" y="408"/>
                      <a:pt x="611" y="388"/>
                      <a:pt x="601" y="366"/>
                    </a:cubicBezTo>
                    <a:cubicBezTo>
                      <a:pt x="587" y="333"/>
                      <a:pt x="603" y="301"/>
                      <a:pt x="602" y="267"/>
                    </a:cubicBezTo>
                    <a:cubicBezTo>
                      <a:pt x="602" y="240"/>
                      <a:pt x="594" y="207"/>
                      <a:pt x="585" y="182"/>
                    </a:cubicBezTo>
                    <a:cubicBezTo>
                      <a:pt x="570" y="141"/>
                      <a:pt x="543" y="107"/>
                      <a:pt x="509" y="80"/>
                    </a:cubicBezTo>
                    <a:cubicBezTo>
                      <a:pt x="455" y="31"/>
                      <a:pt x="380" y="0"/>
                      <a:pt x="298" y="0"/>
                    </a:cubicBezTo>
                    <a:cubicBezTo>
                      <a:pt x="133" y="0"/>
                      <a:pt x="0" y="122"/>
                      <a:pt x="0" y="273"/>
                    </a:cubicBezTo>
                    <a:cubicBezTo>
                      <a:pt x="0" y="283"/>
                      <a:pt x="0" y="293"/>
                      <a:pt x="1" y="302"/>
                    </a:cubicBezTo>
                    <a:cubicBezTo>
                      <a:pt x="3" y="368"/>
                      <a:pt x="23" y="446"/>
                      <a:pt x="82" y="533"/>
                    </a:cubicBezTo>
                    <a:cubicBezTo>
                      <a:pt x="82" y="533"/>
                      <a:pt x="164" y="697"/>
                      <a:pt x="0" y="781"/>
                    </a:cubicBezTo>
                    <a:cubicBezTo>
                      <a:pt x="361" y="782"/>
                      <a:pt x="361" y="782"/>
                      <a:pt x="361" y="782"/>
                    </a:cubicBezTo>
                    <a:cubicBezTo>
                      <a:pt x="361" y="782"/>
                      <a:pt x="389" y="674"/>
                      <a:pt x="433" y="674"/>
                    </a:cubicBezTo>
                    <a:cubicBezTo>
                      <a:pt x="470" y="674"/>
                      <a:pt x="508" y="677"/>
                      <a:pt x="545" y="675"/>
                    </a:cubicBezTo>
                    <a:cubicBezTo>
                      <a:pt x="552" y="676"/>
                      <a:pt x="558" y="675"/>
                      <a:pt x="563" y="673"/>
                    </a:cubicBezTo>
                    <a:cubicBezTo>
                      <a:pt x="563" y="673"/>
                      <a:pt x="563" y="673"/>
                      <a:pt x="563" y="673"/>
                    </a:cubicBezTo>
                    <a:cubicBezTo>
                      <a:pt x="563" y="673"/>
                      <a:pt x="563" y="673"/>
                      <a:pt x="563" y="673"/>
                    </a:cubicBezTo>
                    <a:cubicBezTo>
                      <a:pt x="589" y="660"/>
                      <a:pt x="571" y="601"/>
                      <a:pt x="571" y="601"/>
                    </a:cubicBezTo>
                    <a:cubicBezTo>
                      <a:pt x="586" y="595"/>
                      <a:pt x="595" y="585"/>
                      <a:pt x="595" y="577"/>
                    </a:cubicBezTo>
                    <a:cubicBezTo>
                      <a:pt x="595" y="575"/>
                      <a:pt x="595" y="575"/>
                      <a:pt x="595" y="575"/>
                    </a:cubicBezTo>
                    <a:cubicBezTo>
                      <a:pt x="595" y="565"/>
                      <a:pt x="581" y="557"/>
                      <a:pt x="560" y="554"/>
                    </a:cubicBezTo>
                    <a:cubicBezTo>
                      <a:pt x="570" y="554"/>
                      <a:pt x="570" y="554"/>
                      <a:pt x="570" y="554"/>
                    </a:cubicBezTo>
                    <a:cubicBezTo>
                      <a:pt x="585" y="554"/>
                      <a:pt x="598" y="546"/>
                      <a:pt x="598" y="536"/>
                    </a:cubicBezTo>
                    <a:cubicBezTo>
                      <a:pt x="598" y="535"/>
                      <a:pt x="598" y="535"/>
                      <a:pt x="598" y="535"/>
                    </a:cubicBezTo>
                    <a:cubicBezTo>
                      <a:pt x="598" y="532"/>
                      <a:pt x="597" y="529"/>
                      <a:pt x="595" y="527"/>
                    </a:cubicBezTo>
                    <a:cubicBezTo>
                      <a:pt x="598" y="514"/>
                      <a:pt x="608" y="461"/>
                      <a:pt x="611" y="461"/>
                    </a:cubicBezTo>
                    <a:cubicBezTo>
                      <a:pt x="697" y="457"/>
                      <a:pt x="652" y="426"/>
                      <a:pt x="652" y="426"/>
                    </a:cubicBezTo>
                    <a:close/>
                    <a:moveTo>
                      <a:pt x="78" y="265"/>
                    </a:moveTo>
                    <a:cubicBezTo>
                      <a:pt x="78" y="230"/>
                      <a:pt x="106" y="201"/>
                      <a:pt x="141" y="201"/>
                    </a:cubicBezTo>
                    <a:cubicBezTo>
                      <a:pt x="176" y="201"/>
                      <a:pt x="204" y="230"/>
                      <a:pt x="204" y="265"/>
                    </a:cubicBezTo>
                    <a:cubicBezTo>
                      <a:pt x="204" y="300"/>
                      <a:pt x="176" y="329"/>
                      <a:pt x="141" y="329"/>
                    </a:cubicBezTo>
                    <a:cubicBezTo>
                      <a:pt x="106" y="329"/>
                      <a:pt x="78" y="300"/>
                      <a:pt x="78" y="265"/>
                    </a:cubicBezTo>
                    <a:close/>
                    <a:moveTo>
                      <a:pt x="189" y="514"/>
                    </a:moveTo>
                    <a:cubicBezTo>
                      <a:pt x="140" y="514"/>
                      <a:pt x="101" y="474"/>
                      <a:pt x="101" y="426"/>
                    </a:cubicBezTo>
                    <a:cubicBezTo>
                      <a:pt x="101" y="377"/>
                      <a:pt x="140" y="337"/>
                      <a:pt x="189" y="337"/>
                    </a:cubicBezTo>
                    <a:cubicBezTo>
                      <a:pt x="237" y="337"/>
                      <a:pt x="276" y="377"/>
                      <a:pt x="276" y="426"/>
                    </a:cubicBezTo>
                    <a:cubicBezTo>
                      <a:pt x="276" y="474"/>
                      <a:pt x="237" y="514"/>
                      <a:pt x="189" y="514"/>
                    </a:cubicBezTo>
                    <a:close/>
                    <a:moveTo>
                      <a:pt x="352" y="371"/>
                    </a:moveTo>
                    <a:cubicBezTo>
                      <a:pt x="276" y="371"/>
                      <a:pt x="215" y="309"/>
                      <a:pt x="215" y="233"/>
                    </a:cubicBezTo>
                    <a:cubicBezTo>
                      <a:pt x="215" y="157"/>
                      <a:pt x="276" y="95"/>
                      <a:pt x="352" y="95"/>
                    </a:cubicBezTo>
                    <a:cubicBezTo>
                      <a:pt x="428" y="95"/>
                      <a:pt x="489" y="157"/>
                      <a:pt x="489" y="233"/>
                    </a:cubicBezTo>
                    <a:cubicBezTo>
                      <a:pt x="489" y="309"/>
                      <a:pt x="428" y="371"/>
                      <a:pt x="352" y="371"/>
                    </a:cubicBezTo>
                    <a:close/>
                    <a:moveTo>
                      <a:pt x="376" y="315"/>
                    </a:moveTo>
                    <a:cubicBezTo>
                      <a:pt x="376" y="321"/>
                      <a:pt x="374" y="327"/>
                      <a:pt x="369" y="331"/>
                    </a:cubicBezTo>
                    <a:cubicBezTo>
                      <a:pt x="364" y="336"/>
                      <a:pt x="358" y="338"/>
                      <a:pt x="350" y="338"/>
                    </a:cubicBezTo>
                    <a:cubicBezTo>
                      <a:pt x="343" y="338"/>
                      <a:pt x="337" y="336"/>
                      <a:pt x="332" y="331"/>
                    </a:cubicBezTo>
                    <a:cubicBezTo>
                      <a:pt x="327" y="327"/>
                      <a:pt x="324" y="321"/>
                      <a:pt x="324" y="315"/>
                    </a:cubicBezTo>
                    <a:cubicBezTo>
                      <a:pt x="324" y="308"/>
                      <a:pt x="327" y="302"/>
                      <a:pt x="332" y="298"/>
                    </a:cubicBezTo>
                    <a:cubicBezTo>
                      <a:pt x="337" y="294"/>
                      <a:pt x="343" y="291"/>
                      <a:pt x="350" y="291"/>
                    </a:cubicBezTo>
                    <a:cubicBezTo>
                      <a:pt x="358" y="291"/>
                      <a:pt x="364" y="294"/>
                      <a:pt x="369" y="298"/>
                    </a:cubicBezTo>
                    <a:cubicBezTo>
                      <a:pt x="374" y="302"/>
                      <a:pt x="376" y="308"/>
                      <a:pt x="376" y="315"/>
                    </a:cubicBezTo>
                    <a:close/>
                    <a:moveTo>
                      <a:pt x="409" y="156"/>
                    </a:moveTo>
                    <a:cubicBezTo>
                      <a:pt x="412" y="162"/>
                      <a:pt x="414" y="170"/>
                      <a:pt x="414" y="179"/>
                    </a:cubicBezTo>
                    <a:cubicBezTo>
                      <a:pt x="414" y="185"/>
                      <a:pt x="413" y="190"/>
                      <a:pt x="412" y="195"/>
                    </a:cubicBezTo>
                    <a:cubicBezTo>
                      <a:pt x="411" y="200"/>
                      <a:pt x="409" y="204"/>
                      <a:pt x="406" y="208"/>
                    </a:cubicBezTo>
                    <a:cubicBezTo>
                      <a:pt x="404" y="212"/>
                      <a:pt x="401" y="216"/>
                      <a:pt x="397" y="220"/>
                    </a:cubicBezTo>
                    <a:cubicBezTo>
                      <a:pt x="393" y="224"/>
                      <a:pt x="389" y="228"/>
                      <a:pt x="384" y="232"/>
                    </a:cubicBezTo>
                    <a:cubicBezTo>
                      <a:pt x="380" y="235"/>
                      <a:pt x="377" y="237"/>
                      <a:pt x="375" y="240"/>
                    </a:cubicBezTo>
                    <a:cubicBezTo>
                      <a:pt x="372" y="242"/>
                      <a:pt x="370" y="244"/>
                      <a:pt x="369" y="247"/>
                    </a:cubicBezTo>
                    <a:cubicBezTo>
                      <a:pt x="367" y="249"/>
                      <a:pt x="366" y="252"/>
                      <a:pt x="365" y="254"/>
                    </a:cubicBezTo>
                    <a:cubicBezTo>
                      <a:pt x="364" y="257"/>
                      <a:pt x="364" y="260"/>
                      <a:pt x="364" y="263"/>
                    </a:cubicBezTo>
                    <a:cubicBezTo>
                      <a:pt x="364" y="265"/>
                      <a:pt x="364" y="268"/>
                      <a:pt x="365" y="270"/>
                    </a:cubicBezTo>
                    <a:cubicBezTo>
                      <a:pt x="365" y="272"/>
                      <a:pt x="366" y="274"/>
                      <a:pt x="367" y="276"/>
                    </a:cubicBezTo>
                    <a:cubicBezTo>
                      <a:pt x="330" y="276"/>
                      <a:pt x="330" y="276"/>
                      <a:pt x="330" y="276"/>
                    </a:cubicBezTo>
                    <a:cubicBezTo>
                      <a:pt x="329" y="274"/>
                      <a:pt x="328" y="271"/>
                      <a:pt x="328" y="268"/>
                    </a:cubicBezTo>
                    <a:cubicBezTo>
                      <a:pt x="327" y="265"/>
                      <a:pt x="327" y="262"/>
                      <a:pt x="327" y="259"/>
                    </a:cubicBezTo>
                    <a:cubicBezTo>
                      <a:pt x="327" y="255"/>
                      <a:pt x="327" y="251"/>
                      <a:pt x="328" y="247"/>
                    </a:cubicBezTo>
                    <a:cubicBezTo>
                      <a:pt x="329" y="243"/>
                      <a:pt x="330" y="240"/>
                      <a:pt x="332" y="237"/>
                    </a:cubicBezTo>
                    <a:cubicBezTo>
                      <a:pt x="334" y="234"/>
                      <a:pt x="336" y="231"/>
                      <a:pt x="338" y="228"/>
                    </a:cubicBezTo>
                    <a:cubicBezTo>
                      <a:pt x="341" y="225"/>
                      <a:pt x="344" y="222"/>
                      <a:pt x="347" y="219"/>
                    </a:cubicBezTo>
                    <a:cubicBezTo>
                      <a:pt x="351" y="216"/>
                      <a:pt x="354" y="213"/>
                      <a:pt x="357" y="211"/>
                    </a:cubicBezTo>
                    <a:cubicBezTo>
                      <a:pt x="359" y="208"/>
                      <a:pt x="362" y="206"/>
                      <a:pt x="364" y="203"/>
                    </a:cubicBezTo>
                    <a:cubicBezTo>
                      <a:pt x="365" y="200"/>
                      <a:pt x="367" y="198"/>
                      <a:pt x="368" y="195"/>
                    </a:cubicBezTo>
                    <a:cubicBezTo>
                      <a:pt x="369" y="192"/>
                      <a:pt x="369" y="189"/>
                      <a:pt x="369" y="186"/>
                    </a:cubicBezTo>
                    <a:cubicBezTo>
                      <a:pt x="369" y="183"/>
                      <a:pt x="369" y="180"/>
                      <a:pt x="368" y="177"/>
                    </a:cubicBezTo>
                    <a:cubicBezTo>
                      <a:pt x="367" y="175"/>
                      <a:pt x="365" y="173"/>
                      <a:pt x="363" y="171"/>
                    </a:cubicBezTo>
                    <a:cubicBezTo>
                      <a:pt x="361" y="169"/>
                      <a:pt x="359" y="168"/>
                      <a:pt x="356" y="167"/>
                    </a:cubicBezTo>
                    <a:cubicBezTo>
                      <a:pt x="353" y="166"/>
                      <a:pt x="350" y="165"/>
                      <a:pt x="347" y="165"/>
                    </a:cubicBezTo>
                    <a:cubicBezTo>
                      <a:pt x="339" y="165"/>
                      <a:pt x="332" y="167"/>
                      <a:pt x="324" y="170"/>
                    </a:cubicBezTo>
                    <a:cubicBezTo>
                      <a:pt x="316" y="173"/>
                      <a:pt x="308" y="177"/>
                      <a:pt x="301" y="184"/>
                    </a:cubicBezTo>
                    <a:cubicBezTo>
                      <a:pt x="301" y="141"/>
                      <a:pt x="301" y="141"/>
                      <a:pt x="301" y="141"/>
                    </a:cubicBezTo>
                    <a:cubicBezTo>
                      <a:pt x="309" y="137"/>
                      <a:pt x="316" y="133"/>
                      <a:pt x="325" y="131"/>
                    </a:cubicBezTo>
                    <a:cubicBezTo>
                      <a:pt x="334" y="129"/>
                      <a:pt x="343" y="128"/>
                      <a:pt x="352" y="128"/>
                    </a:cubicBezTo>
                    <a:cubicBezTo>
                      <a:pt x="361" y="128"/>
                      <a:pt x="369" y="129"/>
                      <a:pt x="376" y="131"/>
                    </a:cubicBezTo>
                    <a:cubicBezTo>
                      <a:pt x="384" y="133"/>
                      <a:pt x="390" y="136"/>
                      <a:pt x="396" y="140"/>
                    </a:cubicBezTo>
                    <a:cubicBezTo>
                      <a:pt x="402" y="144"/>
                      <a:pt x="406" y="149"/>
                      <a:pt x="409" y="156"/>
                    </a:cubicBezTo>
                    <a:close/>
                    <a:moveTo>
                      <a:pt x="199" y="469"/>
                    </a:moveTo>
                    <a:cubicBezTo>
                      <a:pt x="202" y="472"/>
                      <a:pt x="204" y="475"/>
                      <a:pt x="204" y="479"/>
                    </a:cubicBezTo>
                    <a:cubicBezTo>
                      <a:pt x="204" y="483"/>
                      <a:pt x="202" y="487"/>
                      <a:pt x="199" y="490"/>
                    </a:cubicBezTo>
                    <a:cubicBezTo>
                      <a:pt x="196" y="492"/>
                      <a:pt x="192" y="494"/>
                      <a:pt x="187" y="494"/>
                    </a:cubicBezTo>
                    <a:cubicBezTo>
                      <a:pt x="183" y="494"/>
                      <a:pt x="179" y="492"/>
                      <a:pt x="176" y="490"/>
                    </a:cubicBezTo>
                    <a:cubicBezTo>
                      <a:pt x="173" y="487"/>
                      <a:pt x="171" y="483"/>
                      <a:pt x="171" y="479"/>
                    </a:cubicBezTo>
                    <a:cubicBezTo>
                      <a:pt x="171" y="475"/>
                      <a:pt x="173" y="472"/>
                      <a:pt x="176" y="469"/>
                    </a:cubicBezTo>
                    <a:cubicBezTo>
                      <a:pt x="179" y="466"/>
                      <a:pt x="183" y="465"/>
                      <a:pt x="187" y="465"/>
                    </a:cubicBezTo>
                    <a:cubicBezTo>
                      <a:pt x="192" y="465"/>
                      <a:pt x="196" y="466"/>
                      <a:pt x="199" y="469"/>
                    </a:cubicBezTo>
                    <a:close/>
                    <a:moveTo>
                      <a:pt x="224" y="381"/>
                    </a:moveTo>
                    <a:cubicBezTo>
                      <a:pt x="226" y="385"/>
                      <a:pt x="227" y="390"/>
                      <a:pt x="227" y="395"/>
                    </a:cubicBezTo>
                    <a:cubicBezTo>
                      <a:pt x="227" y="399"/>
                      <a:pt x="227" y="402"/>
                      <a:pt x="226" y="405"/>
                    </a:cubicBezTo>
                    <a:cubicBezTo>
                      <a:pt x="225" y="408"/>
                      <a:pt x="224" y="411"/>
                      <a:pt x="222" y="413"/>
                    </a:cubicBezTo>
                    <a:cubicBezTo>
                      <a:pt x="220" y="416"/>
                      <a:pt x="219" y="418"/>
                      <a:pt x="216" y="421"/>
                    </a:cubicBezTo>
                    <a:cubicBezTo>
                      <a:pt x="214" y="423"/>
                      <a:pt x="211" y="425"/>
                      <a:pt x="208" y="428"/>
                    </a:cubicBezTo>
                    <a:cubicBezTo>
                      <a:pt x="206" y="430"/>
                      <a:pt x="204" y="431"/>
                      <a:pt x="203" y="433"/>
                    </a:cubicBezTo>
                    <a:cubicBezTo>
                      <a:pt x="201" y="434"/>
                      <a:pt x="200" y="436"/>
                      <a:pt x="199" y="437"/>
                    </a:cubicBezTo>
                    <a:cubicBezTo>
                      <a:pt x="198" y="439"/>
                      <a:pt x="197" y="440"/>
                      <a:pt x="196" y="442"/>
                    </a:cubicBezTo>
                    <a:cubicBezTo>
                      <a:pt x="196" y="443"/>
                      <a:pt x="196" y="445"/>
                      <a:pt x="196" y="447"/>
                    </a:cubicBezTo>
                    <a:cubicBezTo>
                      <a:pt x="196" y="449"/>
                      <a:pt x="196" y="450"/>
                      <a:pt x="196" y="452"/>
                    </a:cubicBezTo>
                    <a:cubicBezTo>
                      <a:pt x="197" y="453"/>
                      <a:pt x="197" y="454"/>
                      <a:pt x="198" y="455"/>
                    </a:cubicBezTo>
                    <a:cubicBezTo>
                      <a:pt x="175" y="455"/>
                      <a:pt x="175" y="455"/>
                      <a:pt x="175" y="455"/>
                    </a:cubicBezTo>
                    <a:cubicBezTo>
                      <a:pt x="174" y="454"/>
                      <a:pt x="173" y="452"/>
                      <a:pt x="173" y="450"/>
                    </a:cubicBezTo>
                    <a:cubicBezTo>
                      <a:pt x="173" y="448"/>
                      <a:pt x="173" y="446"/>
                      <a:pt x="173" y="445"/>
                    </a:cubicBezTo>
                    <a:cubicBezTo>
                      <a:pt x="173" y="442"/>
                      <a:pt x="173" y="439"/>
                      <a:pt x="173" y="437"/>
                    </a:cubicBezTo>
                    <a:cubicBezTo>
                      <a:pt x="174" y="435"/>
                      <a:pt x="175" y="433"/>
                      <a:pt x="176" y="431"/>
                    </a:cubicBezTo>
                    <a:cubicBezTo>
                      <a:pt x="177" y="429"/>
                      <a:pt x="178" y="427"/>
                      <a:pt x="180" y="425"/>
                    </a:cubicBezTo>
                    <a:cubicBezTo>
                      <a:pt x="181" y="423"/>
                      <a:pt x="183" y="422"/>
                      <a:pt x="185" y="420"/>
                    </a:cubicBezTo>
                    <a:cubicBezTo>
                      <a:pt x="188" y="418"/>
                      <a:pt x="190" y="416"/>
                      <a:pt x="191" y="415"/>
                    </a:cubicBezTo>
                    <a:cubicBezTo>
                      <a:pt x="193" y="413"/>
                      <a:pt x="194" y="411"/>
                      <a:pt x="196" y="410"/>
                    </a:cubicBezTo>
                    <a:cubicBezTo>
                      <a:pt x="197" y="408"/>
                      <a:pt x="198" y="407"/>
                      <a:pt x="198" y="405"/>
                    </a:cubicBezTo>
                    <a:cubicBezTo>
                      <a:pt x="199" y="403"/>
                      <a:pt x="199" y="401"/>
                      <a:pt x="199" y="399"/>
                    </a:cubicBezTo>
                    <a:cubicBezTo>
                      <a:pt x="199" y="397"/>
                      <a:pt x="199" y="396"/>
                      <a:pt x="198" y="394"/>
                    </a:cubicBezTo>
                    <a:cubicBezTo>
                      <a:pt x="197" y="392"/>
                      <a:pt x="197" y="391"/>
                      <a:pt x="195" y="390"/>
                    </a:cubicBezTo>
                    <a:cubicBezTo>
                      <a:pt x="194" y="389"/>
                      <a:pt x="193" y="388"/>
                      <a:pt x="191" y="387"/>
                    </a:cubicBezTo>
                    <a:cubicBezTo>
                      <a:pt x="189" y="387"/>
                      <a:pt x="187" y="386"/>
                      <a:pt x="185" y="386"/>
                    </a:cubicBezTo>
                    <a:cubicBezTo>
                      <a:pt x="181" y="386"/>
                      <a:pt x="176" y="387"/>
                      <a:pt x="171" y="389"/>
                    </a:cubicBezTo>
                    <a:cubicBezTo>
                      <a:pt x="166" y="391"/>
                      <a:pt x="161" y="394"/>
                      <a:pt x="157" y="398"/>
                    </a:cubicBezTo>
                    <a:cubicBezTo>
                      <a:pt x="157" y="371"/>
                      <a:pt x="157" y="371"/>
                      <a:pt x="157" y="371"/>
                    </a:cubicBezTo>
                    <a:cubicBezTo>
                      <a:pt x="161" y="369"/>
                      <a:pt x="166" y="367"/>
                      <a:pt x="172" y="365"/>
                    </a:cubicBezTo>
                    <a:cubicBezTo>
                      <a:pt x="177" y="364"/>
                      <a:pt x="183" y="363"/>
                      <a:pt x="188" y="363"/>
                    </a:cubicBezTo>
                    <a:cubicBezTo>
                      <a:pt x="194" y="363"/>
                      <a:pt x="199" y="364"/>
                      <a:pt x="203" y="365"/>
                    </a:cubicBezTo>
                    <a:cubicBezTo>
                      <a:pt x="208" y="366"/>
                      <a:pt x="212" y="368"/>
                      <a:pt x="216" y="371"/>
                    </a:cubicBezTo>
                    <a:cubicBezTo>
                      <a:pt x="219" y="373"/>
                      <a:pt x="222" y="377"/>
                      <a:pt x="224" y="381"/>
                    </a:cubicBezTo>
                    <a:close/>
                    <a:moveTo>
                      <a:pt x="137" y="235"/>
                    </a:moveTo>
                    <a:cubicBezTo>
                      <a:pt x="133" y="235"/>
                      <a:pt x="130" y="235"/>
                      <a:pt x="126" y="237"/>
                    </a:cubicBezTo>
                    <a:cubicBezTo>
                      <a:pt x="122" y="238"/>
                      <a:pt x="119" y="241"/>
                      <a:pt x="116" y="243"/>
                    </a:cubicBezTo>
                    <a:cubicBezTo>
                      <a:pt x="116" y="224"/>
                      <a:pt x="116" y="224"/>
                      <a:pt x="116" y="224"/>
                    </a:cubicBezTo>
                    <a:cubicBezTo>
                      <a:pt x="119" y="222"/>
                      <a:pt x="123" y="220"/>
                      <a:pt x="127" y="219"/>
                    </a:cubicBezTo>
                    <a:cubicBezTo>
                      <a:pt x="131" y="218"/>
                      <a:pt x="135" y="218"/>
                      <a:pt x="139" y="218"/>
                    </a:cubicBezTo>
                    <a:cubicBezTo>
                      <a:pt x="143" y="218"/>
                      <a:pt x="147" y="218"/>
                      <a:pt x="150" y="219"/>
                    </a:cubicBezTo>
                    <a:cubicBezTo>
                      <a:pt x="154" y="220"/>
                      <a:pt x="157" y="221"/>
                      <a:pt x="160" y="223"/>
                    </a:cubicBezTo>
                    <a:cubicBezTo>
                      <a:pt x="162" y="225"/>
                      <a:pt x="164" y="228"/>
                      <a:pt x="166" y="231"/>
                    </a:cubicBezTo>
                    <a:cubicBezTo>
                      <a:pt x="167" y="234"/>
                      <a:pt x="168" y="237"/>
                      <a:pt x="168" y="241"/>
                    </a:cubicBezTo>
                    <a:cubicBezTo>
                      <a:pt x="168" y="244"/>
                      <a:pt x="168" y="246"/>
                      <a:pt x="167" y="249"/>
                    </a:cubicBezTo>
                    <a:cubicBezTo>
                      <a:pt x="166" y="251"/>
                      <a:pt x="166" y="253"/>
                      <a:pt x="164" y="255"/>
                    </a:cubicBezTo>
                    <a:cubicBezTo>
                      <a:pt x="163" y="257"/>
                      <a:pt x="162" y="259"/>
                      <a:pt x="160" y="260"/>
                    </a:cubicBezTo>
                    <a:cubicBezTo>
                      <a:pt x="158" y="262"/>
                      <a:pt x="156" y="264"/>
                      <a:pt x="154" y="266"/>
                    </a:cubicBezTo>
                    <a:cubicBezTo>
                      <a:pt x="152" y="267"/>
                      <a:pt x="151" y="268"/>
                      <a:pt x="150" y="269"/>
                    </a:cubicBezTo>
                    <a:cubicBezTo>
                      <a:pt x="149" y="271"/>
                      <a:pt x="148" y="272"/>
                      <a:pt x="147" y="273"/>
                    </a:cubicBezTo>
                    <a:cubicBezTo>
                      <a:pt x="146" y="274"/>
                      <a:pt x="146" y="275"/>
                      <a:pt x="145" y="276"/>
                    </a:cubicBezTo>
                    <a:cubicBezTo>
                      <a:pt x="145" y="277"/>
                      <a:pt x="145" y="279"/>
                      <a:pt x="145" y="280"/>
                    </a:cubicBezTo>
                    <a:cubicBezTo>
                      <a:pt x="145" y="281"/>
                      <a:pt x="145" y="282"/>
                      <a:pt x="145" y="283"/>
                    </a:cubicBezTo>
                    <a:cubicBezTo>
                      <a:pt x="145" y="285"/>
                      <a:pt x="146" y="285"/>
                      <a:pt x="146" y="286"/>
                    </a:cubicBezTo>
                    <a:cubicBezTo>
                      <a:pt x="129" y="286"/>
                      <a:pt x="129" y="286"/>
                      <a:pt x="129" y="286"/>
                    </a:cubicBezTo>
                    <a:cubicBezTo>
                      <a:pt x="128" y="285"/>
                      <a:pt x="128" y="284"/>
                      <a:pt x="128" y="282"/>
                    </a:cubicBezTo>
                    <a:cubicBezTo>
                      <a:pt x="128" y="281"/>
                      <a:pt x="127" y="280"/>
                      <a:pt x="127" y="278"/>
                    </a:cubicBezTo>
                    <a:cubicBezTo>
                      <a:pt x="127" y="276"/>
                      <a:pt x="128" y="274"/>
                      <a:pt x="128" y="273"/>
                    </a:cubicBezTo>
                    <a:cubicBezTo>
                      <a:pt x="128" y="271"/>
                      <a:pt x="129" y="270"/>
                      <a:pt x="130" y="268"/>
                    </a:cubicBezTo>
                    <a:cubicBezTo>
                      <a:pt x="131" y="267"/>
                      <a:pt x="132" y="265"/>
                      <a:pt x="133" y="264"/>
                    </a:cubicBezTo>
                    <a:cubicBezTo>
                      <a:pt x="134" y="263"/>
                      <a:pt x="135" y="261"/>
                      <a:pt x="137" y="260"/>
                    </a:cubicBezTo>
                    <a:cubicBezTo>
                      <a:pt x="139" y="258"/>
                      <a:pt x="140" y="257"/>
                      <a:pt x="141" y="256"/>
                    </a:cubicBezTo>
                    <a:cubicBezTo>
                      <a:pt x="143" y="255"/>
                      <a:pt x="144" y="254"/>
                      <a:pt x="144" y="252"/>
                    </a:cubicBezTo>
                    <a:cubicBezTo>
                      <a:pt x="145" y="251"/>
                      <a:pt x="146" y="250"/>
                      <a:pt x="146" y="249"/>
                    </a:cubicBezTo>
                    <a:cubicBezTo>
                      <a:pt x="147" y="247"/>
                      <a:pt x="147" y="246"/>
                      <a:pt x="147" y="244"/>
                    </a:cubicBezTo>
                    <a:cubicBezTo>
                      <a:pt x="147" y="243"/>
                      <a:pt x="147" y="242"/>
                      <a:pt x="146" y="240"/>
                    </a:cubicBezTo>
                    <a:cubicBezTo>
                      <a:pt x="146" y="239"/>
                      <a:pt x="145" y="238"/>
                      <a:pt x="144" y="237"/>
                    </a:cubicBezTo>
                    <a:cubicBezTo>
                      <a:pt x="143" y="237"/>
                      <a:pt x="142" y="236"/>
                      <a:pt x="141" y="236"/>
                    </a:cubicBezTo>
                    <a:cubicBezTo>
                      <a:pt x="140" y="235"/>
                      <a:pt x="138" y="235"/>
                      <a:pt x="137" y="235"/>
                    </a:cubicBezTo>
                    <a:close/>
                    <a:moveTo>
                      <a:pt x="147" y="312"/>
                    </a:moveTo>
                    <a:cubicBezTo>
                      <a:pt x="145" y="314"/>
                      <a:pt x="142" y="315"/>
                      <a:pt x="138" y="315"/>
                    </a:cubicBezTo>
                    <a:cubicBezTo>
                      <a:pt x="135" y="315"/>
                      <a:pt x="132" y="314"/>
                      <a:pt x="130" y="312"/>
                    </a:cubicBezTo>
                    <a:cubicBezTo>
                      <a:pt x="127" y="310"/>
                      <a:pt x="126" y="307"/>
                      <a:pt x="126" y="304"/>
                    </a:cubicBezTo>
                    <a:cubicBezTo>
                      <a:pt x="126" y="301"/>
                      <a:pt x="127" y="299"/>
                      <a:pt x="130" y="296"/>
                    </a:cubicBezTo>
                    <a:cubicBezTo>
                      <a:pt x="132" y="294"/>
                      <a:pt x="135" y="293"/>
                      <a:pt x="138" y="293"/>
                    </a:cubicBezTo>
                    <a:cubicBezTo>
                      <a:pt x="142" y="293"/>
                      <a:pt x="145" y="294"/>
                      <a:pt x="147" y="296"/>
                    </a:cubicBezTo>
                    <a:cubicBezTo>
                      <a:pt x="149" y="298"/>
                      <a:pt x="150" y="301"/>
                      <a:pt x="150" y="304"/>
                    </a:cubicBezTo>
                    <a:cubicBezTo>
                      <a:pt x="150" y="307"/>
                      <a:pt x="149" y="310"/>
                      <a:pt x="147" y="3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86402" tIns="43201" rIns="86402" bIns="43201"/>
              <a:lstStyle/>
              <a:p>
                <a:pPr defTabSz="913130" eaLnBrk="0" hangingPunct="0">
                  <a:defRPr/>
                </a:pPr>
                <a:endParaRPr lang="zh-CN" altLang="en-US" sz="2645" b="1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51" name="TextBox 118"/>
            <p:cNvSpPr txBox="1"/>
            <p:nvPr/>
          </p:nvSpPr>
          <p:spPr>
            <a:xfrm>
              <a:off x="5509239" y="1915749"/>
              <a:ext cx="1348347" cy="44952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defTabSz="913130" eaLnBrk="0" hangingPunct="0">
                <a:defRPr/>
              </a:pPr>
              <a:r>
                <a:rPr lang="zh-CN" altLang="en-US" sz="189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课时小结</a:t>
              </a:r>
            </a:p>
          </p:txBody>
        </p:sp>
      </p:grpSp>
      <p:cxnSp>
        <p:nvCxnSpPr>
          <p:cNvPr id="54" name="直接连接符 53"/>
          <p:cNvCxnSpPr/>
          <p:nvPr/>
        </p:nvCxnSpPr>
        <p:spPr>
          <a:xfrm>
            <a:off x="2052638" y="2239963"/>
            <a:ext cx="1631950" cy="0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>
            <a:off x="2052638" y="2239963"/>
            <a:ext cx="0" cy="449262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>
            <a:off x="2033588" y="3852863"/>
            <a:ext cx="0" cy="544512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>
            <a:off x="8010525" y="2224088"/>
            <a:ext cx="1633538" cy="0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>
            <a:off x="9644063" y="1874838"/>
            <a:ext cx="0" cy="327025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/>
          <p:cNvCxnSpPr/>
          <p:nvPr/>
        </p:nvCxnSpPr>
        <p:spPr>
          <a:xfrm>
            <a:off x="9644063" y="0"/>
            <a:ext cx="0" cy="1019175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燕尾形 75"/>
          <p:cNvSpPr/>
          <p:nvPr/>
        </p:nvSpPr>
        <p:spPr>
          <a:xfrm rot="5400000">
            <a:off x="9440069" y="216694"/>
            <a:ext cx="401638" cy="400050"/>
          </a:xfrm>
          <a:prstGeom prst="chevron">
            <a:avLst/>
          </a:prstGeom>
          <a:solidFill>
            <a:srgbClr val="DBD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2645" b="1">
              <a:solidFill>
                <a:prstClr val="black"/>
              </a:solidFill>
            </a:endParaRPr>
          </a:p>
        </p:txBody>
      </p:sp>
      <p:sp>
        <p:nvSpPr>
          <p:cNvPr id="28" name="矩形 27">
            <a:hlinkClick r:id="rId5" action="ppaction://hlinkfile"/>
          </p:cNvPr>
          <p:cNvSpPr/>
          <p:nvPr>
            <p:custDataLst>
              <p:tags r:id="rId1"/>
            </p:custDataLst>
          </p:nvPr>
        </p:nvSpPr>
        <p:spPr>
          <a:xfrm>
            <a:off x="3235325" y="4781536"/>
            <a:ext cx="5983500" cy="5693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815975" eaLnBrk="0" hangingPunct="0">
              <a:defRPr/>
            </a:pPr>
            <a:r>
              <a:rPr lang="en-US" altLang="zh-CN" sz="3100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Unit 5</a:t>
            </a:r>
            <a:r>
              <a:rPr lang="zh-CN" altLang="en-US" sz="3100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　课后素养评价</a:t>
            </a:r>
            <a:r>
              <a:rPr lang="en-US" altLang="zh-CN" sz="3100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zh-CN" altLang="en-US" sz="3100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十八</a:t>
            </a:r>
            <a:r>
              <a:rPr lang="en-US" altLang="zh-CN" sz="3100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30" name="矩形 29">
            <a:hlinkClick r:id="rId6" action="ppaction://hlinksldjump"/>
          </p:cNvPr>
          <p:cNvSpPr/>
          <p:nvPr/>
        </p:nvSpPr>
        <p:spPr>
          <a:xfrm>
            <a:off x="3243263" y="5394025"/>
            <a:ext cx="8170402" cy="90640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defTabSz="913130" eaLnBrk="0" hangingPunct="0">
              <a:defRPr/>
            </a:pPr>
            <a:r>
              <a:rPr lang="en-US" altLang="zh-CN" sz="2645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Section Ⅱ</a:t>
            </a:r>
            <a:r>
              <a:rPr lang="zh-CN" altLang="en-US" sz="2645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645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Starting out &amp; Understanding ideas—Language points</a:t>
            </a:r>
            <a:endParaRPr lang="zh-CN" altLang="en-US" sz="2645" spc="331" dirty="0">
              <a:solidFill>
                <a:prstClr val="white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>
            <a:hlinkClick r:id="rId7" action="ppaction://hlinkfile"/>
          </p:cNvPr>
          <p:cNvSpPr/>
          <p:nvPr/>
        </p:nvSpPr>
        <p:spPr>
          <a:xfrm>
            <a:off x="-107950" y="-122238"/>
            <a:ext cx="11737975" cy="673258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b="1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3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bldLvl="0" animBg="1"/>
      <p:bldP spid="38" grpId="1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11518900" cy="648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平行四边形 6"/>
          <p:cNvSpPr/>
          <p:nvPr/>
        </p:nvSpPr>
        <p:spPr>
          <a:xfrm>
            <a:off x="0" y="0"/>
            <a:ext cx="11522075" cy="3573463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48000">
                <a:srgbClr val="FF0000"/>
              </a:gs>
              <a:gs pos="0">
                <a:srgbClr val="C00000"/>
              </a:gs>
              <a:gs pos="100000">
                <a:srgbClr val="FFC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-1588" y="3544888"/>
            <a:ext cx="11523663" cy="37941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864235">
              <a:defRPr/>
            </a:pPr>
            <a:endParaRPr lang="en-US" altLang="zh-CN" sz="17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占位符 11"/>
          <p:cNvSpPr txBox="1"/>
          <p:nvPr/>
        </p:nvSpPr>
        <p:spPr>
          <a:xfrm>
            <a:off x="0" y="2271713"/>
            <a:ext cx="11522075" cy="1200150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7200" b="1" kern="1200" spc="6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dirty="0">
                <a:solidFill>
                  <a:schemeClr val="bg1"/>
                </a:solidFill>
              </a:rPr>
              <a:t>谢 谢！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副标题 2"/>
          <p:cNvSpPr>
            <a:spLocks noGrp="1"/>
          </p:cNvSpPr>
          <p:nvPr>
            <p:ph type="subTitle" idx="1"/>
          </p:nvPr>
        </p:nvSpPr>
        <p:spPr bwMode="auto">
          <a:xfrm>
            <a:off x="414338" y="1114714"/>
            <a:ext cx="10693400" cy="62453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黑体" panose="02010609060101010101" charset="-122"/>
                <a:cs typeface="宋体" panose="02010600030101010101" pitchFamily="2" charset="-122"/>
              </a:rPr>
              <a:t>Ⅱ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拓展词汇知变形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1928436"/>
              </p:ext>
            </p:extLst>
          </p:nvPr>
        </p:nvGraphicFramePr>
        <p:xfrm>
          <a:off x="576461" y="1870364"/>
          <a:ext cx="10477163" cy="3745987"/>
        </p:xfrm>
        <a:graphic>
          <a:graphicData uri="http://schemas.openxmlformats.org/drawingml/2006/table">
            <a:tbl>
              <a:tblPr/>
              <a:tblGrid>
                <a:gridCol w="48605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1662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42703"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zh-CN" sz="2800" kern="100">
                          <a:solidFill>
                            <a:srgbClr val="C0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教材词汇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54550" marR="545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zh-CN" sz="2800" kern="100">
                          <a:solidFill>
                            <a:srgbClr val="C0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拓展词汇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54550" marR="545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1713"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_______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 adj. 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遥远的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54550" marR="545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distance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 n.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距离；间距；遥远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54550" marR="545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2703">
                <a:tc rowSpan="2"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________ 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Book Antiqua" panose="02040602050305030304"/>
                          <a:ea typeface="楷体_GB2312"/>
                          <a:cs typeface="Times New Roman" panose="02020603050405020304"/>
                        </a:rPr>
                        <a:t>v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+mn-ea"/>
                          <a:cs typeface="Times New Roman" panose="02020603050405020304"/>
                        </a:rPr>
                        <a:t>产生，创造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54550" marR="545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+mn-ea"/>
                          <a:cs typeface="Courier New" panose="02070309020205020404"/>
                        </a:rPr>
                        <a:t>generator n. </a:t>
                      </a:r>
                      <a:r>
                        <a:rPr lang="zh-CN" alt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+mn-ea"/>
                          <a:cs typeface="Courier New" panose="02070309020205020404"/>
                        </a:rPr>
                        <a:t>发电机</a:t>
                      </a:r>
                    </a:p>
                  </a:txBody>
                  <a:tcPr marL="54550" marR="545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1910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generation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n. 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+mn-ea"/>
                          <a:cs typeface="Times New Roman" panose="02020603050405020304"/>
                        </a:rPr>
                        <a:t>(</a:t>
                      </a:r>
                      <a:r>
                        <a:rPr lang="zh-CN" alt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+mn-ea"/>
                          <a:cs typeface="Times New Roman" panose="02020603050405020304"/>
                        </a:rPr>
                        <a:t>产品发展的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+mn-ea"/>
                          <a:cs typeface="Times New Roman" panose="02020603050405020304"/>
                        </a:rPr>
                        <a:t>)</a:t>
                      </a:r>
                      <a:r>
                        <a:rPr lang="zh-CN" alt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+mn-ea"/>
                          <a:cs typeface="Times New Roman" panose="02020603050405020304"/>
                        </a:rPr>
                        <a:t>代；产生</a:t>
                      </a:r>
                    </a:p>
                  </a:txBody>
                  <a:tcPr marL="54550" marR="545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41659">
                <a:tc rowSpan="2"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_______ 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Book Antiqua" panose="02040602050305030304"/>
                          <a:cs typeface="Times New Roman" panose="02020603050405020304"/>
                        </a:rPr>
                        <a:t>v</a:t>
                      </a: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. 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猜想，怀疑，觉得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54550" marR="545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pt-BR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suspicion</a:t>
                      </a:r>
                      <a:r>
                        <a:rPr lang="pt-BR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 n.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怀疑；疑心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54550" marR="545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18103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suspicious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 adj.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令人怀疑的；可疑的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54550" marR="545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684473" y="2520007"/>
            <a:ext cx="11400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distant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84473" y="3456111"/>
            <a:ext cx="13981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generate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48469" y="4752255"/>
            <a:ext cx="12394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suspect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副标题 2"/>
          <p:cNvSpPr>
            <a:spLocks noGrp="1"/>
          </p:cNvSpPr>
          <p:nvPr>
            <p:ph type="subTitle" idx="1"/>
          </p:nvPr>
        </p:nvSpPr>
        <p:spPr bwMode="auto">
          <a:xfrm>
            <a:off x="414338" y="1193312"/>
            <a:ext cx="10693400" cy="431502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黑体" panose="02010609060101010101" charset="-122"/>
                <a:cs typeface="宋体" panose="02010600030101010101" pitchFamily="2" charset="-122"/>
              </a:rPr>
              <a:t>Ⅲ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补全短语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first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理想选择；首选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all time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一直，始终；有史以来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question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讨论中的；有疑问的；被怀疑的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4. share...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...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和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分享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5. date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to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追溯到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6. lead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导致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512565" y="1871935"/>
            <a:ext cx="11192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altLang="zh-CN" dirty="0"/>
              <a:t>choice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92485" y="2464839"/>
            <a:ext cx="4844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altLang="zh-CN" dirty="0"/>
              <a:t>of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92485" y="3096071"/>
            <a:ext cx="463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altLang="zh-CN" dirty="0"/>
              <a:t>in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908609" y="3672135"/>
            <a:ext cx="8226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with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476561" y="4248199"/>
            <a:ext cx="8611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back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517029" y="4896271"/>
            <a:ext cx="463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to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副标题 2"/>
          <p:cNvSpPr>
            <a:spLocks noGrp="1"/>
          </p:cNvSpPr>
          <p:nvPr>
            <p:ph type="subTitle" idx="1"/>
          </p:nvPr>
        </p:nvSpPr>
        <p:spPr bwMode="auto">
          <a:xfrm>
            <a:off x="414338" y="1580530"/>
            <a:ext cx="10693400" cy="371178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lvl="0"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7. be crowded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挤满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；充满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8.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the same time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同时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9. come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exist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开始存在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10. adapt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适应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11. a variety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各种各样的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12. be regarded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被认为是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520677" y="1672751"/>
            <a:ext cx="8226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with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828489" y="2267979"/>
            <a:ext cx="4427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at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692585" y="2880047"/>
            <a:ext cx="463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to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836601" y="3472951"/>
            <a:ext cx="463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to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300189" y="4068179"/>
            <a:ext cx="4844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of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736701" y="4644243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as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6" grpId="0"/>
      <p:bldP spid="5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副标题 2"/>
          <p:cNvSpPr>
            <a:spLocks noGrp="1"/>
          </p:cNvSpPr>
          <p:nvPr>
            <p:ph type="subTitle" idx="1"/>
          </p:nvPr>
        </p:nvSpPr>
        <p:spPr bwMode="auto">
          <a:xfrm>
            <a:off x="414338" y="427701"/>
            <a:ext cx="10693400" cy="611886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黑体" panose="02010609060101010101" charset="-122"/>
                <a:cs typeface="宋体" panose="02010600030101010101" pitchFamily="2" charset="-122"/>
              </a:rPr>
              <a:t>Ⅳ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补全句子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句型公式：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what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引导宾语从句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It seemed their beaks had evolved according to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_____________________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on that particular island.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它们的喙似乎是根据那个特定岛上的可觅得的食物进化而来的。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句型公式：过去分词短语作定语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young man in question, Charles Darwin, was a geologist and naturalist,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__________________________________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我们正在讨论的这个年轻人就是地质学家和博物学家查尔斯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·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达尔文，他对岩石和动植物有着浓厚的兴趣。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273205" y="1727919"/>
            <a:ext cx="39244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what food was available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016683" y="4644129"/>
            <a:ext cx="57999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fascinated by rocks, plants and animals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副标题 2"/>
          <p:cNvSpPr>
            <a:spLocks noGrp="1"/>
          </p:cNvSpPr>
          <p:nvPr>
            <p:ph type="subTitle" idx="1"/>
          </p:nvPr>
        </p:nvSpPr>
        <p:spPr bwMode="auto">
          <a:xfrm>
            <a:off x="414338" y="1373332"/>
            <a:ext cx="10693400" cy="431502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句型公式：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enough to do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It was just an idea, but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Darwin to look for more evidence.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这只是一个想法，但足以激励达尔文去寻找更多的证据。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4.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句型公式：强调句型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... but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interested him the most.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但最令他感兴趣的是鸟类。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237433" y="1996787"/>
            <a:ext cx="26757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enough to inspire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440557" y="4428219"/>
            <a:ext cx="299312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it was the birds that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副标题 2"/>
          <p:cNvSpPr>
            <a:spLocks noGrp="1"/>
          </p:cNvSpPr>
          <p:nvPr>
            <p:ph type="subTitle" idx="1"/>
          </p:nvPr>
        </p:nvSpPr>
        <p:spPr bwMode="auto">
          <a:xfrm>
            <a:off x="414338" y="1751724"/>
            <a:ext cx="10693400" cy="310854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5.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句型公式：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so... that...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But Darwin's scientific studies were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more and more people started to believe his theory.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但是达尔文的科学研究是如此令人信服，以至于越来越多的人开始相信他的理论。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797041" y="2392831"/>
            <a:ext cx="29033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so convincing that 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"/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"/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"/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2291</Words>
  <Application>Microsoft Office PowerPoint</Application>
  <PresentationFormat>自定义</PresentationFormat>
  <Paragraphs>268</Paragraphs>
  <Slides>32</Slides>
  <Notes>32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32</vt:i4>
      </vt:variant>
    </vt:vector>
  </HeadingPairs>
  <TitlesOfParts>
    <vt:vector size="45" baseType="lpstr">
      <vt:lpstr>HelveticaNeueLT Pro 67 MdCn</vt:lpstr>
      <vt:lpstr>IPAPANNEW</vt:lpstr>
      <vt:lpstr>等线 Light</vt:lpstr>
      <vt:lpstr>宋体</vt:lpstr>
      <vt:lpstr>微软雅黑</vt:lpstr>
      <vt:lpstr>Arial</vt:lpstr>
      <vt:lpstr>Book Antiqua</vt:lpstr>
      <vt:lpstr>Calibri</vt:lpstr>
      <vt:lpstr>Calibri Light</vt:lpstr>
      <vt:lpstr>Times New Roman</vt:lpstr>
      <vt:lpstr>Office 主题</vt:lpstr>
      <vt:lpstr>1_Office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XSLQQ752179280</dc:creator>
  <cp:lastModifiedBy>DELL</cp:lastModifiedBy>
  <cp:revision>1301</cp:revision>
  <dcterms:created xsi:type="dcterms:W3CDTF">2016-06-29T09:22:00Z</dcterms:created>
  <dcterms:modified xsi:type="dcterms:W3CDTF">2026-02-13T02:34:14Z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BEFA92FF478347DCB3611873C4047654_12</vt:lpwstr>
  </property>
  <property fmtid="{D5CDD505-2E9C-101B-9397-08002B2CF9AE}" pid="3" name="KSOProductBuildVer">
    <vt:lpwstr>2052-12.1.0.21541</vt:lpwstr>
  </property>
</Properties>
</file>