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31"/>
  </p:notesMasterIdLst>
  <p:handoutMasterIdLst>
    <p:handoutMasterId r:id="rId32"/>
  </p:handoutMasterIdLst>
  <p:sldIdLst>
    <p:sldId id="2476" r:id="rId4"/>
    <p:sldId id="2363" r:id="rId5"/>
    <p:sldId id="3804" r:id="rId6"/>
    <p:sldId id="3851" r:id="rId7"/>
    <p:sldId id="3852" r:id="rId8"/>
    <p:sldId id="3853" r:id="rId9"/>
    <p:sldId id="3854" r:id="rId10"/>
    <p:sldId id="3808" r:id="rId11"/>
    <p:sldId id="3809" r:id="rId12"/>
    <p:sldId id="3812" r:id="rId13"/>
    <p:sldId id="3800" r:id="rId14"/>
    <p:sldId id="2478" r:id="rId15"/>
    <p:sldId id="2343" r:id="rId16"/>
    <p:sldId id="3855" r:id="rId17"/>
    <p:sldId id="3856" r:id="rId18"/>
    <p:sldId id="3664" r:id="rId19"/>
    <p:sldId id="3848" r:id="rId20"/>
    <p:sldId id="3849" r:id="rId21"/>
    <p:sldId id="3850" r:id="rId22"/>
    <p:sldId id="3835" r:id="rId23"/>
    <p:sldId id="3786" r:id="rId24"/>
    <p:sldId id="3836" r:id="rId25"/>
    <p:sldId id="3837" r:id="rId26"/>
    <p:sldId id="3857" r:id="rId27"/>
    <p:sldId id="3858" r:id="rId28"/>
    <p:sldId id="3780" r:id="rId29"/>
    <p:sldId id="2276" r:id="rId30"/>
  </p:sldIdLst>
  <p:sldSz cx="11522075" cy="6480175"/>
  <p:notesSz cx="6858000" cy="9144000"/>
  <p:custDataLst>
    <p:tags r:id="rId33"/>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26</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EFC6F2-675E-4D70-B669-B79AD7F8B8A9}"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26.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26.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16.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7.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7.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2</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Onwards and upwards</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2</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Onwards and upwards</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2</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Onwards and upwards</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10.xml"/><Relationship Id="rId4"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hyperlink" Target="../3.&#37197;&#22871;&#32451;&#20064;&#39064;/&#35838;&#21518;&#32032;&#20859;&#35780;&#20215;/05%20Unit%202&#12288;&#35838;&#21518;&#32032;&#20859;&#35780;&#20215;(&#20116;)&#12288;Section%20&#8544;&#12288;Starting%20out%20&amp;%20Understanding%20ideas&#8212;Comprehending.docx" TargetMode="Externa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2</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Onwards and upwards</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916051"/>
            <a:ext cx="11522074" cy="132343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学习任务目标</a:t>
            </a:r>
          </a:p>
        </p:txBody>
      </p:sp>
      <p:sp>
        <p:nvSpPr>
          <p:cNvPr id="3" name="副标题 2"/>
          <p:cNvSpPr>
            <a:spLocks noGrp="1"/>
          </p:cNvSpPr>
          <p:nvPr>
            <p:ph type="subTitle" idx="1"/>
          </p:nvPr>
        </p:nvSpPr>
        <p:spPr>
          <a:xfrm>
            <a:off x="415037" y="1655911"/>
            <a:ext cx="10692000" cy="3037498"/>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Identify the type of writing and the main idea of the text by skimming.</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Clarify the character's discovery process and the textual structure of the whole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Talk about the qualities that the character exhibited and reflect on the spirit of scientific exploration.</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p>
        </p:txBody>
      </p:sp>
      <p:sp>
        <p:nvSpPr>
          <p:cNvPr id="17411" name="副标题 1"/>
          <p:cNvSpPr>
            <a:spLocks noGrp="1"/>
          </p:cNvSpPr>
          <p:nvPr>
            <p:ph type="subTitle" idx="1"/>
          </p:nvPr>
        </p:nvSpPr>
        <p:spPr bwMode="auto">
          <a:xfrm>
            <a:off x="414338" y="1583903"/>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debt</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pace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inform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rarely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rejection</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guarantee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908609" y="2808039"/>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债务，欠款</a:t>
            </a:r>
            <a:endParaRPr lang="zh-CN" altLang="en-US" dirty="0"/>
          </a:p>
        </p:txBody>
      </p:sp>
      <p:sp>
        <p:nvSpPr>
          <p:cNvPr id="5" name="矩形 4"/>
          <p:cNvSpPr/>
          <p:nvPr/>
        </p:nvSpPr>
        <p:spPr>
          <a:xfrm>
            <a:off x="2016621" y="342010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速度；进度</a:t>
            </a:r>
            <a:endParaRPr lang="zh-CN" altLang="en-US" dirty="0"/>
          </a:p>
        </p:txBody>
      </p:sp>
      <p:sp>
        <p:nvSpPr>
          <p:cNvPr id="6" name="矩形 5"/>
          <p:cNvSpPr/>
          <p:nvPr/>
        </p:nvSpPr>
        <p:spPr>
          <a:xfrm>
            <a:off x="2304653" y="4032175"/>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通知，告知</a:t>
            </a:r>
            <a:endParaRPr lang="zh-CN" altLang="en-US" dirty="0"/>
          </a:p>
        </p:txBody>
      </p:sp>
      <p:sp>
        <p:nvSpPr>
          <p:cNvPr id="7" name="矩形 6"/>
          <p:cNvSpPr/>
          <p:nvPr/>
        </p:nvSpPr>
        <p:spPr>
          <a:xfrm>
            <a:off x="2484673" y="464424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很少，难得</a:t>
            </a:r>
            <a:endParaRPr lang="zh-CN" altLang="en-US" dirty="0"/>
          </a:p>
        </p:txBody>
      </p:sp>
      <p:sp>
        <p:nvSpPr>
          <p:cNvPr id="8" name="矩形 7"/>
          <p:cNvSpPr/>
          <p:nvPr/>
        </p:nvSpPr>
        <p:spPr>
          <a:xfrm>
            <a:off x="2592685" y="5189185"/>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拒绝，否决</a:t>
            </a:r>
            <a:endParaRPr lang="zh-CN" altLang="en-US" dirty="0"/>
          </a:p>
        </p:txBody>
      </p:sp>
      <p:sp>
        <p:nvSpPr>
          <p:cNvPr id="9" name="矩形 8"/>
          <p:cNvSpPr/>
          <p:nvPr/>
        </p:nvSpPr>
        <p:spPr>
          <a:xfrm>
            <a:off x="2664693" y="5832375"/>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保证；确保</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565524"/>
            <a:ext cx="10693400" cy="573490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7. delighted</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8. nevertheless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9. criticism</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10. classic</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11. outcome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12. a total of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13. play a part </a:t>
            </a:r>
            <a:r>
              <a:rPr lang="en-US" altLang="zh-CN" kern="100" dirty="0">
                <a:solidFill>
                  <a:srgbClr val="000000"/>
                </a:solidFill>
                <a:latin typeface="Times New Roman" panose="02020603050405020304"/>
                <a:ea typeface="楷体_GB2312"/>
                <a:cs typeface="Courier New" panose="02070309020205020404"/>
              </a:rPr>
              <a:t>__________________</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14. regret to do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a:t>
            </a:r>
            <a:r>
              <a:rPr lang="en-US" altLang="zh-CN" kern="100" dirty="0">
                <a:solidFill>
                  <a:srgbClr val="000000"/>
                </a:solidFill>
                <a:latin typeface="Times New Roman" panose="02020603050405020304" pitchFamily="18" charset="0"/>
                <a:cs typeface="Times New Roman" panose="02020603050405020304" pitchFamily="18" charset="0"/>
              </a:rPr>
              <a:t>___________</a:t>
            </a:r>
            <a:endParaRPr lang="zh-CN" altLang="zh-CN" sz="1050" kern="100" dirty="0">
              <a:latin typeface="Times New Roman" panose="02020603050405020304" pitchFamily="18" charset="0"/>
              <a:cs typeface="Times New Roman" panose="02020603050405020304" pitchFamily="18" charset="0"/>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15. take for example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a:t>
            </a:r>
            <a:endParaRPr lang="zh-CN" altLang="zh-CN" sz="1050" kern="100" dirty="0">
              <a:latin typeface="Times New Roman" panose="02020603050405020304" pitchFamily="18" charset="0"/>
              <a:cs typeface="Times New Roman" panose="02020603050405020304" pitchFamily="18" charset="0"/>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16. have... in common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a:t>
            </a:r>
            <a:endParaRPr lang="zh-CN" altLang="zh-CN" sz="1050" kern="100" dirty="0">
              <a:latin typeface="Times New Roman" panose="02020603050405020304" pitchFamily="18" charset="0"/>
              <a:cs typeface="Times New Roman" panose="02020603050405020304" pitchFamily="18" charset="0"/>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17. turn... down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________________________</a:t>
            </a:r>
            <a:endParaRPr lang="zh-CN" altLang="zh-CN" sz="1050" kern="100" dirty="0">
              <a:latin typeface="Times New Roman" panose="02020603050405020304" pitchFamily="18" charset="0"/>
              <a:cs typeface="Times New Roman" panose="02020603050405020304" pitchFamily="18" charset="0"/>
            </a:endParaRPr>
          </a:p>
        </p:txBody>
      </p:sp>
      <p:sp>
        <p:nvSpPr>
          <p:cNvPr id="2" name="矩形 1"/>
          <p:cNvSpPr/>
          <p:nvPr/>
        </p:nvSpPr>
        <p:spPr>
          <a:xfrm>
            <a:off x="3048306" y="539787"/>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愉快的，高兴的</a:t>
            </a:r>
            <a:endParaRPr lang="zh-CN" altLang="en-US" dirty="0"/>
          </a:p>
        </p:txBody>
      </p:sp>
      <p:sp>
        <p:nvSpPr>
          <p:cNvPr id="4" name="矩形 3"/>
          <p:cNvSpPr/>
          <p:nvPr/>
        </p:nvSpPr>
        <p:spPr>
          <a:xfrm>
            <a:off x="3528789" y="106300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然而，不过</a:t>
            </a:r>
            <a:endParaRPr lang="zh-CN" altLang="en-US" dirty="0"/>
          </a:p>
        </p:txBody>
      </p:sp>
      <p:sp>
        <p:nvSpPr>
          <p:cNvPr id="5" name="矩形 4"/>
          <p:cNvSpPr/>
          <p:nvPr/>
        </p:nvSpPr>
        <p:spPr>
          <a:xfrm>
            <a:off x="2556681" y="1576736"/>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批评；指责</a:t>
            </a:r>
            <a:endParaRPr lang="zh-CN" altLang="en-US" dirty="0"/>
          </a:p>
        </p:txBody>
      </p:sp>
      <p:sp>
        <p:nvSpPr>
          <p:cNvPr id="6" name="矩形 5"/>
          <p:cNvSpPr/>
          <p:nvPr/>
        </p:nvSpPr>
        <p:spPr>
          <a:xfrm>
            <a:off x="2444564" y="2099956"/>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名著；经典作品</a:t>
            </a:r>
            <a:endParaRPr lang="zh-CN" altLang="en-US" dirty="0"/>
          </a:p>
        </p:txBody>
      </p:sp>
      <p:sp>
        <p:nvSpPr>
          <p:cNvPr id="7" name="矩形 6"/>
          <p:cNvSpPr/>
          <p:nvPr/>
        </p:nvSpPr>
        <p:spPr>
          <a:xfrm>
            <a:off x="2700697" y="2623176"/>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结果，后果</a:t>
            </a:r>
            <a:endParaRPr lang="zh-CN" altLang="en-US" dirty="0"/>
          </a:p>
        </p:txBody>
      </p:sp>
      <p:sp>
        <p:nvSpPr>
          <p:cNvPr id="8" name="矩形 7"/>
          <p:cNvSpPr/>
          <p:nvPr/>
        </p:nvSpPr>
        <p:spPr>
          <a:xfrm>
            <a:off x="2444564" y="3146396"/>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总共，总计</a:t>
            </a:r>
            <a:endParaRPr lang="zh-CN" altLang="en-US" dirty="0"/>
          </a:p>
        </p:txBody>
      </p:sp>
      <p:sp>
        <p:nvSpPr>
          <p:cNvPr id="9" name="矩形 8"/>
          <p:cNvSpPr/>
          <p:nvPr/>
        </p:nvSpPr>
        <p:spPr>
          <a:xfrm>
            <a:off x="2700697" y="3616967"/>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扮演角色；起作用</a:t>
            </a:r>
            <a:endParaRPr lang="zh-CN" altLang="en-US" dirty="0"/>
          </a:p>
        </p:txBody>
      </p:sp>
      <p:sp>
        <p:nvSpPr>
          <p:cNvPr id="10" name="矩形 9"/>
          <p:cNvSpPr/>
          <p:nvPr/>
        </p:nvSpPr>
        <p:spPr>
          <a:xfrm>
            <a:off x="2844713" y="4156609"/>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遗憾地做</a:t>
            </a:r>
            <a:r>
              <a:rPr lang="en-US" altLang="zh-CN" kern="100" dirty="0">
                <a:latin typeface="宋体" panose="02010600030101010101" pitchFamily="2" charset="-122"/>
                <a:cs typeface="Times New Roman" panose="02020603050405020304"/>
              </a:rPr>
              <a:t>……</a:t>
            </a:r>
            <a:endParaRPr lang="zh-CN" altLang="en-US" dirty="0"/>
          </a:p>
        </p:txBody>
      </p:sp>
      <p:sp>
        <p:nvSpPr>
          <p:cNvPr id="11" name="矩形 10"/>
          <p:cNvSpPr/>
          <p:nvPr/>
        </p:nvSpPr>
        <p:spPr>
          <a:xfrm>
            <a:off x="3546695" y="4679829"/>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以</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为例</a:t>
            </a:r>
            <a:endParaRPr lang="zh-CN" altLang="en-US" dirty="0"/>
          </a:p>
        </p:txBody>
      </p:sp>
      <p:sp>
        <p:nvSpPr>
          <p:cNvPr id="12" name="矩形 11"/>
          <p:cNvSpPr/>
          <p:nvPr/>
        </p:nvSpPr>
        <p:spPr>
          <a:xfrm>
            <a:off x="3887170" y="5188639"/>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有</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共同之处</a:t>
            </a:r>
            <a:endParaRPr lang="zh-CN" altLang="en-US" dirty="0"/>
          </a:p>
        </p:txBody>
      </p:sp>
      <p:sp>
        <p:nvSpPr>
          <p:cNvPr id="13" name="矩形 12"/>
          <p:cNvSpPr/>
          <p:nvPr/>
        </p:nvSpPr>
        <p:spPr>
          <a:xfrm>
            <a:off x="2952093" y="5684964"/>
            <a:ext cx="413446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减少；关小，调低；拒绝</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986114"/>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persevere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endurance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dread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overnight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manuscript</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rye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 best-seller</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664693" y="1620870"/>
            <a:ext cx="3416320"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锲而不舍，坚持不懈</a:t>
            </a:r>
            <a:endParaRPr lang="zh-CN" altLang="en-US" dirty="0"/>
          </a:p>
        </p:txBody>
      </p:sp>
      <p:sp>
        <p:nvSpPr>
          <p:cNvPr id="3" name="矩形 2"/>
          <p:cNvSpPr/>
          <p:nvPr/>
        </p:nvSpPr>
        <p:spPr>
          <a:xfrm>
            <a:off x="2700697" y="2206043"/>
            <a:ext cx="1592103" cy="523220"/>
          </a:xfrm>
          <a:prstGeom prst="rect">
            <a:avLst/>
          </a:prstGeom>
        </p:spPr>
        <p:txBody>
          <a:bodyPr wrap="none">
            <a:spAutoFit/>
          </a:bodyPr>
          <a:lstStyle/>
          <a:p>
            <a:r>
              <a:rPr lang="zh-CN" altLang="zh-CN" i="1" kern="100" dirty="0">
                <a:solidFill>
                  <a:srgbClr val="000000"/>
                </a:solidFill>
                <a:ea typeface="Times New Roman" panose="02020603050405020304"/>
              </a:rPr>
              <a:t> </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忍</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耐力</a:t>
            </a:r>
            <a:endParaRPr lang="zh-CN" altLang="en-US" dirty="0"/>
          </a:p>
        </p:txBody>
      </p:sp>
      <p:sp>
        <p:nvSpPr>
          <p:cNvPr id="5" name="矩形 4"/>
          <p:cNvSpPr/>
          <p:nvPr/>
        </p:nvSpPr>
        <p:spPr>
          <a:xfrm>
            <a:off x="2088629" y="2836041"/>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畏惧，惧怕</a:t>
            </a:r>
            <a:endParaRPr lang="zh-CN" altLang="en-US" dirty="0"/>
          </a:p>
        </p:txBody>
      </p:sp>
      <p:sp>
        <p:nvSpPr>
          <p:cNvPr id="6" name="矩形 5"/>
          <p:cNvSpPr/>
          <p:nvPr/>
        </p:nvSpPr>
        <p:spPr>
          <a:xfrm>
            <a:off x="2988729" y="3412105"/>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突然，一下子</a:t>
            </a:r>
            <a:endParaRPr lang="zh-CN" altLang="en-US" dirty="0"/>
          </a:p>
        </p:txBody>
      </p:sp>
      <p:sp>
        <p:nvSpPr>
          <p:cNvPr id="7" name="矩形 6"/>
          <p:cNvSpPr/>
          <p:nvPr/>
        </p:nvSpPr>
        <p:spPr>
          <a:xfrm>
            <a:off x="2884680" y="3997134"/>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手稿，底稿</a:t>
            </a:r>
            <a:endParaRPr lang="zh-CN" altLang="en-US" dirty="0"/>
          </a:p>
        </p:txBody>
      </p:sp>
      <p:sp>
        <p:nvSpPr>
          <p:cNvPr id="8" name="矩形 7"/>
          <p:cNvSpPr/>
          <p:nvPr/>
        </p:nvSpPr>
        <p:spPr>
          <a:xfrm>
            <a:off x="1764593" y="4609202"/>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黑麦</a:t>
            </a:r>
            <a:endParaRPr lang="zh-CN" altLang="en-US" dirty="0"/>
          </a:p>
        </p:txBody>
      </p:sp>
      <p:sp>
        <p:nvSpPr>
          <p:cNvPr id="9" name="矩形 8"/>
          <p:cNvSpPr/>
          <p:nvPr/>
        </p:nvSpPr>
        <p:spPr>
          <a:xfrm>
            <a:off x="2780750" y="5185266"/>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畅销书；畅销产品</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950110"/>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 Victorian</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9. laureate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latin typeface="宋体" panose="02010600030101010101" pitchFamily="2" charset="-122"/>
              <a:cs typeface="Courier New" panose="02070309020205020404"/>
            </a:endParaRPr>
          </a:p>
          <a:p>
            <a:pPr algn="just">
              <a:spcAft>
                <a:spcPts val="0"/>
              </a:spcAft>
              <a:tabLst>
                <a:tab pos="2241550" algn="l"/>
                <a:tab pos="5591175" algn="l"/>
              </a:tabLst>
            </a:pPr>
            <a:r>
              <a:rPr lang="en-US" altLang="zh-CN" kern="100" dirty="0">
                <a:solidFill>
                  <a:srgbClr val="000000"/>
                </a:solidFill>
                <a:latin typeface="Times New Roman" panose="02020603050405020304"/>
                <a:cs typeface="Courier New" panose="02070309020205020404"/>
              </a:rPr>
              <a:t>10. along the lines of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2241550" algn="l"/>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11. within the pages of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2241550" algn="l"/>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12. stick... on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2241550" algn="l"/>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13. turn... inside out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2241550" algn="l"/>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14. stick out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2241550" algn="l"/>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15. all too often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a:t>
            </a:r>
            <a:endParaRPr lang="zh-CN" altLang="zh-CN" sz="1050" kern="100" dirty="0">
              <a:latin typeface="Times New Roman" panose="02020603050405020304" pitchFamily="18" charset="0"/>
              <a:cs typeface="Times New Roman" panose="02020603050405020304" pitchFamily="18" charset="0"/>
            </a:endParaRPr>
          </a:p>
        </p:txBody>
      </p:sp>
      <p:sp>
        <p:nvSpPr>
          <p:cNvPr id="2" name="矩形 1"/>
          <p:cNvSpPr/>
          <p:nvPr/>
        </p:nvSpPr>
        <p:spPr>
          <a:xfrm>
            <a:off x="2952725" y="1007839"/>
            <a:ext cx="4374916"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英国维多利亚</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女王</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时代的</a:t>
            </a:r>
            <a:endParaRPr lang="zh-CN" altLang="en-US" dirty="0"/>
          </a:p>
        </p:txBody>
      </p:sp>
      <p:sp>
        <p:nvSpPr>
          <p:cNvPr id="4" name="矩形 3"/>
          <p:cNvSpPr/>
          <p:nvPr/>
        </p:nvSpPr>
        <p:spPr>
          <a:xfrm>
            <a:off x="2484673" y="1600743"/>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重要奖项获得者</a:t>
            </a:r>
            <a:endParaRPr lang="zh-CN" altLang="en-US" dirty="0"/>
          </a:p>
        </p:txBody>
      </p:sp>
      <p:sp>
        <p:nvSpPr>
          <p:cNvPr id="5" name="矩形 4"/>
          <p:cNvSpPr/>
          <p:nvPr/>
        </p:nvSpPr>
        <p:spPr>
          <a:xfrm>
            <a:off x="3600797" y="2195971"/>
            <a:ext cx="413446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类似这样；在</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方向上</a:t>
            </a:r>
            <a:endParaRPr lang="zh-CN" altLang="en-US" dirty="0"/>
          </a:p>
        </p:txBody>
      </p:sp>
      <p:sp>
        <p:nvSpPr>
          <p:cNvPr id="6" name="矩形 5"/>
          <p:cNvSpPr/>
          <p:nvPr/>
        </p:nvSpPr>
        <p:spPr>
          <a:xfrm>
            <a:off x="3833760" y="2808039"/>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在</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页内</a:t>
            </a:r>
            <a:endParaRPr lang="zh-CN" altLang="en-US" dirty="0"/>
          </a:p>
        </p:txBody>
      </p:sp>
      <p:sp>
        <p:nvSpPr>
          <p:cNvPr id="7" name="矩形 6"/>
          <p:cNvSpPr/>
          <p:nvPr/>
        </p:nvSpPr>
        <p:spPr>
          <a:xfrm>
            <a:off x="2556681" y="338410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把</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贴上</a:t>
            </a:r>
            <a:endParaRPr lang="zh-CN" altLang="en-US" dirty="0"/>
          </a:p>
        </p:txBody>
      </p:sp>
      <p:sp>
        <p:nvSpPr>
          <p:cNvPr id="10" name="矩形 9"/>
          <p:cNvSpPr/>
          <p:nvPr/>
        </p:nvSpPr>
        <p:spPr>
          <a:xfrm>
            <a:off x="3456781" y="3996171"/>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把</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翻过来</a:t>
            </a:r>
            <a:endParaRPr lang="zh-CN" altLang="en-US" dirty="0"/>
          </a:p>
        </p:txBody>
      </p:sp>
      <p:sp>
        <p:nvSpPr>
          <p:cNvPr id="11" name="矩形 10"/>
          <p:cNvSpPr/>
          <p:nvPr/>
        </p:nvSpPr>
        <p:spPr>
          <a:xfrm>
            <a:off x="2340657" y="460823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伸出</a:t>
            </a:r>
            <a:endParaRPr lang="zh-CN" altLang="en-US" dirty="0"/>
          </a:p>
        </p:txBody>
      </p:sp>
      <p:sp>
        <p:nvSpPr>
          <p:cNvPr id="12" name="矩形 11"/>
          <p:cNvSpPr/>
          <p:nvPr/>
        </p:nvSpPr>
        <p:spPr>
          <a:xfrm>
            <a:off x="2862787" y="5193412"/>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时常；经常</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p>
        </p:txBody>
      </p:sp>
      <p:sp>
        <p:nvSpPr>
          <p:cNvPr id="19461" name="副标题 3"/>
          <p:cNvSpPr>
            <a:spLocks noGrp="1"/>
          </p:cNvSpPr>
          <p:nvPr>
            <p:ph type="subTitle" idx="1"/>
          </p:nvPr>
        </p:nvSpPr>
        <p:spPr bwMode="auto">
          <a:xfrm>
            <a:off x="414338" y="1583903"/>
            <a:ext cx="10693400" cy="10015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10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lnSpc>
                <a:spcPct val="110000"/>
              </a:lnSpc>
              <a:spcAft>
                <a:spcPts val="0"/>
              </a:spcAft>
              <a:tabLst>
                <a:tab pos="5591175"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985" y="2617489"/>
            <a:ext cx="9399588" cy="379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7734" y="2861193"/>
            <a:ext cx="7905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8016" y="3717566"/>
            <a:ext cx="619125"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5329" y="3969594"/>
            <a:ext cx="6667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8704" y="4310305"/>
            <a:ext cx="8001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66230" y="4761682"/>
            <a:ext cx="92392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5"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13817" y="5363270"/>
            <a:ext cx="714375"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6"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56981" y="6103257"/>
            <a:ext cx="1152525"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755650"/>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fr-FR"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1. Why does the author begin the text with the sentence “We regret to inform you...”</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To introduce a politician's speech.</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To tell us how to respond to a writer.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To introduce the topic for discussion.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To attract readers.</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3" y="493401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435551"/>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Why does every writer feel cold when he or she reads the publisher's last sentence?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They put a lot of effort into their work.</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They have no time to play.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Their letter is returned.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They want to succeed overnight.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0170" y="2664023"/>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0852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Why did J</a:t>
            </a:r>
            <a:r>
              <a:rPr lang="en-US"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K. Rowling think she had something in common with her </a:t>
            </a:r>
            <a:r>
              <a:rPr lang="en-US" altLang="zh-CN" kern="100" dirty="0" err="1">
                <a:solidFill>
                  <a:srgbClr val="000000"/>
                </a:solidFill>
                <a:latin typeface="Times New Roman" panose="02020603050405020304"/>
                <a:cs typeface="Courier New" panose="02070309020205020404"/>
              </a:rPr>
              <a:t>favourite</a:t>
            </a:r>
            <a:r>
              <a:rPr lang="en-US" altLang="zh-CN" kern="100" dirty="0">
                <a:solidFill>
                  <a:srgbClr val="000000"/>
                </a:solidFill>
                <a:latin typeface="Times New Roman" panose="02020603050405020304"/>
                <a:cs typeface="Courier New" panose="02070309020205020404"/>
              </a:rPr>
              <a:t> writers?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They were poor.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They had been rejected.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They received a total of twelve rejections.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They received comments from publishers.</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6502" y="3312095"/>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202" y="1583903"/>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159967"/>
            <a:ext cx="10692000" cy="4401205"/>
          </a:xfrm>
        </p:spPr>
        <p:txBody>
          <a:bodyPr/>
          <a:lstStyle/>
          <a:p>
            <a:pPr algn="just">
              <a:lnSpc>
                <a:spcPct val="10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theme of this unit is humans and self, whose topic is the spirit of going forward bravely and never giving up. This unit introduces outstanding figures in different fields such as J</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K. Rowling, J</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 Salinger, </a:t>
            </a:r>
            <a:r>
              <a:rPr lang="en-US" altLang="zh-CN" kern="100" dirty="0" err="1">
                <a:solidFill>
                  <a:srgbClr val="000000"/>
                </a:solidFill>
                <a:latin typeface="Times New Roman" panose="02020603050405020304"/>
                <a:cs typeface="Courier New" panose="02070309020205020404"/>
              </a:rPr>
              <a:t>Brontё</a:t>
            </a:r>
            <a:r>
              <a:rPr lang="en-US" altLang="zh-CN" kern="100" dirty="0">
                <a:solidFill>
                  <a:srgbClr val="000000"/>
                </a:solidFill>
                <a:latin typeface="Times New Roman" panose="02020603050405020304"/>
                <a:cs typeface="Courier New" panose="02070309020205020404"/>
              </a:rPr>
              <a:t> sisters and Helen Keller, tells us about the difficulties they encounter in their lives and how they face the difficulties, meet the challenges, and ultimately succeed, aims to guide students in their spirit, cultivate their perseverance and quality of not to give up in the face of setbacks. And by the contrast with them, let students learn to be grateful, know how to cherish what they own and establish a positive and correct attitude towards life.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986114"/>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What's the dream of three sisters from Victorian England?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Becoming men.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Becoming publishers.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Seeing their books published.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Writing a book of poems.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Which word can be used to describe J</a:t>
            </a:r>
            <a:r>
              <a:rPr lang="en-US"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K. Rowling and J</a:t>
            </a:r>
            <a:r>
              <a:rPr lang="en-US"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 Salinger?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Generous.</a:t>
            </a: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	B. Determined.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Cautious. 	D. Serious.</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6502" y="2772035"/>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5870790" y="4608239"/>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427701"/>
            <a:ext cx="10693400" cy="61188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After a total of twelve rejections, one publisher eventually agreed to print 500 copies of her first book, and as we know, </a:t>
            </a:r>
            <a:r>
              <a:rPr lang="en-US" altLang="zh-CN" i="1" kern="100" dirty="0">
                <a:solidFill>
                  <a:srgbClr val="000000"/>
                </a:solidFill>
                <a:latin typeface="Times New Roman" panose="02020603050405020304"/>
                <a:cs typeface="Courier New" panose="02070309020205020404"/>
              </a:rPr>
              <a:t>Harry</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Potter</a:t>
            </a:r>
            <a:r>
              <a:rPr lang="en-US" altLang="zh-CN" kern="100" dirty="0">
                <a:solidFill>
                  <a:srgbClr val="000000"/>
                </a:solidFill>
                <a:latin typeface="Times New Roman" panose="02020603050405020304"/>
                <a:cs typeface="Courier New" panose="02070309020205020404"/>
              </a:rPr>
              <a:t> became a global success, with over 400 million books sold and translated into more than seventy different languages.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本句是一个由</a:t>
            </a:r>
            <a:r>
              <a:rPr lang="en-US" altLang="zh-CN" kern="100" dirty="0">
                <a:solidFill>
                  <a:srgbClr val="000000"/>
                </a:solidFill>
                <a:latin typeface="Times New Roman" panose="02020603050405020304"/>
                <a:cs typeface="Courier New" panose="02070309020205020404"/>
              </a:rPr>
              <a:t>and</a:t>
            </a:r>
            <a:r>
              <a:rPr lang="zh-CN" altLang="zh-CN" kern="100" dirty="0">
                <a:solidFill>
                  <a:srgbClr val="000000"/>
                </a:solidFill>
                <a:latin typeface="Times New Roman" panose="02020603050405020304"/>
                <a:cs typeface="Times New Roman" panose="02020603050405020304"/>
              </a:rPr>
              <a:t>连接的并列句。在第二个并列分句中，</a:t>
            </a:r>
            <a:r>
              <a:rPr lang="en-US" altLang="zh-CN" kern="100" dirty="0">
                <a:solidFill>
                  <a:srgbClr val="000000"/>
                </a:solidFill>
                <a:latin typeface="Times New Roman" panose="02020603050405020304"/>
                <a:cs typeface="Courier New" panose="02070309020205020404"/>
              </a:rPr>
              <a:t>as we know</a:t>
            </a:r>
            <a:r>
              <a:rPr lang="zh-CN" altLang="zh-CN" kern="100" dirty="0">
                <a:solidFill>
                  <a:srgbClr val="000000"/>
                </a:solidFill>
                <a:latin typeface="Times New Roman" panose="02020603050405020304"/>
                <a:cs typeface="Times New Roman" panose="02020603050405020304"/>
              </a:rPr>
              <a:t>是</a:t>
            </a:r>
            <a:r>
              <a:rPr lang="en-US" altLang="zh-CN" kern="100" dirty="0">
                <a:solidFill>
                  <a:srgbClr val="000000"/>
                </a:solidFill>
                <a:latin typeface="Times New Roman" panose="02020603050405020304"/>
                <a:cs typeface="Courier New" panose="02070309020205020404"/>
              </a:rPr>
              <a:t>as</a:t>
            </a:r>
            <a:r>
              <a:rPr lang="zh-CN" altLang="zh-CN" kern="100" dirty="0">
                <a:solidFill>
                  <a:srgbClr val="000000"/>
                </a:solidFill>
                <a:latin typeface="Times New Roman" panose="02020603050405020304"/>
                <a:cs typeface="Times New Roman" panose="02020603050405020304"/>
              </a:rPr>
              <a:t>引导的</a:t>
            </a:r>
            <a:r>
              <a:rPr lang="en-US" altLang="zh-CN" kern="100" dirty="0">
                <a:solidFill>
                  <a:srgbClr val="000000"/>
                </a:solidFill>
                <a:latin typeface="Times New Roman" panose="02020603050405020304"/>
                <a:ea typeface="楷体_GB2312"/>
                <a:cs typeface="Courier New" panose="02070309020205020404"/>
              </a:rPr>
              <a:t>______________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with over 400 million... languages</a:t>
            </a:r>
            <a:r>
              <a:rPr lang="zh-CN" altLang="zh-CN" kern="100" dirty="0">
                <a:solidFill>
                  <a:srgbClr val="000000"/>
                </a:solidFill>
                <a:latin typeface="Times New Roman" panose="02020603050405020304"/>
                <a:cs typeface="Times New Roman" panose="02020603050405020304"/>
              </a:rPr>
              <a:t>是</a:t>
            </a:r>
            <a:r>
              <a:rPr lang="en-US" altLang="zh-CN" kern="100" dirty="0">
                <a:solidFill>
                  <a:srgbClr val="000000"/>
                </a:solidFill>
                <a:latin typeface="Times New Roman" panose="02020603050405020304"/>
                <a:cs typeface="Courier New" panose="02070309020205020404"/>
              </a:rPr>
              <a:t>with</a:t>
            </a:r>
            <a:r>
              <a:rPr lang="zh-CN" altLang="zh-CN" kern="100" dirty="0">
                <a:solidFill>
                  <a:srgbClr val="000000"/>
                </a:solidFill>
                <a:latin typeface="Times New Roman" panose="02020603050405020304"/>
                <a:cs typeface="Times New Roman" panose="02020603050405020304"/>
              </a:rPr>
              <a:t>复合结构作</a:t>
            </a:r>
            <a:r>
              <a:rPr lang="en-US" altLang="zh-CN" kern="100" dirty="0">
                <a:solidFill>
                  <a:srgbClr val="000000"/>
                </a:solidFill>
                <a:latin typeface="Times New Roman" panose="02020603050405020304"/>
                <a:cs typeface="Times New Roman" panose="02020603050405020304"/>
              </a:rPr>
              <a:t>____</a:t>
            </a:r>
            <a:r>
              <a:rPr lang="en-US" altLang="zh-CN" kern="100" dirty="0">
                <a:solidFill>
                  <a:srgbClr val="000000"/>
                </a:solidFill>
                <a:latin typeface="Times New Roman" panose="02020603050405020304"/>
                <a:ea typeface="楷体_GB2312"/>
                <a:cs typeface="Courier New" panose="02070309020205020404"/>
              </a:rPr>
              <a:t>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books</a:t>
            </a:r>
            <a:r>
              <a:rPr lang="zh-CN" altLang="zh-CN" kern="100" dirty="0">
                <a:solidFill>
                  <a:srgbClr val="000000"/>
                </a:solidFill>
                <a:latin typeface="Times New Roman" panose="02020603050405020304"/>
                <a:cs typeface="Times New Roman" panose="02020603050405020304"/>
              </a:rPr>
              <a:t>与</a:t>
            </a:r>
            <a:r>
              <a:rPr lang="en-US" altLang="zh-CN" kern="100" dirty="0">
                <a:solidFill>
                  <a:srgbClr val="000000"/>
                </a:solidFill>
                <a:latin typeface="Times New Roman" panose="02020603050405020304"/>
                <a:cs typeface="Courier New" panose="02070309020205020404"/>
              </a:rPr>
              <a:t>sell</a:t>
            </a:r>
            <a:r>
              <a:rPr lang="zh-CN" altLang="zh-CN" kern="100" dirty="0">
                <a:solidFill>
                  <a:srgbClr val="000000"/>
                </a:solidFill>
                <a:latin typeface="Times New Roman" panose="02020603050405020304"/>
                <a:cs typeface="Times New Roman" panose="02020603050405020304"/>
              </a:rPr>
              <a:t>和</a:t>
            </a:r>
            <a:r>
              <a:rPr lang="en-US" altLang="zh-CN" kern="100" dirty="0">
                <a:solidFill>
                  <a:srgbClr val="000000"/>
                </a:solidFill>
                <a:latin typeface="Times New Roman" panose="02020603050405020304"/>
                <a:cs typeface="Courier New" panose="02070309020205020404"/>
              </a:rPr>
              <a:t>translate</a:t>
            </a:r>
            <a:r>
              <a:rPr lang="zh-CN" altLang="zh-CN" kern="100" dirty="0">
                <a:solidFill>
                  <a:srgbClr val="000000"/>
                </a:solidFill>
                <a:latin typeface="Times New Roman" panose="02020603050405020304"/>
                <a:cs typeface="Times New Roman" panose="02020603050405020304"/>
              </a:rPr>
              <a:t>之间为逻辑上的</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关系。</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924850" y="4716178"/>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非限制性定语</a:t>
            </a:r>
            <a:endParaRPr lang="zh-CN" altLang="en-US" dirty="0"/>
          </a:p>
        </p:txBody>
      </p:sp>
      <p:sp>
        <p:nvSpPr>
          <p:cNvPr id="4" name="矩形 3"/>
          <p:cNvSpPr/>
          <p:nvPr/>
        </p:nvSpPr>
        <p:spPr>
          <a:xfrm>
            <a:off x="4896941" y="5288241"/>
            <a:ext cx="944291"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状语</a:t>
            </a:r>
            <a:endParaRPr lang="zh-CN" altLang="en-US" dirty="0"/>
          </a:p>
        </p:txBody>
      </p:sp>
      <p:sp>
        <p:nvSpPr>
          <p:cNvPr id="5" name="矩形 4"/>
          <p:cNvSpPr/>
          <p:nvPr/>
        </p:nvSpPr>
        <p:spPr>
          <a:xfrm>
            <a:off x="1620577" y="588521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动宾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2189818"/>
            <a:ext cx="10693400" cy="190205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lvl="0"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468449" y="2087959"/>
            <a:ext cx="10585176" cy="1899285"/>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在收到</a:t>
            </a:r>
            <a:r>
              <a:rPr lang="zh-CN" altLang="en-US" kern="100" dirty="0">
                <a:latin typeface="Times New Roman" panose="02020603050405020304"/>
                <a:ea typeface="楷体_GB2312"/>
                <a:cs typeface="Courier New" panose="02070309020205020404"/>
              </a:rPr>
              <a:t>十二</a:t>
            </a:r>
            <a:r>
              <a:rPr lang="zh-CN" altLang="zh-CN" kern="100" dirty="0">
                <a:latin typeface="Times New Roman" panose="02020603050405020304"/>
                <a:ea typeface="楷体_GB2312"/>
                <a:cs typeface="Times New Roman" panose="02020603050405020304"/>
              </a:rPr>
              <a:t>封拒稿信后，终于有一家出版商同意将她的第一本书印刷</a:t>
            </a:r>
            <a:r>
              <a:rPr lang="zh-CN" altLang="en-US" kern="100" dirty="0">
                <a:latin typeface="Times New Roman" panose="02020603050405020304"/>
                <a:ea typeface="楷体_GB2312"/>
                <a:cs typeface="Courier New" panose="02070309020205020404"/>
              </a:rPr>
              <a:t>五百</a:t>
            </a:r>
            <a:r>
              <a:rPr lang="zh-CN" altLang="zh-CN" kern="100" dirty="0">
                <a:latin typeface="Times New Roman" panose="02020603050405020304"/>
                <a:ea typeface="楷体_GB2312"/>
                <a:cs typeface="Times New Roman" panose="02020603050405020304"/>
              </a:rPr>
              <a:t>册。我们都知道，《哈利</a:t>
            </a:r>
            <a:r>
              <a:rPr lang="en-US" altLang="zh-CN" kern="100" dirty="0">
                <a:latin typeface="Times New Roman" panose="02020603050405020304"/>
                <a:ea typeface="楷体_GB2312"/>
                <a:cs typeface="Courier New" panose="02070309020205020404"/>
              </a:rPr>
              <a:t>·</a:t>
            </a:r>
            <a:r>
              <a:rPr lang="zh-CN" altLang="zh-CN" kern="100" dirty="0">
                <a:latin typeface="Times New Roman" panose="02020603050405020304"/>
                <a:ea typeface="楷体_GB2312"/>
                <a:cs typeface="Times New Roman" panose="02020603050405020304"/>
              </a:rPr>
              <a:t>波特》后来在全球大获成功，销量超过四亿册，被翻译成了</a:t>
            </a:r>
            <a:r>
              <a:rPr lang="zh-CN" altLang="en-US" kern="100" dirty="0">
                <a:latin typeface="Times New Roman" panose="02020603050405020304"/>
                <a:ea typeface="楷体_GB2312"/>
                <a:cs typeface="Courier New" panose="02070309020205020404"/>
              </a:rPr>
              <a:t>七十</a:t>
            </a:r>
            <a:r>
              <a:rPr lang="zh-CN" altLang="zh-CN" kern="100" dirty="0">
                <a:latin typeface="Times New Roman" panose="02020603050405020304"/>
                <a:ea typeface="楷体_GB2312"/>
                <a:cs typeface="Times New Roman" panose="02020603050405020304"/>
              </a:rPr>
              <a:t>多种不同的语言。</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043843"/>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In fact, it is within the pages of </a:t>
            </a:r>
            <a:r>
              <a:rPr lang="en-US" altLang="zh-CN" i="1" kern="100" dirty="0">
                <a:solidFill>
                  <a:srgbClr val="000000"/>
                </a:solidFill>
                <a:latin typeface="Times New Roman" panose="02020603050405020304"/>
                <a:cs typeface="Courier New" panose="02070309020205020404"/>
              </a:rPr>
              <a:t>Jane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Eyre</a:t>
            </a:r>
            <a:r>
              <a:rPr lang="en-US" altLang="zh-CN" kern="100" dirty="0">
                <a:solidFill>
                  <a:srgbClr val="000000"/>
                </a:solidFill>
                <a:latin typeface="Times New Roman" panose="02020603050405020304"/>
                <a:cs typeface="Courier New" panose="02070309020205020404"/>
              </a:rPr>
              <a:t> that we can find these words: “I </a:t>
            </a:r>
            <a:r>
              <a:rPr lang="en-US" altLang="zh-CN" kern="100" dirty="0" err="1">
                <a:solidFill>
                  <a:srgbClr val="000000"/>
                </a:solidFill>
                <a:latin typeface="Times New Roman" panose="02020603050405020304"/>
                <a:cs typeface="Courier New" panose="02070309020205020404"/>
              </a:rPr>
              <a:t>honour</a:t>
            </a:r>
            <a:r>
              <a:rPr lang="en-US" altLang="zh-CN" kern="100" dirty="0">
                <a:solidFill>
                  <a:srgbClr val="000000"/>
                </a:solidFill>
                <a:latin typeface="Times New Roman" panose="02020603050405020304"/>
                <a:cs typeface="Courier New" panose="02070309020205020404"/>
              </a:rPr>
              <a:t> endurance, perseverance, industry, talent; because these are the means by which men achieve great ends...”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句型，强调的是地点状语</a:t>
            </a:r>
            <a:r>
              <a:rPr lang="en-US" altLang="zh-CN" kern="100" dirty="0">
                <a:solidFill>
                  <a:srgbClr val="000000"/>
                </a:solidFill>
                <a:latin typeface="Times New Roman" panose="02020603050405020304"/>
                <a:cs typeface="Courier New" panose="02070309020205020404"/>
              </a:rPr>
              <a:t>within the pages of </a:t>
            </a:r>
            <a:r>
              <a:rPr lang="en-US" altLang="zh-CN" i="1" kern="100" dirty="0">
                <a:solidFill>
                  <a:srgbClr val="000000"/>
                </a:solidFill>
                <a:latin typeface="Times New Roman" panose="02020603050405020304"/>
                <a:cs typeface="Courier New" panose="02070309020205020404"/>
              </a:rPr>
              <a:t>Jane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Eyre</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_________________________</a:t>
            </a:r>
            <a:r>
              <a:rPr lang="en-US" altLang="zh-CN" kern="100" dirty="0">
                <a:solidFill>
                  <a:srgbClr val="000000"/>
                </a:solidFill>
                <a:latin typeface="Times New Roman" panose="02020603050405020304" pitchFamily="18" charset="0"/>
                <a:cs typeface="Times New Roman" panose="02020603050405020304" pitchFamily="18" charset="0"/>
              </a:rPr>
              <a:t>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_______________________</a:t>
            </a:r>
          </a:p>
          <a:p>
            <a:pPr algn="just">
              <a:spcAft>
                <a:spcPts val="0"/>
              </a:spcAft>
              <a:tabLst>
                <a:tab pos="5591175" algn="l"/>
              </a:tabLst>
            </a:pP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____________________________________________________________________________________</a:t>
            </a:r>
            <a:r>
              <a:rPr lang="en-US" altLang="zh-CN" kern="100" dirty="0">
                <a:solidFill>
                  <a:srgbClr val="000000"/>
                </a:solidFill>
                <a:latin typeface="Times New Roman" panose="02020603050405020304" pitchFamily="18" charset="0"/>
                <a:cs typeface="Times New Roman" panose="02020603050405020304" pitchFamily="18" charset="0"/>
              </a:rPr>
              <a:t>_</a:t>
            </a:r>
            <a:endParaRPr lang="zh-CN" altLang="zh-CN" sz="1050" kern="100" dirty="0">
              <a:latin typeface="Times New Roman" panose="02020603050405020304" pitchFamily="18" charset="0"/>
              <a:cs typeface="Times New Roman" panose="02020603050405020304" pitchFamily="18" charset="0"/>
            </a:endParaRPr>
          </a:p>
        </p:txBody>
      </p:sp>
      <p:sp>
        <p:nvSpPr>
          <p:cNvPr id="2" name="矩形 1"/>
          <p:cNvSpPr/>
          <p:nvPr/>
        </p:nvSpPr>
        <p:spPr>
          <a:xfrm>
            <a:off x="4282162" y="291605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强调</a:t>
            </a:r>
            <a:endParaRPr lang="zh-CN" altLang="en-US" dirty="0"/>
          </a:p>
        </p:txBody>
      </p:sp>
      <p:sp>
        <p:nvSpPr>
          <p:cNvPr id="3" name="矩形 2"/>
          <p:cNvSpPr/>
          <p:nvPr/>
        </p:nvSpPr>
        <p:spPr>
          <a:xfrm>
            <a:off x="432445" y="4002324"/>
            <a:ext cx="10693188" cy="190205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事实上，这正印证了我们在《简</a:t>
            </a:r>
            <a:r>
              <a:rPr lang="en-US" altLang="zh-CN" kern="100" dirty="0">
                <a:latin typeface="Times New Roman" panose="02020603050405020304"/>
                <a:ea typeface="楷体_GB2312"/>
                <a:cs typeface="Courier New" panose="02070309020205020404"/>
              </a:rPr>
              <a:t>·</a:t>
            </a:r>
            <a:r>
              <a:rPr lang="zh-CN" altLang="zh-CN" kern="100" dirty="0">
                <a:latin typeface="Times New Roman" panose="02020603050405020304"/>
                <a:ea typeface="楷体_GB2312"/>
                <a:cs typeface="Times New Roman" panose="02020603050405020304"/>
              </a:rPr>
              <a:t>爱》中读到的这些话：</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我崇尚忍耐、坚毅、勤奋、天赋；因为只有依靠这些，人们才能实现宏大的目标</a:t>
            </a:r>
            <a:r>
              <a:rPr lang="en-US" altLang="zh-CN" kern="100" dirty="0">
                <a:latin typeface="宋体" panose="02010600030101010101" pitchFamily="2" charset="-12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583903"/>
            <a:ext cx="10693400" cy="37077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Keep trying and eventually you will read the words “We are delighted to inform you...”</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本句是一个由</a:t>
            </a:r>
            <a:r>
              <a:rPr lang="en-US" altLang="zh-CN" kern="100" dirty="0">
                <a:solidFill>
                  <a:srgbClr val="000000"/>
                </a:solidFill>
                <a:latin typeface="Times New Roman" panose="02020603050405020304"/>
                <a:cs typeface="Courier New" panose="02070309020205020404"/>
              </a:rPr>
              <a:t>and</a:t>
            </a:r>
            <a:r>
              <a:rPr lang="zh-CN" altLang="zh-CN" kern="100" dirty="0">
                <a:solidFill>
                  <a:srgbClr val="000000"/>
                </a:solidFill>
                <a:latin typeface="Times New Roman" panose="02020603050405020304"/>
                <a:cs typeface="Times New Roman" panose="02020603050405020304"/>
              </a:rPr>
              <a:t>连接的并列句。使用了</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and</a:t>
            </a:r>
            <a:r>
              <a:rPr lang="zh-CN" altLang="zh-CN" kern="100" dirty="0">
                <a:solidFill>
                  <a:srgbClr val="000000"/>
                </a:solidFill>
                <a:latin typeface="Times New Roman" panose="02020603050405020304"/>
                <a:cs typeface="Times New Roman" panose="02020603050405020304"/>
              </a:rPr>
              <a:t>＋陈述句</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结构。</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a:t>
            </a:r>
            <a:r>
              <a:rPr lang="en-US" altLang="zh-CN" kern="100" dirty="0">
                <a:solidFill>
                  <a:srgbClr val="000000"/>
                </a:solidFill>
                <a:latin typeface="Times New Roman" panose="02020603050405020304" pitchFamily="18" charset="0"/>
                <a:cs typeface="Times New Roman" panose="02020603050405020304" pitchFamily="18" charset="0"/>
              </a:rPr>
              <a:t>___</a:t>
            </a:r>
            <a:endParaRPr lang="zh-CN" altLang="zh-CN" sz="1050" kern="100" dirty="0">
              <a:latin typeface="Times New Roman" panose="02020603050405020304" pitchFamily="18" charset="0"/>
              <a:cs typeface="Times New Roman" panose="02020603050405020304" pitchFamily="18" charset="0"/>
            </a:endParaRPr>
          </a:p>
        </p:txBody>
      </p:sp>
      <p:sp>
        <p:nvSpPr>
          <p:cNvPr id="2" name="矩形 1"/>
          <p:cNvSpPr/>
          <p:nvPr/>
        </p:nvSpPr>
        <p:spPr>
          <a:xfrm>
            <a:off x="8929394" y="2879623"/>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祈使句</a:t>
            </a:r>
            <a:endParaRPr lang="zh-CN" altLang="en-US" dirty="0"/>
          </a:p>
        </p:txBody>
      </p:sp>
      <p:sp>
        <p:nvSpPr>
          <p:cNvPr id="3" name="矩形 2"/>
          <p:cNvSpPr/>
          <p:nvPr/>
        </p:nvSpPr>
        <p:spPr>
          <a:xfrm>
            <a:off x="468449" y="3900358"/>
            <a:ext cx="10585176"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坚持下去，最终你会收到这样的回复：</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我们很高兴地通知您</a:t>
            </a:r>
            <a:r>
              <a:rPr lang="en-US" altLang="zh-CN" kern="100" dirty="0">
                <a:latin typeface="宋体" panose="02010600030101010101" pitchFamily="2" charset="-12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914106"/>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What is the key to success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Can you write a suitable title for the text? And give your reasons.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468449" y="2736994"/>
            <a:ext cx="5161991" cy="523220"/>
          </a:xfrm>
          <a:prstGeom prst="rect">
            <a:avLst/>
          </a:prstGeom>
          <a:noFill/>
        </p:spPr>
        <p:txBody>
          <a:bodyPr wrap="none" rtlCol="0">
            <a:spAutoFit/>
          </a:bodyPr>
          <a:lstStyle/>
          <a:p>
            <a:r>
              <a:rPr lang="en-US" altLang="zh-CN" dirty="0"/>
              <a:t>Perseverance is the key to success.</a:t>
            </a:r>
            <a:endParaRPr lang="zh-CN" altLang="en-US" dirty="0"/>
          </a:p>
        </p:txBody>
      </p:sp>
      <p:sp>
        <p:nvSpPr>
          <p:cNvPr id="3" name="矩形 2"/>
          <p:cNvSpPr/>
          <p:nvPr/>
        </p:nvSpPr>
        <p:spPr>
          <a:xfrm>
            <a:off x="468449" y="3823267"/>
            <a:ext cx="10657184" cy="190205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Never Give Up Your Dreams; Having a dream is the possibility of success. Never give up and keep up, and we will succeed some day.</a:t>
            </a:r>
            <a:r>
              <a:rPr lang="en-US" altLang="zh-CN" kern="100" dirty="0">
                <a:latin typeface="Times New Roman" panose="02020603050405020304"/>
                <a:ea typeface="楷体_GB2312"/>
                <a:cs typeface="Courier New" panose="02070309020205020404"/>
              </a:rPr>
              <a:t> (</a:t>
            </a:r>
            <a:r>
              <a:rPr lang="zh-CN" altLang="zh-CN" kern="100" dirty="0">
                <a:latin typeface="Times New Roman" panose="02020603050405020304"/>
                <a:ea typeface="楷体_GB2312"/>
                <a:cs typeface="Times New Roman" panose="02020603050405020304"/>
              </a:rPr>
              <a:t>回答合理即可</a:t>
            </a:r>
            <a:r>
              <a:rPr lang="en-US" altLang="zh-CN"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2</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课后素养评价</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五</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364744"/>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7"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588" y="480928"/>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表格 3"/>
          <p:cNvGraphicFramePr>
            <a:graphicFrameLocks noGrp="1"/>
          </p:cNvGraphicFramePr>
          <p:nvPr>
            <p:extLst>
              <p:ext uri="{D42A27DB-BD31-4B8C-83A1-F6EECF244321}">
                <p14:modId xmlns:p14="http://schemas.microsoft.com/office/powerpoint/2010/main" val="2731697230"/>
              </p:ext>
            </p:extLst>
          </p:nvPr>
        </p:nvGraphicFramePr>
        <p:xfrm>
          <a:off x="288429" y="1259867"/>
          <a:ext cx="10837204" cy="4980628"/>
        </p:xfrm>
        <a:graphic>
          <a:graphicData uri="http://schemas.openxmlformats.org/drawingml/2006/table">
            <a:tbl>
              <a:tblPr/>
              <a:tblGrid>
                <a:gridCol w="1728192">
                  <a:extLst>
                    <a:ext uri="{9D8B030D-6E8A-4147-A177-3AD203B41FA5}">
                      <a16:colId xmlns:a16="http://schemas.microsoft.com/office/drawing/2014/main" val="20000"/>
                    </a:ext>
                  </a:extLst>
                </a:gridCol>
                <a:gridCol w="504056">
                  <a:extLst>
                    <a:ext uri="{9D8B030D-6E8A-4147-A177-3AD203B41FA5}">
                      <a16:colId xmlns:a16="http://schemas.microsoft.com/office/drawing/2014/main" val="20001"/>
                    </a:ext>
                  </a:extLst>
                </a:gridCol>
                <a:gridCol w="1044116">
                  <a:extLst>
                    <a:ext uri="{9D8B030D-6E8A-4147-A177-3AD203B41FA5}">
                      <a16:colId xmlns:a16="http://schemas.microsoft.com/office/drawing/2014/main" val="20002"/>
                    </a:ext>
                  </a:extLst>
                </a:gridCol>
                <a:gridCol w="7560840">
                  <a:extLst>
                    <a:ext uri="{9D8B030D-6E8A-4147-A177-3AD203B41FA5}">
                      <a16:colId xmlns:a16="http://schemas.microsoft.com/office/drawing/2014/main" val="20003"/>
                    </a:ext>
                  </a:extLst>
                </a:gridCol>
              </a:tblGrid>
              <a:tr h="0">
                <a:tc>
                  <a:txBody>
                    <a:bodyPr/>
                    <a:lstStyle/>
                    <a:p>
                      <a:pPr algn="ctr">
                        <a:lnSpc>
                          <a:spcPct val="13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3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136194">
                <a:tc rowSpan="3">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能正确使用与</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积极精神、永不放弃</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主题相关的单词和表达。</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1116124">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语法</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学习动名词和不定式作宾语的用法，学会在写作中正确使用动名词和不定式作宾语。</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2232248">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阅读论说文，了解夹叙夹议类文章的文体特征，分析其写作意图、语篇结构及语言特点；</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阅读散文，明确散文的主要写作目的以及语篇结构特征。</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874965042"/>
              </p:ext>
            </p:extLst>
          </p:nvPr>
        </p:nvGraphicFramePr>
        <p:xfrm>
          <a:off x="288429" y="1017107"/>
          <a:ext cx="10837204" cy="4501896"/>
        </p:xfrm>
        <a:graphic>
          <a:graphicData uri="http://schemas.openxmlformats.org/drawingml/2006/table">
            <a:tbl>
              <a:tblPr/>
              <a:tblGrid>
                <a:gridCol w="1764196">
                  <a:extLst>
                    <a:ext uri="{9D8B030D-6E8A-4147-A177-3AD203B41FA5}">
                      <a16:colId xmlns:a16="http://schemas.microsoft.com/office/drawing/2014/main" val="20000"/>
                    </a:ext>
                  </a:extLst>
                </a:gridCol>
                <a:gridCol w="1008112">
                  <a:extLst>
                    <a:ext uri="{9D8B030D-6E8A-4147-A177-3AD203B41FA5}">
                      <a16:colId xmlns:a16="http://schemas.microsoft.com/office/drawing/2014/main" val="20001"/>
                    </a:ext>
                  </a:extLst>
                </a:gridCol>
                <a:gridCol w="1044116">
                  <a:extLst>
                    <a:ext uri="{9D8B030D-6E8A-4147-A177-3AD203B41FA5}">
                      <a16:colId xmlns:a16="http://schemas.microsoft.com/office/drawing/2014/main" val="20002"/>
                    </a:ext>
                  </a:extLst>
                </a:gridCol>
                <a:gridCol w="7020780">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3">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根据交际场合的正式程度、行事</a:t>
                      </a:r>
                      <a:r>
                        <a:rPr lang="zh-CN" altLang="en-US" sz="2800" kern="100" dirty="0">
                          <a:solidFill>
                            <a:srgbClr val="000000"/>
                          </a:solidFill>
                          <a:effectLst/>
                          <a:latin typeface="Times New Roman" panose="02020603050405020304"/>
                          <a:ea typeface="楷体_GB2312"/>
                          <a:cs typeface="Times New Roman" panose="02020603050405020304"/>
                        </a:rPr>
                        <a:t>方式</a:t>
                      </a:r>
                      <a:r>
                        <a:rPr lang="zh-CN" sz="2800" kern="100" dirty="0">
                          <a:solidFill>
                            <a:srgbClr val="000000"/>
                          </a:solidFill>
                          <a:effectLst/>
                          <a:latin typeface="Times New Roman" panose="02020603050405020304"/>
                          <a:ea typeface="楷体_GB2312"/>
                          <a:cs typeface="Times New Roman" panose="02020603050405020304"/>
                        </a:rPr>
                        <a:t>以及</a:t>
                      </a:r>
                      <a:r>
                        <a:rPr lang="zh-CN" altLang="en-US" sz="2800" kern="100" dirty="0">
                          <a:solidFill>
                            <a:srgbClr val="000000"/>
                          </a:solidFill>
                          <a:effectLst/>
                          <a:latin typeface="Times New Roman" panose="02020603050405020304"/>
                          <a:ea typeface="楷体_GB2312"/>
                          <a:cs typeface="Times New Roman" panose="02020603050405020304"/>
                        </a:rPr>
                        <a:t>与</a:t>
                      </a:r>
                      <a:r>
                        <a:rPr lang="zh-CN" sz="2800" kern="100" dirty="0">
                          <a:solidFill>
                            <a:srgbClr val="000000"/>
                          </a:solidFill>
                          <a:effectLst/>
                          <a:latin typeface="Times New Roman" panose="02020603050405020304"/>
                          <a:ea typeface="楷体_GB2312"/>
                          <a:cs typeface="Times New Roman" panose="02020603050405020304"/>
                        </a:rPr>
                        <a:t>交际对象的情感距离，选择委婉的语言形式，理解和表达拒绝，达到预期的交际效果。</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语言</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技能</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能听懂</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保持乐观的人生态度</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的英语习语。</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能就优秀人物</a:t>
                      </a:r>
                      <a:r>
                        <a:rPr lang="zh-CN" altLang="en-US" sz="2800" kern="100" dirty="0">
                          <a:solidFill>
                            <a:srgbClr val="000000"/>
                          </a:solidFill>
                          <a:effectLst/>
                          <a:latin typeface="Times New Roman" panose="02020603050405020304"/>
                          <a:ea typeface="楷体_GB2312"/>
                          <a:cs typeface="Times New Roman" panose="02020603050405020304"/>
                        </a:rPr>
                        <a:t>如何</a:t>
                      </a:r>
                      <a:r>
                        <a:rPr lang="zh-CN" sz="2800" kern="100" dirty="0">
                          <a:solidFill>
                            <a:srgbClr val="000000"/>
                          </a:solidFill>
                          <a:effectLst/>
                          <a:latin typeface="Times New Roman" panose="02020603050405020304"/>
                          <a:ea typeface="楷体_GB2312"/>
                          <a:cs typeface="Times New Roman" panose="02020603050405020304"/>
                        </a:rPr>
                        <a:t>获得成功</a:t>
                      </a:r>
                      <a:r>
                        <a:rPr lang="zh-CN" altLang="zh-CN" sz="2800" kern="100" dirty="0">
                          <a:solidFill>
                            <a:srgbClr val="000000"/>
                          </a:solidFill>
                          <a:effectLst/>
                          <a:latin typeface="Times New Roman" panose="02020603050405020304"/>
                          <a:ea typeface="楷体_GB2312"/>
                          <a:cs typeface="Times New Roman" panose="02020603050405020304"/>
                        </a:rPr>
                        <a:t>的</a:t>
                      </a:r>
                      <a:r>
                        <a:rPr lang="zh-CN" sz="2800" kern="100" dirty="0">
                          <a:solidFill>
                            <a:srgbClr val="000000"/>
                          </a:solidFill>
                          <a:effectLst/>
                          <a:latin typeface="Times New Roman" panose="02020603050405020304"/>
                          <a:ea typeface="楷体_GB2312"/>
                          <a:cs typeface="Times New Roman" panose="02020603050405020304"/>
                        </a:rPr>
                        <a:t>相关话题进行讨论，并能恰当使用所学词汇、句型描述名人的人生经历。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456873281"/>
              </p:ext>
            </p:extLst>
          </p:nvPr>
        </p:nvGraphicFramePr>
        <p:xfrm>
          <a:off x="108409" y="779739"/>
          <a:ext cx="11269650" cy="5168646"/>
        </p:xfrm>
        <a:graphic>
          <a:graphicData uri="http://schemas.openxmlformats.org/drawingml/2006/table">
            <a:tbl>
              <a:tblPr/>
              <a:tblGrid>
                <a:gridCol w="1722272">
                  <a:extLst>
                    <a:ext uri="{9D8B030D-6E8A-4147-A177-3AD203B41FA5}">
                      <a16:colId xmlns:a16="http://schemas.microsoft.com/office/drawing/2014/main" val="20000"/>
                    </a:ext>
                  </a:extLst>
                </a:gridCol>
                <a:gridCol w="449288">
                  <a:extLst>
                    <a:ext uri="{9D8B030D-6E8A-4147-A177-3AD203B41FA5}">
                      <a16:colId xmlns:a16="http://schemas.microsoft.com/office/drawing/2014/main" val="20001"/>
                    </a:ext>
                  </a:extLst>
                </a:gridCol>
                <a:gridCol w="406465">
                  <a:extLst>
                    <a:ext uri="{9D8B030D-6E8A-4147-A177-3AD203B41FA5}">
                      <a16:colId xmlns:a16="http://schemas.microsoft.com/office/drawing/2014/main" val="20002"/>
                    </a:ext>
                  </a:extLst>
                </a:gridCol>
                <a:gridCol w="8691625">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能读懂与人生经历、人物品质及人生态度相关话题的文章内容，能理解诗歌的大意和主题，并初步赏析诗歌。</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能了解描写经历的文体特点和内容要素，并恰当使用所学词汇与表达描述和介绍人物生平，讲述人物故事及自身经历；</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通过观看视频，发现并归纳促使优秀人物走向成功的共性原因；</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能正确运用动名词和不定式描述人物的自身经历。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801780633"/>
              </p:ext>
            </p:extLst>
          </p:nvPr>
        </p:nvGraphicFramePr>
        <p:xfrm>
          <a:off x="288429" y="647799"/>
          <a:ext cx="10837204" cy="5580620"/>
        </p:xfrm>
        <a:graphic>
          <a:graphicData uri="http://schemas.openxmlformats.org/drawingml/2006/table">
            <a:tbl>
              <a:tblPr/>
              <a:tblGrid>
                <a:gridCol w="1692188">
                  <a:extLst>
                    <a:ext uri="{9D8B030D-6E8A-4147-A177-3AD203B41FA5}">
                      <a16:colId xmlns:a16="http://schemas.microsoft.com/office/drawing/2014/main" val="20000"/>
                    </a:ext>
                  </a:extLst>
                </a:gridCol>
                <a:gridCol w="9145016">
                  <a:extLst>
                    <a:ext uri="{9D8B030D-6E8A-4147-A177-3AD203B41FA5}">
                      <a16:colId xmlns:a16="http://schemas.microsoft.com/office/drawing/2014/main" val="20001"/>
                    </a:ext>
                  </a:extLst>
                </a:gridCol>
              </a:tblGrid>
              <a:tr h="0">
                <a:tc>
                  <a:txBody>
                    <a:bodyPr/>
                    <a:lstStyle/>
                    <a:p>
                      <a:pPr algn="ctr">
                        <a:lnSpc>
                          <a:spcPct val="13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664178">
                <a:tc>
                  <a:txBody>
                    <a:bodyPr/>
                    <a:lstStyle/>
                    <a:p>
                      <a:pPr algn="ctr">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能通过运用各种学习策略，不断监控、评价、反思和调整自己的学习内容和进程，激发学习英语的兴趣，提高分析和解决问题的能力，提高自己的理解能力和表达能力。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3420380">
                <a:tc>
                  <a:txBody>
                    <a:bodyPr/>
                    <a:lstStyle/>
                    <a:p>
                      <a:pPr algn="ctr">
                        <a:lnSpc>
                          <a:spcPct val="13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文化意识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了解不同文化背景下人们面对挫折时的优秀品质，如身残志坚、乐观向上、坚持不懈、勇往直前、永不放弃等；</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a:t>
                      </a:r>
                      <a:r>
                        <a:rPr lang="zh-CN" altLang="zh-CN" sz="2800" kern="100" dirty="0">
                          <a:solidFill>
                            <a:srgbClr val="000000"/>
                          </a:solidFill>
                          <a:effectLst/>
                          <a:latin typeface="Times New Roman" panose="02020603050405020304"/>
                          <a:ea typeface="楷体_GB2312"/>
                          <a:cs typeface="Times New Roman" panose="02020603050405020304"/>
                        </a:rPr>
                        <a:t>理解</a:t>
                      </a:r>
                      <a:r>
                        <a:rPr lang="zh-CN" sz="2800" kern="100" dirty="0">
                          <a:solidFill>
                            <a:srgbClr val="000000"/>
                          </a:solidFill>
                          <a:effectLst/>
                          <a:latin typeface="Times New Roman" panose="02020603050405020304"/>
                          <a:ea typeface="楷体_GB2312"/>
                          <a:cs typeface="Times New Roman" panose="02020603050405020304"/>
                        </a:rPr>
                        <a:t>和</a:t>
                      </a:r>
                      <a:r>
                        <a:rPr lang="zh-CN" altLang="zh-CN" sz="2800" kern="100" dirty="0">
                          <a:solidFill>
                            <a:srgbClr val="000000"/>
                          </a:solidFill>
                          <a:effectLst/>
                          <a:latin typeface="Times New Roman" panose="02020603050405020304"/>
                          <a:ea typeface="楷体_GB2312"/>
                          <a:cs typeface="Times New Roman" panose="02020603050405020304"/>
                        </a:rPr>
                        <a:t>学习</a:t>
                      </a:r>
                      <a:r>
                        <a:rPr lang="zh-CN" sz="2800" kern="100" dirty="0">
                          <a:solidFill>
                            <a:srgbClr val="000000"/>
                          </a:solidFill>
                          <a:effectLst/>
                          <a:latin typeface="Times New Roman" panose="02020603050405020304"/>
                          <a:ea typeface="楷体_GB2312"/>
                          <a:cs typeface="Times New Roman" panose="02020603050405020304"/>
                        </a:rPr>
                        <a:t>中外优秀人物的精神品质，树立在学习生活中刻苦努力、坚持不懈的人生观与价值观，树立面对困境不妥协、面对失败不放弃的积极</a:t>
                      </a:r>
                      <a:r>
                        <a:rPr lang="zh-CN" altLang="en-US" sz="2800" kern="100" dirty="0">
                          <a:solidFill>
                            <a:srgbClr val="000000"/>
                          </a:solidFill>
                          <a:effectLst/>
                          <a:latin typeface="Times New Roman" panose="02020603050405020304"/>
                          <a:ea typeface="楷体_GB2312"/>
                          <a:cs typeface="Times New Roman" panose="02020603050405020304"/>
                        </a:rPr>
                        <a:t>的</a:t>
                      </a:r>
                      <a:r>
                        <a:rPr lang="zh-CN" sz="2800" kern="100" dirty="0">
                          <a:solidFill>
                            <a:srgbClr val="000000"/>
                          </a:solidFill>
                          <a:effectLst/>
                          <a:latin typeface="Times New Roman" panose="02020603050405020304"/>
                          <a:ea typeface="楷体_GB2312"/>
                          <a:cs typeface="Times New Roman" panose="02020603050405020304"/>
                        </a:rPr>
                        <a:t>人生态度。</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88429" y="1835931"/>
          <a:ext cx="10837204" cy="2848356"/>
        </p:xfrm>
        <a:graphic>
          <a:graphicData uri="http://schemas.openxmlformats.org/drawingml/2006/table">
            <a:tbl>
              <a:tblPr/>
              <a:tblGrid>
                <a:gridCol w="2095915">
                  <a:extLst>
                    <a:ext uri="{9D8B030D-6E8A-4147-A177-3AD203B41FA5}">
                      <a16:colId xmlns:a16="http://schemas.microsoft.com/office/drawing/2014/main" val="20000"/>
                    </a:ext>
                  </a:extLst>
                </a:gridCol>
                <a:gridCol w="8741289">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思维品质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能通过比较、分析并联系自身实际，有逻辑地与他人分享亲身经历，实现知识和思维能力的拓展与迁移，能多维度地看待事物，将困境看作是新的机遇和挑战，树立</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勇往直前、永不放弃</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的人生态度。</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735" y="1439887"/>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表格 3"/>
          <p:cNvGraphicFramePr>
            <a:graphicFrameLocks noGrp="1"/>
          </p:cNvGraphicFramePr>
          <p:nvPr/>
        </p:nvGraphicFramePr>
        <p:xfrm>
          <a:off x="346735" y="2284870"/>
          <a:ext cx="10778898" cy="2916682"/>
        </p:xfrm>
        <a:graphic>
          <a:graphicData uri="http://schemas.openxmlformats.org/drawingml/2006/table">
            <a:tbl>
              <a:tblPr/>
              <a:tblGrid>
                <a:gridCol w="1057818">
                  <a:extLst>
                    <a:ext uri="{9D8B030D-6E8A-4147-A177-3AD203B41FA5}">
                      <a16:colId xmlns:a16="http://schemas.microsoft.com/office/drawing/2014/main" val="20000"/>
                    </a:ext>
                  </a:extLst>
                </a:gridCol>
                <a:gridCol w="9721080">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必背</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debt, pace, inform, rarely, rejection, nevertheless, persevere, criticism, classic, guarantee, delighted, outcome, worthwhile, blanket, enthusiastic, contest, upset, elect, blessing, appreciative, worthy, mere, gentleness, companionship, outline, dawn, permanent, delight, embarrassed</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229353023"/>
              </p:ext>
            </p:extLst>
          </p:nvPr>
        </p:nvGraphicFramePr>
        <p:xfrm>
          <a:off x="360437" y="647799"/>
          <a:ext cx="10837204" cy="5439664"/>
        </p:xfrm>
        <a:graphic>
          <a:graphicData uri="http://schemas.openxmlformats.org/drawingml/2006/table">
            <a:tbl>
              <a:tblPr/>
              <a:tblGrid>
                <a:gridCol w="1274455">
                  <a:extLst>
                    <a:ext uri="{9D8B030D-6E8A-4147-A177-3AD203B41FA5}">
                      <a16:colId xmlns:a16="http://schemas.microsoft.com/office/drawing/2014/main" val="20000"/>
                    </a:ext>
                  </a:extLst>
                </a:gridCol>
                <a:gridCol w="9562749">
                  <a:extLst>
                    <a:ext uri="{9D8B030D-6E8A-4147-A177-3AD203B41FA5}">
                      <a16:colId xmlns:a16="http://schemas.microsoft.com/office/drawing/2014/main" val="20001"/>
                    </a:ext>
                  </a:extLst>
                </a:gridCol>
              </a:tblGrid>
              <a:tr h="0">
                <a:tc>
                  <a:txBody>
                    <a:bodyPr/>
                    <a:lstStyle/>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dirty="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表达</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regret to do, take for example, have... in common, stick... on, along the lines of, turn... down, a total of, within the pages of, play a part, be stricken blind and deaf, appreciative of, worthy of note, probe into, go about, close in on, descend upon, give one hint to, survive on, all too often, say in one's ear</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dirty="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1. not... until...</a:t>
                      </a:r>
                      <a:endParaRPr lang="zh-CN" sz="1050" kern="10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2. as if</a:t>
                      </a:r>
                      <a:r>
                        <a:rPr lang="zh-CN" sz="2800" kern="100">
                          <a:solidFill>
                            <a:srgbClr val="000000"/>
                          </a:solidFill>
                          <a:effectLst/>
                          <a:latin typeface="Times New Roman" panose="02020603050405020304"/>
                          <a:ea typeface="楷体_GB2312"/>
                          <a:cs typeface="Times New Roman" panose="02020603050405020304"/>
                        </a:rPr>
                        <a:t>引导方式状语从句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动名词和不定式作宾语</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个人经历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2049</Words>
  <Application>Microsoft Office PowerPoint</Application>
  <PresentationFormat>自定义</PresentationFormat>
  <Paragraphs>248</Paragraphs>
  <Slides>27</Slides>
  <Notes>27</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27</vt:i4>
      </vt:variant>
    </vt:vector>
  </HeadingPairs>
  <TitlesOfParts>
    <vt:vector size="42" baseType="lpstr">
      <vt:lpstr>HelveticaNeueLT Pro 67 MdCn</vt:lpstr>
      <vt:lpstr>IPAPANNEW</vt:lpstr>
      <vt:lpstr>阿里巴巴普惠体</vt:lpstr>
      <vt:lpstr>等线 Light</vt:lpstr>
      <vt:lpstr>华文细黑</vt:lpstr>
      <vt:lpstr>宋体</vt:lpstr>
      <vt:lpstr>微软雅黑</vt:lpstr>
      <vt:lpstr>Arial</vt:lpstr>
      <vt:lpstr>Book Antiqua</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1301</cp:revision>
  <dcterms:created xsi:type="dcterms:W3CDTF">2016-06-29T09:22:00Z</dcterms:created>
  <dcterms:modified xsi:type="dcterms:W3CDTF">2026-02-13T02:03:45Z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