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10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2"/>
    <p:sldMasterId id="2147483662" r:id="rId3"/>
  </p:sldMasterIdLst>
  <p:notesMasterIdLst>
    <p:notesMasterId r:id="rId37"/>
  </p:notesMasterIdLst>
  <p:handoutMasterIdLst>
    <p:handoutMasterId r:id="rId38"/>
  </p:handoutMasterIdLst>
  <p:sldIdLst>
    <p:sldId id="2476" r:id="rId4"/>
    <p:sldId id="3800" r:id="rId5"/>
    <p:sldId id="2478" r:id="rId6"/>
    <p:sldId id="2343" r:id="rId7"/>
    <p:sldId id="3851" r:id="rId8"/>
    <p:sldId id="3852" r:id="rId9"/>
    <p:sldId id="3853" r:id="rId10"/>
    <p:sldId id="3854" r:id="rId11"/>
    <p:sldId id="3855" r:id="rId12"/>
    <p:sldId id="3856" r:id="rId13"/>
    <p:sldId id="3664" r:id="rId14"/>
    <p:sldId id="3848" r:id="rId15"/>
    <p:sldId id="3849" r:id="rId16"/>
    <p:sldId id="3850" r:id="rId17"/>
    <p:sldId id="3835" r:id="rId18"/>
    <p:sldId id="3857" r:id="rId19"/>
    <p:sldId id="3858" r:id="rId20"/>
    <p:sldId id="3859" r:id="rId21"/>
    <p:sldId id="3785" r:id="rId22"/>
    <p:sldId id="3786" r:id="rId23"/>
    <p:sldId id="3836" r:id="rId24"/>
    <p:sldId id="3837" r:id="rId25"/>
    <p:sldId id="3813" r:id="rId26"/>
    <p:sldId id="3814" r:id="rId27"/>
    <p:sldId id="3838" r:id="rId28"/>
    <p:sldId id="3815" r:id="rId29"/>
    <p:sldId id="3816" r:id="rId30"/>
    <p:sldId id="3860" r:id="rId31"/>
    <p:sldId id="3861" r:id="rId32"/>
    <p:sldId id="3823" r:id="rId33"/>
    <p:sldId id="3824" r:id="rId34"/>
    <p:sldId id="3780" r:id="rId35"/>
    <p:sldId id="2276" r:id="rId36"/>
  </p:sldIdLst>
  <p:sldSz cx="11522075" cy="6480175"/>
  <p:notesSz cx="6858000" cy="9144000"/>
  <p:custDataLst>
    <p:tags r:id="rId39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 showGuides="1">
      <p:cViewPr varScale="1">
        <p:scale>
          <a:sx n="114" d="100"/>
          <a:sy n="114" d="100"/>
        </p:scale>
        <p:origin x="738" y="96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gs" Target="tags/tag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  <a:t>2026/2/13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  <a:t>2026/2/13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10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  <a:t>11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19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32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  <a:t>33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2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Onwards and upwards</a:t>
            </a: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2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Onwards and upwards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2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Onwards and upwards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7" Type="http://schemas.openxmlformats.org/officeDocument/2006/relationships/hyperlink" Target="../3.&#37197;&#22871;&#32451;&#20064;&#39064;/&#35838;&#21518;&#32032;&#20859;&#35780;&#20215;/08%20Unit%202&#12288;&#35838;&#21518;&#32032;&#20859;&#35780;&#20215;(&#20843;)&#12288;Section%20&#8547;&#12288;Developing%20ideas,%20Presenting%20ideas%20&amp;%20Reflection.docx" TargetMode="Externa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3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</a:p>
        </p:txBody>
      </p:sp>
      <p:sp>
        <p:nvSpPr>
          <p:cNvPr id="24" name="矩形 5"/>
          <p:cNvSpPr/>
          <p:nvPr>
            <p:custDataLst>
              <p:tags r:id="rId4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25" name="梯形 24"/>
          <p:cNvSpPr/>
          <p:nvPr>
            <p:custDataLst>
              <p:tags r:id="rId5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6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7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8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2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Onwards and upwards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2292340"/>
            <a:ext cx="10693400" cy="19020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虚拟语气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Use your eyes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blind.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要像明天即将失明一样去使用你的眼睛。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72705" y="2916051"/>
            <a:ext cx="55675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as if tomorrow you would be stricken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2" name="矩形 1"/>
          <p:cNvSpPr/>
          <p:nvPr/>
        </p:nvSpPr>
        <p:spPr>
          <a:xfrm>
            <a:off x="422275" y="1583903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en-US" altLang="zh-CN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Part 1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　课文理解</a:t>
            </a:r>
            <a:endParaRPr lang="zh-CN" altLang="en-US" sz="1050" b="1" kern="100" dirty="0">
              <a:solidFill>
                <a:schemeClr val="tx1"/>
              </a:solidFill>
              <a:latin typeface="等线" panose="02010600030101010101" pitchFamily="2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46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231975"/>
            <a:ext cx="10693400" cy="122777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文本整体理解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Activity 1: Finish the structure according to the text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3543510"/>
            <a:ext cx="11190288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853" y="3653281"/>
            <a:ext cx="1409700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3515" y="4013321"/>
            <a:ext cx="71437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1257" y="4663089"/>
            <a:ext cx="110490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625" y="6037527"/>
            <a:ext cx="8001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125" y="5671209"/>
            <a:ext cx="57150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08373"/>
            <a:ext cx="10693400" cy="42439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fr-FR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文本细节领悟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fr-FR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2: Choose the best answer for each question according to the text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fr-F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What's the author's reaction after hearing her friend's words: nothing in particular?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Frightened. 	B. Unbelievable.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Excited. 	D. Indifferent.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05053" y="43922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931744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How would darkness make one feel?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Proud of himself.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Grateful for scenery.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Worthy of hard work.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Pleased with health.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6502" y="30960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50110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Why wouldn’t the author be able to sleep on the first night?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Because she would be disappointed.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Because she would be tired.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Because she would be excited.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Because she would be alone.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Which word cannot be used to describe the author?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Determined. 	B. Pessimistic.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Optimistic. 	D. Positive.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6502" y="27504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69049" y="45866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83803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语言知识运用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3: 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Analyse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difficult sentences and translate them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And I have imagined what I should most like to see if I were given the use of my eyes, say for just three days.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本句是一个主从复合句。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从句，该从句包含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从句使用了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语气，表示与现在事实相反。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61237" y="314907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宾语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96641" y="372514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条件状语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57181" y="372514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虚拟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32445" y="4821751"/>
            <a:ext cx="10657184" cy="129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                    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我想象过，如果我能被恩赐恢复视觉，哪怕只有三天，我最希望看到什么。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01324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I do not know what it is to see into the heart of a friend through that “window of the soul”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eye.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本句是一个主从复合句。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从句，并在从句中作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语；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主语，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see into... eye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是真正的主语，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eye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“window of the soul”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633245" y="254246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宾语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24533" y="313768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表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24733" y="315452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形式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82162" y="376659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同位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41698" y="4235883"/>
            <a:ext cx="10513168" cy="129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                   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我无法理解通过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心灵的窗户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——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眼睛，看透一个朋友的内心是怎样的感觉。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44526"/>
            <a:ext cx="10693400" cy="37077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Only when darkness had again descended upon me should I realize how much I had left unseen.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本句是一个主从复合句。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only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＋状语从句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放在句首，主句用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20577" y="338089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部分倒装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96641" y="3992959"/>
            <a:ext cx="8802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只有当黑暗再次降临时，我才意识到，我还有那么多没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7672" y="458586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有看到。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79567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思维品质培养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4: Think and answer the following questions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What's the author's purpose in writing the text?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What should we do when we come across people with disabilities?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2445" y="3393212"/>
            <a:ext cx="85929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make readers without disabilities value what they have.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32445" y="4608239"/>
            <a:ext cx="790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We should respect them and try to offer help to them.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2275" y="467779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en-US" altLang="zh-CN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Part 2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　语言梳理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6582" y="1187859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appreciative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感激的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784033"/>
            <a:ext cx="10693400" cy="469641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Darkness would make him more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appreciative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sight; silence would teach him the joys of sound.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黑暗会使人更加珍惜视力；寂静能教会人享受声音的美妙。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(1)be appreciative of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赞赏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；感激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(2)appreciate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鉴赏；感激；意识到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appreciate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i="1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pron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./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doing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重视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感激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would appreciate it if...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假如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，我将不胜感激。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(3)appreciation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感激；欣赏；赞美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583903"/>
            <a:ext cx="10692000" cy="4319388"/>
          </a:xfrm>
        </p:spPr>
        <p:txBody>
          <a:bodyPr/>
          <a:lstStyle/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Understand the article and clearly describe Helen Keller’s three-day wishes.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On the basis of understanding, feel the theme of the article, so as to deepen the understanding of the meaning of the unit theme, and have a positive attitude towards life in the face of difficulties and do not give up in the face of failure.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Describe the process and feelings of experiencing the difficulties in the life of people with disabilities, so as to learn to be grateful, cherish the good life more, and have a correct attitude towards life.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516371"/>
            <a:ext cx="10693400" cy="1227772"/>
          </a:xfrm>
          <a:noFill/>
          <a:ln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当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appreciate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hate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dislike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love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like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depend/rely on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等词后接宾语从句时，一般先加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，再接宾语从句。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2143933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59867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 is a murmur of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(appreciate) laughter.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appreciated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(give) the opportunity to work in the suburb two years ago.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Here I sincerely express my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(appreciate) for helping me find the lost suitcase.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13924" y="2478550"/>
            <a:ext cx="193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appreciative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736701" y="3090618"/>
            <a:ext cx="19575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being given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04953" y="4259586"/>
            <a:ext cx="1955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appreciation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835931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新课标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楷体_GB2312"/>
                <a:cs typeface="宋体" panose="02010600030101010101" pitchFamily="2" charset="-122"/>
              </a:rPr>
              <a:t>Ⅱ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卷应用文写作之建议信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如果您能考虑一下我的建议，我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将不胜感激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if you would take my suggestion into consideration.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59031" y="3648330"/>
            <a:ext cx="3837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would really appreciate it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embarrassed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难堪的，尴尬的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259867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felt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embarrassed,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even though no one could see 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尽管没人看见我，我还是觉得很尴尬。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(1)be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 embarrassed about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at...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感到难为情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不知所措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be/feel embarrassed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对做某事感到尴尬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(2)embarrassing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令人尴尬的，使人难堪的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(3)embarrass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使尴尬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(4)embarrassment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窘迫；尴尬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37328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was embarrassed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(admit) making a mistake.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was in the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(embarrass) position of having completely forgotten her name.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could not hide his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(embarrass) at his children's rudeness.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88829" y="2644859"/>
            <a:ext cx="1369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admit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736701" y="3168079"/>
            <a:ext cx="20970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embarrassing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56881" y="4409055"/>
            <a:ext cx="23551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embarrassment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65320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读后续写之心理描写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让他感到尴尬的是没有人对他的问题作出回应。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was that no one responded to his question. (embarrassed)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that no one responded to his question. (embarrass)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 </a:t>
            </a:r>
            <a:r>
              <a:rPr lang="en-US" altLang="zh-CN" kern="100" spc="-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one responded to his question. (embarrassment)</a:t>
            </a:r>
            <a:endParaRPr lang="zh-CN" altLang="zh-CN" sz="1050" kern="100" spc="-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6481" y="3137689"/>
            <a:ext cx="4355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What made him embarrassed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64493" y="4325821"/>
            <a:ext cx="29338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 embarrassed him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8489" y="4937889"/>
            <a:ext cx="33271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his embarrassment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223863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as 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引导方式状语从句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922774"/>
            <a:ext cx="10693400" cy="36215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Hear the music of voices, the song of a bird, the mighty strains of an orchestra,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if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would be stricken deaf tomorrow.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要像明天即将失聪一样，去仔细聆听音乐的旋律、鸟儿的歌唱、交响乐的震撼音符。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句式分析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引导方式状语从句，从句中使用了对将来时的虚拟。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(1)as if/as though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好像；似乎；仿佛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，可以引导方式状语从句或表语从句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(2)as if/as though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所引导的从句中的语气及谓语动词形式：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fontAlgn="base">
              <a:spcBef>
                <a:spcPct val="0"/>
              </a:spcBef>
            </a:pP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497" y="3284487"/>
            <a:ext cx="6124575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75891"/>
            <a:ext cx="10693400" cy="43204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was still running with a smile on his face, as if nothing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(happen)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Works at the exhibition really do reach out to us across the centuries as if time itself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(be) nothing.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45413" y="2736031"/>
            <a:ext cx="2268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had happened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68649" y="4572235"/>
            <a:ext cx="972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were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252425" y="1445340"/>
            <a:ext cx="10981219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读后续写之细节描写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他表现得好像一点都没有听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说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过这件事一样。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acted as if _____________________.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读后续写之动作链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他闭上眼睛，张开嘴巴，伸直双腿，吊在那里，仿佛死了似的。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closed his eyes, opened his mouth,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and hung there,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76661" y="2736030"/>
            <a:ext cx="3861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he hadn't heard any of it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265093" y="4469676"/>
            <a:ext cx="3201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stretched out his legs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76561" y="5117748"/>
            <a:ext cx="27735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as if he were dead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55763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Parents should encourage kids to have interactions with their fellows in order to develop their awareness of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companionship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outline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something is its general shape, especially when it cannot be clearly seen.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Dawn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the time of day when light first appears in the sky, just before the sun rises.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revelation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something is the act of making it known.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93286" y="2880272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友谊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80817" y="41041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轮廓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48669" y="529231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黎明，破晓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217421" y="586837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展现，显示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1403883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110801"/>
            <a:ext cx="10693400" cy="3037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dawn: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黎明　　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B.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开端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开始；出现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Peace marked a new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dawn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 the country's history.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arrived in Sydney as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dawn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broke.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the great day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dawned,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first concern was the weather.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37301" y="3384103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265093" y="4032175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01497" y="4608239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50110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delight: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高兴；愉快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乐事；令人高兴的事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使高兴；使愉快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has created a style of music that has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delighted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audiences all over the world.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children squealed with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delight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when they saw the puppy.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Sampling the local cuisine is one of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delights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holidaying abroad.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80617" y="3421070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637165" y="40331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457" y="5221270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709528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课后素养评价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八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0" name="矩形 29">
            <a:hlinkClick r:id="rId6" action="ppaction://hlinksldjump"/>
          </p:cNvPr>
          <p:cNvSpPr/>
          <p:nvPr/>
        </p:nvSpPr>
        <p:spPr>
          <a:xfrm>
            <a:off x="3243263" y="5322017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7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511895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The campaign we took part in last year has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permanent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effect on my two little kids.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Bad emotion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descended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when he got the rejection from the company again.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The word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“mighty”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used to describe something that is very large or powerful.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92685" y="2140803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长久的，永久的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76561" y="334809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降临，来临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55970" y="45362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强有力的，雄伟的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930278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317657"/>
              </p:ext>
            </p:extLst>
          </p:nvPr>
        </p:nvGraphicFramePr>
        <p:xfrm>
          <a:off x="288429" y="1650519"/>
          <a:ext cx="10909212" cy="4165016"/>
        </p:xfrm>
        <a:graphic>
          <a:graphicData uri="http://schemas.openxmlformats.org/drawingml/2006/table">
            <a:tbl>
              <a:tblPr/>
              <a:tblGrid>
                <a:gridCol w="5341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0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4046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046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幸事，幸运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bless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保佑，祈福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046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感激的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appreciate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鉴赏；感激；意识到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40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appreciation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感激；欣赏；赞美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4046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值得尊敬的；值得赞赏的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worth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价值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07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worthwhile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重要的；值得做的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4046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仅仅，只不过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merely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仅仅，只不过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6441" y="2231975"/>
            <a:ext cx="1359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blessing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6441" y="3132075"/>
            <a:ext cx="193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appreciative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4435" y="4032175"/>
            <a:ext cx="1238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worthy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8429" y="5292315"/>
            <a:ext cx="9012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mere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75558"/>
              </p:ext>
            </p:extLst>
          </p:nvPr>
        </p:nvGraphicFramePr>
        <p:xfrm>
          <a:off x="288429" y="755812"/>
          <a:ext cx="10909212" cy="5256585"/>
        </p:xfrm>
        <a:graphic>
          <a:graphicData uri="http://schemas.openxmlformats.org/drawingml/2006/table">
            <a:tbl>
              <a:tblPr/>
              <a:tblGrid>
                <a:gridCol w="5341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0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750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7505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使人高兴的事，乐事；快乐，高兴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使高兴，使愉快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delighted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愉快的，高兴的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95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delightful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令人愉快的，讨人喜欢的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09530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难堪的，尴尬的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embarrassing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令人尴尬的，使人难堪的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75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embarrassment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窘迫；尴尬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7505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和蔼，温和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gentle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和蔼的；温和的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75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gently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和蔼地；温和地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24433" y="1636747"/>
            <a:ext cx="1180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delight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6441" y="3780147"/>
            <a:ext cx="19768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embarrassed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6441" y="5220307"/>
            <a:ext cx="16770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gentleness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949147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now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时而，不时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be applied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应用于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care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关心，在乎；介意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be aware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知道，了解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end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结束；终结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be appreciative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感激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worthy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值得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94205" y="1636747"/>
            <a:ext cx="702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and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376661" y="2248815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39318" y="2824879"/>
            <a:ext cx="981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about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160637" y="3420107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04553" y="39770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up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60737" y="4608239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918423" y="5220307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823732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probe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探究，探索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close in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围住；接近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descend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突然到达；袭击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突然降临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11. give one hint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给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一个忠告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12. go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着手；从事；干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78166" y="1924779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into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944613" y="25200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16482" y="304090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upon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916721" y="3688975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76561" y="4284203"/>
            <a:ext cx="981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about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make sb./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Darkness would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sight; silence would teach him the joys of sound.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黑暗会使人更加珍惜视力；寂静能教会人享受声音的美妙。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only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＋状语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置于句首引起的倒装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_______________________________________________________ how much I had left unseen.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只有当黑暗再次降临时，我才意识到，我还有那么多没有看到。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30445" y="1979947"/>
            <a:ext cx="4754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make him more appreciative of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4453" y="4373051"/>
            <a:ext cx="9805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Only when darkness had again descended upon me should I realize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2326</Words>
  <Application>Microsoft Office PowerPoint</Application>
  <PresentationFormat>自定义</PresentationFormat>
  <Paragraphs>289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49" baseType="lpstr">
      <vt:lpstr>HelveticaNeueLT Pro 67 MdCn</vt:lpstr>
      <vt:lpstr>IPAPANNEW</vt:lpstr>
      <vt:lpstr>等线</vt:lpstr>
      <vt:lpstr>等线 Light</vt:lpstr>
      <vt:lpstr>黑体</vt:lpstr>
      <vt:lpstr>华文细黑</vt:lpstr>
      <vt:lpstr>宋体</vt:lpstr>
      <vt:lpstr>微软雅黑</vt:lpstr>
      <vt:lpstr>Arial</vt:lpstr>
      <vt:lpstr>Book Antiqua</vt:lpstr>
      <vt:lpstr>Calibri</vt:lpstr>
      <vt:lpstr>Calibri Light</vt:lpstr>
      <vt:lpstr>Times New Roman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DELL</cp:lastModifiedBy>
  <cp:revision>1303</cp:revision>
  <dcterms:created xsi:type="dcterms:W3CDTF">2016-06-29T09:22:00Z</dcterms:created>
  <dcterms:modified xsi:type="dcterms:W3CDTF">2026-02-13T02:10:16Z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2052-12.1.0.23125</vt:lpwstr>
  </property>
</Properties>
</file>