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9" r:id="rId2"/>
    <p:sldMasterId id="2147483661" r:id="rId3"/>
  </p:sldMasterIdLst>
  <p:notesMasterIdLst>
    <p:notesMasterId r:id="rId28"/>
  </p:notesMasterIdLst>
  <p:handoutMasterIdLst>
    <p:handoutMasterId r:id="rId29"/>
  </p:handoutMasterIdLst>
  <p:sldIdLst>
    <p:sldId id="2476" r:id="rId4"/>
    <p:sldId id="3800" r:id="rId5"/>
    <p:sldId id="2478" r:id="rId6"/>
    <p:sldId id="2343" r:id="rId7"/>
    <p:sldId id="3851" r:id="rId8"/>
    <p:sldId id="3853" r:id="rId9"/>
    <p:sldId id="3854" r:id="rId10"/>
    <p:sldId id="3664" r:id="rId11"/>
    <p:sldId id="3671" r:id="rId12"/>
    <p:sldId id="3848" r:id="rId13"/>
    <p:sldId id="3785" r:id="rId14"/>
    <p:sldId id="3786" r:id="rId15"/>
    <p:sldId id="3836" r:id="rId16"/>
    <p:sldId id="3837" r:id="rId17"/>
    <p:sldId id="3813" r:id="rId18"/>
    <p:sldId id="3814" r:id="rId19"/>
    <p:sldId id="3838" r:id="rId20"/>
    <p:sldId id="3815" r:id="rId21"/>
    <p:sldId id="3816" r:id="rId22"/>
    <p:sldId id="3855" r:id="rId23"/>
    <p:sldId id="3856" r:id="rId24"/>
    <p:sldId id="3823" r:id="rId25"/>
    <p:sldId id="3780" r:id="rId26"/>
    <p:sldId id="2276" r:id="rId27"/>
  </p:sldIdLst>
  <p:sldSz cx="11522075" cy="6480175"/>
  <p:notesSz cx="6858000" cy="9144000"/>
  <p:custDataLst>
    <p:tags r:id="rId30"/>
  </p:custDataLst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>
          <p15:clr>
            <a:srgbClr val="A4A3A4"/>
          </p15:clr>
        </p15:guide>
        <p15:guide id="2" orient="horz" pos="462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1678">
          <p15:clr>
            <a:srgbClr val="A4A3A4"/>
          </p15:clr>
        </p15:guide>
        <p15:guide id="5">
          <p15:clr>
            <a:srgbClr val="A4A3A4"/>
          </p15:clr>
        </p15:guide>
        <p15:guide id="6" pos="36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pPr>
                <a:defRPr/>
              </a:pPr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796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pPr>
                <a:defRPr/>
              </a:pPr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11583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20C7C836-5437-453B-BF4C-783C7D9CED27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CEE0B122-1FBD-4190-821E-654CEA823DCE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10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73BF05C-D306-4092-AEEC-B8DEB851129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73BF05C-D306-4092-AEEC-B8DEB851129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15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73BF05C-D306-4092-AEEC-B8DEB851129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18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19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9FF73913-E077-4BEC-908D-580747700807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20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itchFamily="34" charset="0"/>
              </a:rPr>
              <a:pPr defTabSz="912813" eaLnBrk="1" hangingPunct="1"/>
              <a:t>23</a:t>
            </a:fld>
            <a:endParaRPr lang="en-US" altLang="zh-CN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8279B05E-C682-41CA-8C6D-24804725F5C5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A3416693-ADB3-4C67-88EA-8AB477A7A092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DAEA119B-8058-4BAA-8785-1916E6003C6B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8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CEE0B122-1FBD-4190-821E-654CEA823DCE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9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31290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667634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746344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12604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Unit 4</a:t>
            </a:r>
            <a:r>
              <a:rPr lang="zh-CN" altLang="en-US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Meeting the muse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04945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29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68520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96075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3187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30686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505977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392778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56169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9989141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Unit 4</a:t>
            </a:r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Meeting the muse</a:t>
            </a:r>
            <a:endParaRPr lang="zh-CN" altLang="en-US" sz="1400" b="1" dirty="0">
              <a:solidFill>
                <a:srgbClr val="C0472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888" indent="-217488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688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Unit 4</a:t>
            </a:r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Meeting the muse</a:t>
            </a:r>
            <a:endParaRPr lang="zh-CN" altLang="en-US" sz="1400" b="1" dirty="0">
              <a:solidFill>
                <a:srgbClr val="C0472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507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888" indent="-217488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688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6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hyperlink" Target="../3.&#37197;&#22871;&#32451;&#20064;&#39064;/&#35838;&#21518;&#32032;&#20859;&#35780;&#20215;/14%20Unit%204&#12288;&#35838;&#21518;&#32032;&#20859;&#35780;&#20215;(&#21313;&#22235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Meeting the muse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807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写作微练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从这次经历中，我懂得了生活中不仅有阳光，还有风雨。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cs typeface="宋体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From this experience, I learned that life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not only sunshine but also storms.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cs typeface="宋体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From this experience, I learned that life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not only sunshine but also storms.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cs typeface="宋体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From this experience, I learned that life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not only sunshine but also storms.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01197" y="2556011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is composed of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09209" y="3744143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is made up of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97241" y="4968279"/>
            <a:ext cx="17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consists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5012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0378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so as to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以便；以致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17070"/>
            <a:ext cx="10693400" cy="54312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As Tan once said, Chinese music should carry “universal expression” of the human spirit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so as to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be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recognised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by the whole world.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谭曾说过，中国音乐应该承载人文精神的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共同理念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，才能被世界认可。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so as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相当于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in order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，意为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为了做某事，以便做某事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，其引出的目的状语可以转换成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so that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in order that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引导的目的状语从句。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40317"/>
            <a:ext cx="10693400" cy="3621569"/>
          </a:xfrm>
          <a:noFill/>
          <a:ln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使用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so as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结构时，不定式的逻辑主语必须与句子主语一致。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(2)so as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的否定形式是在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to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前面加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not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，即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so as not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为了不做某事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(3)so as to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引出的目的状语不可位于句首，而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in order to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引出的目的状语既可位于句首，也可位于句中。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367879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0852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一句多译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为了学习汉语，他来到了中国。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497" y="3364939"/>
            <a:ext cx="7662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He came to China in order to/so as to learn Chinese.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00497" y="3960167"/>
            <a:ext cx="9105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He came to China in order that/so that he could learn Chinese.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00497" y="4536231"/>
            <a:ext cx="6590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order to learn Chinese, he came to China.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924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应用文写作之劝告信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我们要从错误中吸取教训，以便在将来成为更好的人。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We should learn a lesson from our mistakes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_______________________</a:t>
            </a: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in the future.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70440" y="3616967"/>
            <a:ext cx="4527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so as to/in order to be a better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6930" y="4157027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person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43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0378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bring out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使显现；使表现出；阐明；出版；生产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0783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She created amazing dances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bring out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the charm of the beautiful birds and the local people's lives.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她创作了令人惊叹的舞蹈以展现美丽鸟类的魅力和当地人民的生活。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bring about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引起；致使；造成；带来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bring back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使忆起；归还；恢复；带回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bring down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让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降下来；使倒下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bring in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产生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利益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；赚到；引进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bring up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养育；提出；呕吐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069187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2115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单句语法填空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Could you bring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the meaning of this poem in detail?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These experts have very definite ideas on how to bring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children.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Science has brought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many changes in our lives.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新课标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ea typeface="楷体_GB2312"/>
                <a:cs typeface="Times New Roman"/>
              </a:rPr>
              <a:t>Ⅰ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Then he went around to local ponds and streams and brought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some plants and animals.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She has three part-time jobs, which bring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about $24,000 a year.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0757" y="230398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out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73682" y="28800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80817" y="3508955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35608" y="4697087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back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73613" y="5328319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8571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71835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写作微练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我的英语老师总是尽她最大的努力使我发挥出最好的一面。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My English teacher always tries her best to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in me.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应用文写作之倡议书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人工智能技术给我们的学习方式带来了巨大的变化。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The artificial intelligence technology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in the way we learn.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69149" y="2810600"/>
            <a:ext cx="2685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bring out the best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05053" y="4593960"/>
            <a:ext cx="4806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has brought about great changes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116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94032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see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＋宾语＋宾语补足语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624397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During the walk and my stay here in the town,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saw the fish being fed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by people.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see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also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some fish sculpted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on the wall.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我住在镇上期间，当我散步的时候，看到人们在喂鱼。墙上还有鱼形的浮雕。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这两句是感官动词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see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的复合结构，第一句中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being fed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是现在分词一般式的被动语态作宾语补足语，表示动作正在被做；第二句中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sculpted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是过去分词作宾语补足语，表示被动和完成。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5262198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9887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see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＋宾语＋宾语补足语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的常用结构：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(1)see 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done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被动、完成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(2)see 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主动、正在进行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(3)see 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主动、完成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(4)see 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being done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被动、正在进行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1389237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243425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Know how artists get their inspiration.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Learn to find out useful information from what a person says.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3. Master the key words and expressions in the text.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4. Express your ideas about inspiration.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09895064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439415"/>
            <a:ext cx="10693400" cy="1831014"/>
          </a:xfrm>
          <a:noFill/>
          <a:ln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在变为被动语态时，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see sb.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应改为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sb. be seen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能接不带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to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的不定式、现在分词和过去分词作宾语补足语的感官动词还有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feel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hear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observe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notice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watch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06697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37228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0734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单句语法填空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  <a:tab pos="690245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When I passed the window yesterday, I saw him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(draw) a picture.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When I approached him, I saw James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(hold) up in the water by old Tom.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I saw all the dishes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(wash) and put away.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写作微练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Times New Roman"/>
              </a:rPr>
              <a:t>读后续写之场景描写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我经常看见那位老人坐在院子里晒太阳。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I often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enjoying sunshine.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17321" y="1636747"/>
            <a:ext cx="1361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drawing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05153" y="2824879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being held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4793" y="4085019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washed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12565" y="5796371"/>
            <a:ext cx="4475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see the old man sit in the yard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4201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892077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76338"/>
            <a:ext cx="10693400" cy="4256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floated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the idea of increased taxes on alcohol.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漂浮　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提出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想法或计划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使货币汇率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自由浮动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The princess was so confused that she could hardly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compose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her thoughts.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组成；构成　　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创作；作曲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/>
                <a:cs typeface="Times New Roman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使镇静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81317" y="163502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08609" y="406817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1378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947" name="组合 41"/>
          <p:cNvGrpSpPr>
            <a:grpSpLocks/>
          </p:cNvGrpSpPr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>
              <a:grpSpLocks/>
            </p:cNvGrpSpPr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十四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64744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9721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ea typeface="黑体"/>
                <a:cs typeface="Times New Roman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根据语境写出句中黑体单词的汉语意思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A small boat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floating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on the surface of the water.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Folk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art and customs are traditional or typical of a particular community or nation.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3. If you are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crouching,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your legs are bent under you so that you are close to the ground and leaning forwards slightly.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4. The word “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ethnic”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means “connected with or relating to different racial or cultural groups of people”</a:t>
            </a:r>
            <a:r>
              <a:rPr lang="zh-CN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7341" y="22319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/>
                <a:ea typeface="楷体_GB2312"/>
                <a:cs typeface="Times New Roman"/>
              </a:rPr>
              <a:t>浮，漂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2805" y="342010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/>
                <a:ea typeface="楷体_GB2312"/>
                <a:cs typeface="Times New Roman"/>
              </a:rPr>
              <a:t>民间的，民俗的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97241" y="460823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/>
                <a:ea typeface="楷体_GB2312"/>
                <a:cs typeface="Times New Roman"/>
              </a:rPr>
              <a:t>蹲下；蹲伏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69049" y="579637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/>
                <a:ea typeface="楷体_GB2312"/>
                <a:cs typeface="Times New Roman"/>
              </a:rPr>
              <a:t>民族的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155345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ea typeface="黑体"/>
                <a:cs typeface="宋体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拓展词汇知变形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875891"/>
              </p:ext>
            </p:extLst>
          </p:nvPr>
        </p:nvGraphicFramePr>
        <p:xfrm>
          <a:off x="576263" y="1887887"/>
          <a:ext cx="10369550" cy="3548445"/>
        </p:xfrm>
        <a:graphic>
          <a:graphicData uri="http://schemas.openxmlformats.org/drawingml/2006/table">
            <a:tbl>
              <a:tblPr/>
              <a:tblGrid>
                <a:gridCol w="4536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523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/>
                          <a:ea typeface="微软雅黑"/>
                          <a:cs typeface="Times New Roman"/>
                        </a:rPr>
                        <a:t>教材词汇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/>
                          <a:ea typeface="微软雅黑"/>
                          <a:cs typeface="Times New Roman"/>
                        </a:rPr>
                        <a:t>拓展词汇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402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动，运动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motionless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静止的，一动不动的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523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/>
                          <a:ea typeface="楷体_GB2312"/>
                          <a:cs typeface="Times New Roman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作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曲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)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composition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作曲；创作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5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composer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Courier New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作曲家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9474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引文，引语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宋体"/>
                          <a:ea typeface="Times New Roman"/>
                          <a:cs typeface="Courier New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/>
                          <a:cs typeface="Times New Roman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引述，引用，引证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quotation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Courier New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语录；引用；引语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2465" y="2520007"/>
            <a:ext cx="1200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motion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461" y="3348099"/>
            <a:ext cx="14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compose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2465" y="4284203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quote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ea typeface="黑体"/>
                <a:cs typeface="Times New Roman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补全短语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turn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转向；求助于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come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life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活跃起来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3. find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弄清；查明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4. set...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motion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开始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5. have...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common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共同之处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6. bring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使显示；出版；生产；解释；说明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7.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display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展览，公开展出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8. so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to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以便；以致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9. go deeper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深入到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17029" y="111585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56581" y="1727919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76561" y="232082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89037" y="293289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88375" y="34787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91857" y="410418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2485" y="47162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on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24533" y="530915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51963" y="5904383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723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7" grpId="0"/>
      <p:bldP spid="8" grpId="0"/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09906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/>
                <a:ea typeface="黑体"/>
                <a:cs typeface="Times New Roman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补全句子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whose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引导非限制性定语从句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Florentijn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/>
                <a:cs typeface="Courier New"/>
              </a:rPr>
              <a:t>Hofman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is a Dutch artist,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are on display all over the world.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弗洛伦泰因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霍夫曼是一位荷兰艺术家，他的大型雕塑作品在世界各地展出。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see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＋宾语＋宾语补足语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During the walk and my stay here in the town, I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by people.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我住在镇上期间，当我散步的时候，看到人们在喂鱼。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40363" y="1619907"/>
            <a:ext cx="344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whose large sculptures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525233" y="4625079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saw the fish being fed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5741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1957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has/have been doing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Since his first opera, 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Nine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Songs,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Tan Dun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 combination of Chinese music and sounds from all over the world to tell stories.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谭盾自第一部歌剧《九歌》开始，就一直在用中国音乐和来自世界各地的音乐讲述故事。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137" y="1052813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has been using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 bwMode="auto">
          <a:xfrm>
            <a:off x="414338" y="3371904"/>
            <a:ext cx="10693400" cy="310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/>
                <a:cs typeface="Courier New"/>
              </a:rPr>
              <a:t>4. </a:t>
            </a: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句型公式：</a:t>
            </a:r>
            <a:r>
              <a:rPr lang="en-US" altLang="zh-CN" kern="100">
                <a:solidFill>
                  <a:srgbClr val="000000"/>
                </a:solidFill>
                <a:latin typeface="Times New Roman"/>
                <a:cs typeface="Courier New"/>
              </a:rPr>
              <a:t>so as to</a:t>
            </a: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引导状语从句</a:t>
            </a:r>
            <a:endParaRPr lang="zh-CN" altLang="zh-CN" sz="1050" kern="10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/>
                <a:cs typeface="Courier New"/>
              </a:rPr>
              <a:t>As Tan once said</a:t>
            </a: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，</a:t>
            </a:r>
            <a:r>
              <a:rPr lang="en-US" altLang="zh-CN" kern="100">
                <a:solidFill>
                  <a:srgbClr val="000000"/>
                </a:solidFill>
                <a:latin typeface="Times New Roman"/>
                <a:cs typeface="Courier New"/>
              </a:rPr>
              <a:t>Chinese music should carry “universal expression” of the human spirit </a:t>
            </a:r>
            <a:r>
              <a:rPr lang="en-US" altLang="zh-CN" kern="10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______________________</a:t>
            </a:r>
            <a:r>
              <a:rPr lang="en-US" altLang="zh-CN" kern="100">
                <a:solidFill>
                  <a:srgbClr val="000000"/>
                </a:solidFill>
                <a:latin typeface="Times New Roman"/>
                <a:cs typeface="Courier New"/>
              </a:rPr>
              <a:t> by the whole world.</a:t>
            </a:r>
            <a:endParaRPr lang="zh-CN" altLang="zh-CN" sz="1050" kern="10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谭曾说过，中国音乐应该承载人文精神的</a:t>
            </a:r>
            <a:r>
              <a:rPr lang="en-US" altLang="zh-CN" kern="100">
                <a:solidFill>
                  <a:srgbClr val="000000"/>
                </a:solidFill>
                <a:latin typeface="宋体"/>
                <a:cs typeface="Times New Roman"/>
              </a:rPr>
              <a:t>“</a:t>
            </a: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共同理念</a:t>
            </a:r>
            <a:r>
              <a:rPr lang="en-US" altLang="zh-CN" kern="100">
                <a:solidFill>
                  <a:srgbClr val="000000"/>
                </a:solidFill>
                <a:latin typeface="宋体"/>
                <a:cs typeface="Times New Roman"/>
              </a:rPr>
              <a:t>”</a:t>
            </a:r>
            <a:r>
              <a:rPr lang="zh-CN" altLang="zh-CN" kern="100">
                <a:solidFill>
                  <a:srgbClr val="000000"/>
                </a:solidFill>
                <a:latin typeface="Times New Roman"/>
                <a:cs typeface="Times New Roman"/>
              </a:rPr>
              <a:t>，才能被世界认可。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9756" y="4589075"/>
            <a:ext cx="3331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so as to be </a:t>
            </a:r>
            <a:r>
              <a:rPr lang="en-US" altLang="zh-CN" dirty="0" err="1"/>
              <a:t>recognised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1217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39890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He is most widely known for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cs typeface="Courier New"/>
              </a:rPr>
              <a:t>composing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music for the film 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Crouching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Tiger, Hidden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Dragon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and the 2008 Beijing Olympics.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他最广为人知的是为电影《卧虎藏龙》和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2008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年北京奥运会作曲。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(1)compose oneself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使自己镇定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be composed of 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be made up of/consist of)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宋体"/>
                <a:cs typeface="Times New Roman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组成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(2)composer</a:t>
            </a:r>
            <a:r>
              <a:rPr lang="en-US" altLang="zh-CN" i="1" kern="100" dirty="0">
                <a:solidFill>
                  <a:srgbClr val="000000"/>
                </a:solidFill>
                <a:latin typeface="Times New Roman"/>
                <a:cs typeface="Courier New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作曲家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619907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compose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作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曲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黑体"/>
                <a:cs typeface="Courier New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ea typeface="黑体"/>
                <a:cs typeface="Times New Roman"/>
              </a:rPr>
              <a:t>；构成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单句语法填空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cs typeface="宋体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He is a famous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of pop music and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more than 200 songs so far. (compose)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/>
                <a:cs typeface="宋体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Emma frowned, making an effort to compose 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ea typeface="楷体_GB2312"/>
                <a:cs typeface="Courier New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/>
                <a:cs typeface="Courier New"/>
              </a:rPr>
              <a:t> (her)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96741" y="2988059"/>
            <a:ext cx="1615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composer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09209" y="2988059"/>
            <a:ext cx="2242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has composed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17221" y="4212195"/>
            <a:ext cx="116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herself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1975</Words>
  <Application>Microsoft Office PowerPoint</Application>
  <PresentationFormat>自定义</PresentationFormat>
  <Paragraphs>214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1296</cp:revision>
  <dcterms:created xsi:type="dcterms:W3CDTF">2016-06-29T09:22:00Z</dcterms:created>
  <dcterms:modified xsi:type="dcterms:W3CDTF">2026-02-13T02:24:00Z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2052-12.1.0.22529</vt:lpwstr>
  </property>
</Properties>
</file>