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tags/tag10.xml" ContentType="application/vnd.openxmlformats-officedocument.presentationml.tags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0" r:id="rId2"/>
    <p:sldMasterId id="2147483662" r:id="rId3"/>
  </p:sldMasterIdLst>
  <p:notesMasterIdLst>
    <p:notesMasterId r:id="rId39"/>
  </p:notesMasterIdLst>
  <p:handoutMasterIdLst>
    <p:handoutMasterId r:id="rId40"/>
  </p:handoutMasterIdLst>
  <p:sldIdLst>
    <p:sldId id="2476" r:id="rId4"/>
    <p:sldId id="3800" r:id="rId5"/>
    <p:sldId id="2478" r:id="rId6"/>
    <p:sldId id="2343" r:id="rId7"/>
    <p:sldId id="3851" r:id="rId8"/>
    <p:sldId id="3852" r:id="rId9"/>
    <p:sldId id="3853" r:id="rId10"/>
    <p:sldId id="3854" r:id="rId11"/>
    <p:sldId id="3855" r:id="rId12"/>
    <p:sldId id="3664" r:id="rId13"/>
    <p:sldId id="3671" r:id="rId14"/>
    <p:sldId id="3856" r:id="rId15"/>
    <p:sldId id="3857" r:id="rId16"/>
    <p:sldId id="3813" r:id="rId17"/>
    <p:sldId id="3814" r:id="rId18"/>
    <p:sldId id="3815" r:id="rId19"/>
    <p:sldId id="3816" r:id="rId20"/>
    <p:sldId id="3858" r:id="rId21"/>
    <p:sldId id="3859" r:id="rId22"/>
    <p:sldId id="3817" r:id="rId23"/>
    <p:sldId id="3818" r:id="rId24"/>
    <p:sldId id="3820" r:id="rId25"/>
    <p:sldId id="3840" r:id="rId26"/>
    <p:sldId id="3821" r:id="rId27"/>
    <p:sldId id="3822" r:id="rId28"/>
    <p:sldId id="3843" r:id="rId29"/>
    <p:sldId id="3844" r:id="rId30"/>
    <p:sldId id="3845" r:id="rId31"/>
    <p:sldId id="3860" r:id="rId32"/>
    <p:sldId id="3862" r:id="rId33"/>
    <p:sldId id="3863" r:id="rId34"/>
    <p:sldId id="3823" r:id="rId35"/>
    <p:sldId id="3824" r:id="rId36"/>
    <p:sldId id="3780" r:id="rId37"/>
    <p:sldId id="2276" r:id="rId38"/>
  </p:sldIdLst>
  <p:sldSz cx="11522075" cy="6480175"/>
  <p:notesSz cx="6858000" cy="9144000"/>
  <p:custDataLst>
    <p:tags r:id="rId41"/>
  </p:custDataLst>
  <p:defaultTextStyle>
    <a:defPPr>
      <a:defRPr lang="zh-CN"/>
    </a:defPPr>
    <a:lvl1pPr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59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31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03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75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2" userDrawn="1">
          <p15:clr>
            <a:srgbClr val="A4A3A4"/>
          </p15:clr>
        </p15:guide>
        <p15:guide id="2" orient="horz" pos="462" userDrawn="1">
          <p15:clr>
            <a:srgbClr val="A4A3A4"/>
          </p15:clr>
        </p15:guide>
        <p15:guide id="3" orient="horz" pos="2212" userDrawn="1">
          <p15:clr>
            <a:srgbClr val="A4A3A4"/>
          </p15:clr>
        </p15:guide>
        <p15:guide id="4" pos="1678" userDrawn="1">
          <p15:clr>
            <a:srgbClr val="A4A3A4"/>
          </p15:clr>
        </p15:guide>
        <p15:guide id="5" userDrawn="1">
          <p15:clr>
            <a:srgbClr val="A4A3A4"/>
          </p15:clr>
        </p15:guide>
        <p15:guide id="6" pos="362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0000"/>
    <a:srgbClr val="FF9900"/>
    <a:srgbClr val="CC6600"/>
    <a:srgbClr val="C2DBEE"/>
    <a:srgbClr val="1F487C"/>
    <a:srgbClr val="0000FF"/>
    <a:srgbClr val="FFF2CC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94268" autoAdjust="0"/>
  </p:normalViewPr>
  <p:slideViewPr>
    <p:cSldViewPr>
      <p:cViewPr varScale="1">
        <p:scale>
          <a:sx n="114" d="100"/>
          <a:sy n="114" d="100"/>
        </p:scale>
        <p:origin x="738" y="96"/>
      </p:cViewPr>
      <p:guideLst>
        <p:guide orient="horz" pos="562"/>
        <p:guide orient="horz" pos="462"/>
        <p:guide orient="horz" pos="2212"/>
        <p:guide pos="1678"/>
        <p:guide/>
        <p:guide pos="3629"/>
      </p:guideLst>
    </p:cSldViewPr>
  </p:slideViewPr>
  <p:outlineViewPr>
    <p:cViewPr>
      <p:scale>
        <a:sx n="33" d="100"/>
        <a:sy n="33" d="100"/>
      </p:scale>
      <p:origin x="0" y="27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2988" y="102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presProps" Target="pres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viewProps" Target="view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20" Type="http://schemas.openxmlformats.org/officeDocument/2006/relationships/slide" Target="slides/slide17.xml"/><Relationship Id="rId41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C0FD54D-2DBA-4454-95CD-97783196BCF2}" type="datetimeFigureOut">
              <a:rPr lang="zh-CN" altLang="en-US"/>
              <a:t>2026/2/13</a:t>
            </a:fld>
            <a:endParaRPr lang="en-US" altLang="zh-CN"/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7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3F0C2DE-9DF1-4938-B71A-CD99F2F9E5E6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843176F-0A74-4E04-BFB4-8C9AF220B594}" type="datetimeFigureOut">
              <a:rPr lang="zh-CN" altLang="en-US"/>
              <a:t>2026/2/13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0C2F423-DE4F-4D5D-93D7-ED34FF67A17B}" type="slidenum">
              <a:rPr lang="zh-CN" altLang="en-US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59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31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03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0C7C836-5437-453B-BF4C-783C7D9CED27}" type="slidenum">
              <a:rPr lang="zh-CN" altLang="en-US" sz="1200" smtClean="0">
                <a:latin typeface="Calibri" panose="020F0502020204030204" pitchFamily="34" charset="0"/>
              </a:rPr>
              <a:t>1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DAEA119B-8058-4BAA-8785-1916E6003C6B}" type="slidenum">
              <a:rPr lang="zh-CN" altLang="en-US" sz="1200" smtClean="0">
                <a:latin typeface="Calibri" panose="020F0502020204030204" pitchFamily="34" charset="0"/>
              </a:rPr>
              <a:t>10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  <a:t>11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  <a:t>12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  <a:t>13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  <a:t>14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15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  <a:t>16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17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18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19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9FF73913-E077-4BEC-908D-580747700807}" type="slidenum">
              <a:rPr lang="zh-CN" altLang="en-US" sz="1200" smtClean="0">
                <a:latin typeface="Calibri" panose="020F0502020204030204" pitchFamily="34" charset="0"/>
              </a:rPr>
              <a:t>2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  <a:t>20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21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22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23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  <a:t>24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25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26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27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28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29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A3416693-ADB3-4C67-88EA-8AB477A7A092}" type="slidenum">
              <a:rPr lang="zh-CN" altLang="en-US" sz="1200" smtClean="0">
                <a:latin typeface="Calibri" panose="020F0502020204030204" pitchFamily="34" charset="0"/>
              </a:rPr>
              <a:t>3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30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31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32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33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686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28EDEE4-9C80-4A1B-AD6C-4D3E82D497DF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34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696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279B05E-C682-41CA-8C6D-24804725F5C5}" type="slidenum">
              <a:rPr lang="zh-CN" altLang="en-US" sz="1200" smtClean="0">
                <a:latin typeface="Calibri" panose="020F0502020204030204" pitchFamily="34" charset="0"/>
              </a:rPr>
              <a:t>35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4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5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6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7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8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9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4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.xml"/><Relationship Id="rId4" Type="http://schemas.openxmlformats.org/officeDocument/2006/relationships/slide" Target="../slides/slide35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.xml"/><Relationship Id="rId4" Type="http://schemas.openxmlformats.org/officeDocument/2006/relationships/slide" Target="../slides/slide35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.xml"/><Relationship Id="rId4" Type="http://schemas.openxmlformats.org/officeDocument/2006/relationships/slide" Target="../slides/slide35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.xml"/><Relationship Id="rId4" Type="http://schemas.openxmlformats.org/officeDocument/2006/relationships/slide" Target="../slides/slide3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2520007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271037" y="2868425"/>
            <a:ext cx="10980000" cy="738664"/>
          </a:xfrm>
          <a:prstGeom prst="rect">
            <a:avLst/>
          </a:prstGeom>
        </p:spPr>
        <p:txBody>
          <a:bodyPr anchor="ctr" anchorCtr="0">
            <a:spAutoFit/>
          </a:bodyPr>
          <a:lstStyle>
            <a:lvl1pPr marL="0" indent="0" algn="just" eaLnBrk="1">
              <a:lnSpc>
                <a:spcPct val="150000"/>
              </a:lnSpc>
              <a:spcBef>
                <a:spcPts val="0"/>
              </a:spcBef>
              <a:buNone/>
              <a:tabLst>
                <a:tab pos="5255895" algn="l"/>
              </a:tabLst>
              <a:defRPr sz="2800" b="0"/>
            </a:lvl1pPr>
            <a:lvl2pPr>
              <a:defRPr sz="2800" b="1"/>
            </a:lvl2pPr>
            <a:lvl3pPr>
              <a:defRPr sz="2800" b="1"/>
            </a:lvl3pPr>
            <a:lvl4pPr>
              <a:defRPr sz="2800" b="1"/>
            </a:lvl4pPr>
            <a:lvl5pPr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 userDrawn="1"/>
        </p:nvSpPr>
        <p:spPr>
          <a:xfrm>
            <a:off x="-3175" y="0"/>
            <a:ext cx="11522075" cy="155733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TextBox 31"/>
          <p:cNvSpPr txBox="1">
            <a:spLocks noChangeArrowheads="1"/>
          </p:cNvSpPr>
          <p:nvPr userDrawn="1"/>
        </p:nvSpPr>
        <p:spPr bwMode="auto">
          <a:xfrm>
            <a:off x="684213" y="131763"/>
            <a:ext cx="61928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6</a:t>
            </a:r>
            <a:r>
              <a:rPr lang="zh-CN" altLang="en-US" sz="16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6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Nurturing nature</a:t>
            </a:r>
          </a:p>
        </p:txBody>
      </p:sp>
      <p:pic>
        <p:nvPicPr>
          <p:cNvPr id="5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16559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解析答案的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132244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识记基础知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主题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吟诵国学经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主预习任务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</a:p>
        </p:txBody>
      </p:sp>
      <p:sp>
        <p:nvSpPr>
          <p:cNvPr id="8" name="圆角矩形 9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</a:p>
        </p:txBody>
      </p:sp>
      <p:sp>
        <p:nvSpPr>
          <p:cNvPr id="9" name="圆角矩形 10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鉴赏活动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</a:p>
        </p:txBody>
      </p:sp>
      <p:sp>
        <p:nvSpPr>
          <p:cNvPr id="8" name="圆角矩形 9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</a:p>
        </p:txBody>
      </p:sp>
      <p:sp>
        <p:nvSpPr>
          <p:cNvPr id="9" name="圆角矩形 10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拓展运用活动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</a:p>
        </p:txBody>
      </p:sp>
      <p:sp>
        <p:nvSpPr>
          <p:cNvPr id="8" name="圆角矩形 9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</a:p>
        </p:txBody>
      </p:sp>
      <p:sp>
        <p:nvSpPr>
          <p:cNvPr id="9" name="圆角矩形 10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文本对应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4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</a:p>
        </p:txBody>
      </p:sp>
      <p:sp>
        <p:nvSpPr>
          <p:cNvPr id="4" name="圆角矩形 5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</a:p>
        </p:txBody>
      </p:sp>
      <p:sp>
        <p:nvSpPr>
          <p:cNvPr id="6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</a:p>
        </p:txBody>
      </p:sp>
      <p:sp>
        <p:nvSpPr>
          <p:cNvPr id="7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</a:p>
        </p:txBody>
      </p:sp>
      <p:sp>
        <p:nvSpPr>
          <p:cNvPr id="8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</a:p>
        </p:txBody>
      </p:sp>
      <p:sp>
        <p:nvSpPr>
          <p:cNvPr id="9" name="圆角矩形 9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</a:p>
        </p:txBody>
      </p:sp>
      <p:sp>
        <p:nvSpPr>
          <p:cNvPr id="10" name="圆角矩形 10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</p:nvPr>
        </p:nvSpPr>
        <p:spPr>
          <a:xfrm>
            <a:off x="415037" y="791815"/>
            <a:ext cx="10692000" cy="695575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111125"/>
            <a:ext cx="66976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6</a:t>
            </a:r>
            <a:r>
              <a:rPr lang="zh-CN" altLang="en-US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Nurturing nature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111125"/>
            <a:ext cx="669766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6</a:t>
            </a:r>
            <a:r>
              <a:rPr lang="zh-CN" altLang="en-US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Nurturing nature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ransition/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3.jpeg"/><Relationship Id="rId5" Type="http://schemas.openxmlformats.org/officeDocument/2006/relationships/tags" Target="../tags/tag6.xml"/><Relationship Id="rId10" Type="http://schemas.openxmlformats.org/officeDocument/2006/relationships/notesSlide" Target="../notesSlides/notesSlide1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7" Type="http://schemas.openxmlformats.org/officeDocument/2006/relationships/hyperlink" Target="../3.&#37197;&#22871;&#32451;&#20064;&#39064;/&#35838;&#21518;&#32032;&#20859;&#35780;&#20215;/22%20Unit%206&#12288;&#35838;&#21518;&#32032;&#20859;&#35780;&#20215;(&#20108;&#21313;&#20108;)&#12288;Section%20&#8545;&#12288;Starting%20out%20&amp;%20Understanding%20ideas&#8212;Language%20points.docx" TargetMode="Externa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0.xml"/><Relationship Id="rId6" Type="http://schemas.openxmlformats.org/officeDocument/2006/relationships/slide" Target="slide1.xml"/><Relationship Id="rId5" Type="http://schemas.openxmlformats.org/officeDocument/2006/relationships/hyperlink" Target="../3.%20&#23398;&#29983;&#29992;&#20070;Word/2.&#37197;&#22871;&#32451;&#20064;&#39064;/&#35838;&#21518;&#32032;&#20859;&#35780;&#20215;/01%20&#35838;&#21518;&#32032;&#20859;&#35780;&#20215;(&#19968;).docx" TargetMode="External"/><Relationship Id="rId4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57"/>
          <a:stretch>
            <a:fillRect/>
          </a:stretch>
        </p:blipFill>
        <p:spPr>
          <a:xfrm>
            <a:off x="-1" y="0"/>
            <a:ext cx="11532235" cy="4895726"/>
          </a:xfrm>
          <a:prstGeom prst="rect">
            <a:avLst/>
          </a:prstGeom>
        </p:spPr>
      </p:pic>
      <p:sp>
        <p:nvSpPr>
          <p:cNvPr id="18" name="矩形 17"/>
          <p:cNvSpPr/>
          <p:nvPr>
            <p:custDataLst>
              <p:tags r:id="rId1"/>
            </p:custDataLst>
          </p:nvPr>
        </p:nvSpPr>
        <p:spPr>
          <a:xfrm>
            <a:off x="0" y="3450086"/>
            <a:ext cx="3780790" cy="1515110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矩形 19"/>
          <p:cNvSpPr/>
          <p:nvPr>
            <p:custDataLst>
              <p:tags r:id="rId2"/>
            </p:custDataLst>
          </p:nvPr>
        </p:nvSpPr>
        <p:spPr>
          <a:xfrm>
            <a:off x="3780790" y="3458341"/>
            <a:ext cx="7751445" cy="1515110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文本框 7"/>
          <p:cNvSpPr txBox="1"/>
          <p:nvPr>
            <p:custDataLst>
              <p:tags r:id="rId3"/>
            </p:custDataLst>
          </p:nvPr>
        </p:nvSpPr>
        <p:spPr>
          <a:xfrm>
            <a:off x="502920" y="3890141"/>
            <a:ext cx="3032125" cy="5594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复习任务群一</a:t>
            </a:r>
          </a:p>
        </p:txBody>
      </p:sp>
      <p:sp>
        <p:nvSpPr>
          <p:cNvPr id="24" name="矩形 5"/>
          <p:cNvSpPr/>
          <p:nvPr>
            <p:custDataLst>
              <p:tags r:id="rId4"/>
            </p:custDataLst>
          </p:nvPr>
        </p:nvSpPr>
        <p:spPr>
          <a:xfrm>
            <a:off x="4003040" y="3548511"/>
            <a:ext cx="7329170" cy="1267460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marL="0" marR="0" lvl="0" indent="0" algn="l" defTabSz="86233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5880" algn="l"/>
              </a:tabLst>
              <a:defRPr/>
            </a:pPr>
            <a:r>
              <a:rPr kumimoji="0" sz="3200" b="1" i="0" u="none" strike="noStrike" kern="1200" cap="none" spc="0" normalizeH="0" baseline="0" noProof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现代文阅读Ⅰ</a:t>
            </a:r>
          </a:p>
          <a:p>
            <a:pPr marL="0" marR="0" lvl="0" indent="0" algn="l" defTabSz="86233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5880" algn="l"/>
              </a:tabLst>
              <a:defRPr/>
            </a:pPr>
            <a:r>
              <a: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把握共性之“新”　打通应考之“脉”</a:t>
            </a:r>
          </a:p>
        </p:txBody>
      </p:sp>
      <p:sp>
        <p:nvSpPr>
          <p:cNvPr id="25" name="梯形 24"/>
          <p:cNvSpPr/>
          <p:nvPr>
            <p:custDataLst>
              <p:tags r:id="rId5"/>
            </p:custDataLst>
          </p:nvPr>
        </p:nvSpPr>
        <p:spPr>
          <a:xfrm>
            <a:off x="1512565" y="2913110"/>
            <a:ext cx="8604956" cy="1515109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矩形 25"/>
          <p:cNvSpPr/>
          <p:nvPr>
            <p:custDataLst>
              <p:tags r:id="rId6"/>
            </p:custDataLst>
          </p:nvPr>
        </p:nvSpPr>
        <p:spPr>
          <a:xfrm>
            <a:off x="0" y="3628521"/>
            <a:ext cx="11532235" cy="288086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梯形 26"/>
          <p:cNvSpPr/>
          <p:nvPr>
            <p:custDataLst>
              <p:tags r:id="rId7"/>
            </p:custDataLst>
          </p:nvPr>
        </p:nvSpPr>
        <p:spPr>
          <a:xfrm flipV="1">
            <a:off x="1908181" y="2913109"/>
            <a:ext cx="7806055" cy="1341119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文本框 10"/>
          <p:cNvSpPr txBox="1"/>
          <p:nvPr>
            <p:custDataLst>
              <p:tags r:id="rId8"/>
            </p:custDataLst>
          </p:nvPr>
        </p:nvSpPr>
        <p:spPr>
          <a:xfrm>
            <a:off x="10161" y="2973876"/>
            <a:ext cx="11522074" cy="1266305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>
              <a:defRPr/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Unit 6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en-US" altLang="zh-CN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Nurturing nature</a:t>
            </a:r>
            <a:endParaRPr lang="zh-CN" altLang="en-US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8"/>
          <p:cNvSpPr txBox="1"/>
          <p:nvPr/>
        </p:nvSpPr>
        <p:spPr>
          <a:xfrm>
            <a:off x="-687070" y="4121150"/>
            <a:ext cx="3840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2" name="标题 1"/>
          <p:cNvSpPr txBox="1"/>
          <p:nvPr/>
        </p:nvSpPr>
        <p:spPr bwMode="auto">
          <a:xfrm>
            <a:off x="-12837" y="4695126"/>
            <a:ext cx="11522075" cy="108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ctr" anchorCtr="1"/>
          <a:lstStyle/>
          <a:p>
            <a:pPr algn="ctr"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Ⅱ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Starting out &amp; Understanding ideas—Language points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标题 1"/>
          <p:cNvSpPr txBox="1">
            <a:spLocks noChangeArrowheads="1"/>
          </p:cNvSpPr>
          <p:nvPr/>
        </p:nvSpPr>
        <p:spPr bwMode="auto">
          <a:xfrm>
            <a:off x="0" y="43021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19461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3282244"/>
            <a:ext cx="10693400" cy="190205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 which year was the completed Qinghai-Xizang Railway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put into operation?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青藏铁路是哪一年建成通车的？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6582" y="2608855"/>
            <a:ext cx="10708617" cy="6245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put... into operation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投入运行；使实施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192349"/>
            <a:ext cx="10693400" cy="424398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lvl="0" algn="just" defTabSz="914400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lvl="0" algn="just" defTabSz="914400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(1)operation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行动；手术</a:t>
            </a:r>
            <a:endParaRPr lang="zh-CN" altLang="zh-CN" sz="1050" kern="100" dirty="0"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lvl="0" algn="just" defTabSz="914400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be in operation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在运转；在工作中；在使用中</a:t>
            </a:r>
            <a:endParaRPr lang="zh-CN" altLang="zh-CN" sz="1050" kern="100" dirty="0"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lvl="0" algn="just" defTabSz="914400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come into operation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开始工作；开始生效</a:t>
            </a:r>
            <a:endParaRPr lang="zh-CN" altLang="zh-CN" sz="1050" kern="100" dirty="0"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lvl="0" algn="just" defTabSz="914400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(2)operate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ea typeface="宋体" panose="02010600030101010101" pitchFamily="2" charset="-122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操作；起作用；动手术</a:t>
            </a:r>
            <a:endParaRPr lang="zh-CN" altLang="zh-CN" sz="1050" kern="100" dirty="0"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lvl="0" algn="just" defTabSz="914400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operate on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给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动手术</a:t>
            </a:r>
            <a:endParaRPr lang="zh-CN" altLang="zh-CN" sz="1050" kern="100" dirty="0"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lvl="0" algn="just" defTabSz="914400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(3)operator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电话员；操作员；经营者</a:t>
            </a:r>
            <a:endParaRPr lang="zh-CN" altLang="zh-CN" sz="1050" kern="100" dirty="0"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193312"/>
            <a:ext cx="10693400" cy="43150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Until the rail links are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operation, passengers can only travel through the tunnel by coach.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 the good care of the nurses, the boy is gradually recovering from his heart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(operate)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dialed the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(operate) and put in a call for Rome.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068849" y="2484003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in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368549" y="4212195"/>
            <a:ext cx="15392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operation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907753" y="4788259"/>
            <a:ext cx="13805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operator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683803"/>
            <a:ext cx="10693400" cy="5521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应用文写作之申请信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他们正在努力工作，以尽快将新计划付诸实施。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They are working hard to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as soon as possible.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应用文写作之环境保护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为了阻止环境继续受到污染，一项新政策将于下个月开始实施。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To keep the environment from being continually polluted, a new policy will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next month.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60377" y="2500843"/>
            <a:ext cx="46570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put the new plan into operation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260537" y="5508339"/>
            <a:ext cx="30524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come into operation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582" y="575791"/>
            <a:ext cx="10708617" cy="6245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overcome 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v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克服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221088"/>
            <a:ext cx="10693400" cy="512889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Taking years to complete, the Qinghai-Xizang Railway is a record of all of our efforts to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overcome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most difficult engineering challenges.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青藏铁路用了多年的时间才建成，它记录了我们为克服最困难的工程挑战所做的一切努力。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overcome fear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difficulties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克服恐惧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困难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overcome one's shyness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shortcomings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克服羞怯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缺点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overcome the enemy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one's opponent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战胜敌人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对手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985151"/>
            <a:ext cx="10693400" cy="4918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My parents always tell me that any difficulty can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(overcome) with determination.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读后续写之心理描写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她设法克服了恐高症，爬上了山顶。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She managed to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and climbed to the top of the mountain.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525233" y="2248815"/>
            <a:ext cx="20265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be overcome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024733" y="4608239"/>
            <a:ext cx="43091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overcome her fear of heights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582" y="1727919"/>
            <a:ext cx="10708617" cy="6245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catch one's eye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引起某人的注意，吸引某人的视线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2390970"/>
            <a:ext cx="10693400" cy="250530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first landmark to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catch my eye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is the splendid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Qingshuihe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Bridge, the world's longest bridge built over permafrost.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第一个吸引我眼球的地标是壮观的清水河大桥，它是世界上最长的高原冻土铁路桥。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914106"/>
            <a:ext cx="10693400" cy="4918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eye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构成的其他短语：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fix one's eyes on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注视；盯着看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keep an eye on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照看；留意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keep an eye out for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密切注意；提防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have an eye for...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对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有鉴赏力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look sb. in the eye(s)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直视某人，正视某人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 one's eyes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在某人的眼里，依某人看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949147"/>
            <a:ext cx="10693400" cy="484722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was cleaning out an old box when an old card caught my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(eye)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sat there, fixing his eyes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famous picture.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Have you forgotten something? I can keep an eye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your kids if you want to go and get it.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④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 is known to all, in her teacher's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(eye), Linda has an eye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art.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181417" y="2195971"/>
            <a:ext cx="6815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eye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137301" y="34369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on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85073" y="4572235"/>
            <a:ext cx="8210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eyes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0441557" y="4625079"/>
            <a:ext cx="6046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for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824933" y="280803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on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2066934"/>
            <a:ext cx="10693400" cy="250530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应用文写作之通知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申请者应该注意提交申请的最后期限。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Applicants should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deadline for submitting your applications.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72366" y="3276091"/>
            <a:ext cx="23246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keep an eye on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标题 1"/>
          <p:cNvSpPr txBox="1">
            <a:spLocks noChangeArrowheads="1"/>
          </p:cNvSpPr>
          <p:nvPr/>
        </p:nvSpPr>
        <p:spPr bwMode="auto">
          <a:xfrm>
            <a:off x="17463" y="41751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学习任务目标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1583903"/>
            <a:ext cx="10692000" cy="4847224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Master the key words through skimming, get the main information of the text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understand the special meaning of “Sky Railway” to the author, and grasp the author's writing intention.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Understand main details in the text through intensive reading and feel the greatness of the builders.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Perceive the language features of the text through reading, learn and master the topical vocabulary and phrases in the text, and use the vocabulary to introduce the Qinghai-Xizang Railway.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582" y="575791"/>
            <a:ext cx="10708617" cy="6245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leisure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空闲，闲暇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214932"/>
            <a:ext cx="10693400" cy="508549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 group of Tibetan antelopes is moving under the bridge, with some stopping to eat grass at their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leisure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一群藏羚羊正从桥下走过，有的则停下来悠闲地吃草。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(1)at leisure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有空；清闲；不慌不忙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at one's leisure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在某人空闲时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have no leisure to do...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没有空做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(2)leisured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adj.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有空闲的；悠闲自在的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(3)leisurely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adj.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慢悠悠的，不慌不忙的</a:t>
            </a: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ad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悠闲地；从容不迫地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2712425"/>
            <a:ext cx="10693400" cy="1228798"/>
          </a:xfrm>
          <a:noFill/>
          <a:ln>
            <a:solidFill>
              <a:srgbClr val="FF0000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leisure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可用于名词前作定语，其意为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空闲的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，如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leisure time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，意为“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空闲时间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55" y="2339987"/>
            <a:ext cx="2800350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957959"/>
            <a:ext cx="10693400" cy="243425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I'm now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leisure to visit my friends.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boy sat there, playing with his toy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(leisure)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96171" y="3240087"/>
            <a:ext cx="5325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at 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481117" y="3763307"/>
            <a:ext cx="14189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leisurely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683803"/>
            <a:ext cx="10693400" cy="5521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应用文写作之社会现象描述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如今，随着生活节奏加快，人们的闲暇时间越来越少了。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Nowadays, as the pace of life accelerates, people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</a:t>
            </a: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应用文写作之推荐信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你可以在这里悠闲地坐一下午，不用说一句话。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You can spend a whole afternoon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without saying a word.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899357" y="2536847"/>
            <a:ext cx="27222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have less and less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457" y="3132075"/>
            <a:ext cx="18662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leisure time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64993" y="4860267"/>
            <a:ext cx="45143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sitting here at leisure/leisurely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582" y="1223863"/>
            <a:ext cx="10708617" cy="6245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bring... to life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使更有趣；使更生动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868562"/>
            <a:ext cx="10693400" cy="37117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Water birds playing in the lake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and cattle and sheep wandering the grasslands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bring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scenery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to life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湖中水鸟嬉戏，草原上牛羊漫步，使景色充满生机。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come to life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变得更有趣；变得活跃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lead/live a... life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过着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的生活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787728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match finally came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life in the second half.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What amazed us was that the distinguished artist brought the statue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life.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84873" y="3076907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to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621577" y="3641266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to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503784"/>
            <a:ext cx="10693400" cy="630557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应用文写作之推荐信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作者生动的描述使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这一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历史事件栩栩如生，让读者仿佛身临其境。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author's vivid descriptions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_______________________________,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allowing readers to experience it as if they were present.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应用文写作之传统节日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在中秋节，街道上张灯结彩，人们欢声笑语，整个老城充满活力。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On the Mid-Autumn Festival, the streets are decorated with lights and people are filled with happy laughter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_____________________________.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545013" y="2339987"/>
            <a:ext cx="5040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brought the historical event to life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14337" y="5976391"/>
            <a:ext cx="5346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the whole old city coming to life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2274132"/>
            <a:ext cx="10693400" cy="190205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读后续写之情节描写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经过多年的努力工作，她终于过上了平静的生活。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After years of hard work, she finally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869049" y="3493078"/>
            <a:ext cx="30203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lived a peaceful life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2237984"/>
            <a:ext cx="10693400" cy="30183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How to protect the delicate ecosystem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was among the top concerns.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如何保护脆弱的生态系统是需要我们高度重视的问题之一。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句式分析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句中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How to protect the delicate ecosystem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疑问词＋不定式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结构，在句中作主语。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6582" y="1529153"/>
            <a:ext cx="10708617" cy="6245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疑问词＋不定式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结构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949147"/>
            <a:ext cx="10693400" cy="484722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疑问词＋不定式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结构可在句中作主语、宾语、表语、宾语补足语等句子成分。作主语时，谓语动词常用单数形式。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疑问词＋不定式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结构中，不定式必须用主动式而不能用被动式。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疑问词＋不定式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结构可转换为从句。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(3)why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或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why not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后加不定式时，不定式省略符号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to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(4)whether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后可接不定式，而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if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不可。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 txBox="1">
            <a:spLocks noChangeArrowheads="1"/>
          </p:cNvSpPr>
          <p:nvPr/>
        </p:nvSpPr>
        <p:spPr bwMode="auto">
          <a:xfrm>
            <a:off x="0" y="431800"/>
            <a:ext cx="1152207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17411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561215"/>
            <a:ext cx="10693400" cy="4918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Times New Roman" panose="02020603050405020304"/>
              </a:rPr>
              <a:t>Ⅰ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根据语境写出句中黑体单词的汉语意思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There are efforts under way to designate the bridge a historic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landmark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An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antelope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is an animal like a deer, with long legs and horns, which lives in Africa or Asia.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There is good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grassland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kern="100" spc="-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here for your cattle and horses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to graze on.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Wandering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in the street, I caught sight of a tailor's shop.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A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plateau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is a large area of high and fairly flat land.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24633" y="280803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地标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744813" y="399617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羚羊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078806" y="460823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草原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929389" y="522030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徘徊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245313" y="576036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高原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750761"/>
            <a:ext cx="10693400" cy="303749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What to do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(be) not decided yet.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problem is how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(put) the plan into practice.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We discussed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to do and where we should go.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484673" y="3040903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is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852825" y="3564123"/>
            <a:ext cx="10118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to put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772705" y="4229035"/>
            <a:ext cx="8819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what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471555"/>
            <a:ext cx="10693400" cy="36407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应用文写作之汇报信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他们正在讨论如何应对这个困难的局面。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They are discussing </a:t>
            </a:r>
            <a:r>
              <a:rPr lang="en-US" altLang="zh-CN" kern="10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</a:t>
            </a:r>
            <a:r>
              <a:rPr lang="en-US" altLang="zh-CN" kern="10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this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difficult situation.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应用文写作之咨询信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我们一直想知道遇到麻烦时去哪里寻求帮助。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We've always wondered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when we're in trouble.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564793" y="2736031"/>
            <a:ext cx="25859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how to deal with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212865" y="4464223"/>
            <a:ext cx="30957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where to go for help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93" y="935831"/>
            <a:ext cx="7332662" cy="74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649250"/>
            <a:ext cx="10693400" cy="424398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delicate: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adj.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纤细的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	B.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adj.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脆弱的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adj.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熟练的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	D.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adj.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精致的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eye is one of the most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delicate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organs of the body.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admire your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delicate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handling of the situation.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food is served on a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delicate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plate with a beautiful pattern of flowers.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④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His mother held the baby's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delicate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hands gently.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749369" y="2952055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B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727555" y="3544959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728589" y="4716251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D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939312" y="5345159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2066934"/>
            <a:ext cx="10693400" cy="250530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The road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wanders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along through the hills.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闲逛；徘徊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 	</a:t>
            </a: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B.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走神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蜿蜒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949169" y="2159967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平行四边形 31"/>
          <p:cNvSpPr/>
          <p:nvPr/>
        </p:nvSpPr>
        <p:spPr>
          <a:xfrm>
            <a:off x="0" y="4500563"/>
            <a:ext cx="11522075" cy="1984375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90" name="TextBox 6"/>
          <p:cNvSpPr txBox="1"/>
          <p:nvPr/>
        </p:nvSpPr>
        <p:spPr>
          <a:xfrm>
            <a:off x="1230313" y="5224463"/>
            <a:ext cx="2286000" cy="415925"/>
          </a:xfrm>
          <a:prstGeom prst="rect">
            <a:avLst/>
          </a:prstGeom>
          <a:noFill/>
          <a:ln w="9525">
            <a:noFill/>
          </a:ln>
        </p:spPr>
        <p:txBody>
          <a:bodyPr lIns="81650" tIns="40825" rIns="81650" bIns="40825"/>
          <a:lstStyle/>
          <a:p>
            <a:pPr defTabSz="814705" eaLnBrk="0" hangingPunct="0">
              <a:defRPr/>
            </a:pPr>
            <a:r>
              <a:rPr lang="zh-CN" altLang="en-US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点击页面进入</a:t>
            </a:r>
            <a:r>
              <a:rPr lang="en-US" altLang="zh-CN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</a:p>
        </p:txBody>
      </p:sp>
      <p:sp>
        <p:nvSpPr>
          <p:cNvPr id="92" name="矩形 91"/>
          <p:cNvSpPr/>
          <p:nvPr/>
        </p:nvSpPr>
        <p:spPr>
          <a:xfrm>
            <a:off x="1079500" y="5581650"/>
            <a:ext cx="2030413" cy="382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15975" eaLnBrk="0" hangingPunct="0">
              <a:defRPr/>
            </a:pP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</a:p>
        </p:txBody>
      </p:sp>
      <p:pic>
        <p:nvPicPr>
          <p:cNvPr id="39943" name="Picture" descr="Pictur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3324225"/>
            <a:ext cx="1390650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燕尾形 37"/>
          <p:cNvSpPr/>
          <p:nvPr/>
        </p:nvSpPr>
        <p:spPr>
          <a:xfrm rot="5400000">
            <a:off x="1647825" y="4179888"/>
            <a:ext cx="742950" cy="736600"/>
          </a:xfrm>
          <a:prstGeom prst="chevron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39945" name="TextBox 42"/>
          <p:cNvSpPr txBox="1">
            <a:spLocks noChangeArrowheads="1"/>
          </p:cNvSpPr>
          <p:nvPr/>
        </p:nvSpPr>
        <p:spPr bwMode="auto">
          <a:xfrm>
            <a:off x="1003300" y="2808288"/>
            <a:ext cx="2246313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巩固课堂所学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激发学习思维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夯实基础知识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熟悉命题方式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自我检测提能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及时矫正不足</a:t>
            </a:r>
          </a:p>
        </p:txBody>
      </p:sp>
      <p:sp>
        <p:nvSpPr>
          <p:cNvPr id="39946" name="TextBox 111"/>
          <p:cNvSpPr txBox="1">
            <a:spLocks noChangeArrowheads="1"/>
          </p:cNvSpPr>
          <p:nvPr/>
        </p:nvSpPr>
        <p:spPr bwMode="auto">
          <a:xfrm>
            <a:off x="8396288" y="1071563"/>
            <a:ext cx="258603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本节课掌握了哪些考点？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本节课还有什么疑问点？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947" name="组合 41"/>
          <p:cNvGrpSpPr/>
          <p:nvPr/>
        </p:nvGrpSpPr>
        <p:grpSpPr bwMode="auto">
          <a:xfrm>
            <a:off x="3829050" y="1195388"/>
            <a:ext cx="4102100" cy="1787525"/>
            <a:chOff x="3785732" y="617328"/>
            <a:chExt cx="4799076" cy="2091592"/>
          </a:xfrm>
        </p:grpSpPr>
        <p:sp>
          <p:nvSpPr>
            <p:cNvPr id="45" name="椭圆 44"/>
            <p:cNvSpPr/>
            <p:nvPr/>
          </p:nvSpPr>
          <p:spPr>
            <a:xfrm>
              <a:off x="3785732" y="1063138"/>
              <a:ext cx="1493211" cy="1493464"/>
            </a:xfrm>
            <a:prstGeom prst="ellipse">
              <a:avLst/>
            </a:prstGeom>
            <a:solidFill>
              <a:srgbClr val="A8CF38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课后训练 </a:t>
              </a:r>
              <a:endParaRPr lang="zh-CN" altLang="en-US" sz="17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7091597" y="1016699"/>
              <a:ext cx="1493211" cy="1493464"/>
            </a:xfrm>
            <a:prstGeom prst="ellipse">
              <a:avLst/>
            </a:prstGeom>
            <a:solidFill>
              <a:srgbClr val="00B0F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学习反思</a:t>
              </a: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5373662" y="1679842"/>
              <a:ext cx="15749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961" name="组合 49"/>
            <p:cNvGrpSpPr/>
            <p:nvPr/>
          </p:nvGrpSpPr>
          <p:grpSpPr bwMode="auto">
            <a:xfrm>
              <a:off x="5137389" y="617328"/>
              <a:ext cx="2091594" cy="2091592"/>
              <a:chOff x="5049409" y="1518109"/>
              <a:chExt cx="2091594" cy="2091592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5049409" y="1518109"/>
                <a:ext cx="2091594" cy="2091592"/>
              </a:xfrm>
              <a:prstGeom prst="ellipse">
                <a:avLst/>
              </a:prstGeom>
              <a:gradFill flip="none" rotWithShape="1">
                <a:gsLst>
                  <a:gs pos="48000">
                    <a:srgbClr val="49C1AD"/>
                  </a:gs>
                  <a:gs pos="0">
                    <a:srgbClr val="00B0F0"/>
                  </a:gs>
                  <a:gs pos="100000">
                    <a:srgbClr val="A8CF38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016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130" eaLnBrk="0" hangingPunct="0">
                  <a:defRPr/>
                </a:pPr>
                <a:endParaRPr lang="zh-CN" altLang="en-US" sz="2645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53" name="Freeform 6"/>
              <p:cNvSpPr>
                <a:spLocks noEditPoints="1"/>
              </p:cNvSpPr>
              <p:nvPr/>
            </p:nvSpPr>
            <p:spPr bwMode="auto">
              <a:xfrm>
                <a:off x="5766704" y="1910050"/>
                <a:ext cx="806037" cy="900908"/>
              </a:xfrm>
              <a:custGeom>
                <a:avLst/>
                <a:gdLst>
                  <a:gd name="T0" fmla="*/ 602 w 697"/>
                  <a:gd name="T1" fmla="*/ 267 h 782"/>
                  <a:gd name="T2" fmla="*/ 298 w 697"/>
                  <a:gd name="T3" fmla="*/ 0 h 782"/>
                  <a:gd name="T4" fmla="*/ 82 w 697"/>
                  <a:gd name="T5" fmla="*/ 533 h 782"/>
                  <a:gd name="T6" fmla="*/ 433 w 697"/>
                  <a:gd name="T7" fmla="*/ 674 h 782"/>
                  <a:gd name="T8" fmla="*/ 563 w 697"/>
                  <a:gd name="T9" fmla="*/ 673 h 782"/>
                  <a:gd name="T10" fmla="*/ 595 w 697"/>
                  <a:gd name="T11" fmla="*/ 577 h 782"/>
                  <a:gd name="T12" fmla="*/ 570 w 697"/>
                  <a:gd name="T13" fmla="*/ 554 h 782"/>
                  <a:gd name="T14" fmla="*/ 595 w 697"/>
                  <a:gd name="T15" fmla="*/ 527 h 782"/>
                  <a:gd name="T16" fmla="*/ 78 w 697"/>
                  <a:gd name="T17" fmla="*/ 265 h 782"/>
                  <a:gd name="T18" fmla="*/ 141 w 697"/>
                  <a:gd name="T19" fmla="*/ 329 h 782"/>
                  <a:gd name="T20" fmla="*/ 101 w 697"/>
                  <a:gd name="T21" fmla="*/ 426 h 782"/>
                  <a:gd name="T22" fmla="*/ 189 w 697"/>
                  <a:gd name="T23" fmla="*/ 514 h 782"/>
                  <a:gd name="T24" fmla="*/ 352 w 697"/>
                  <a:gd name="T25" fmla="*/ 95 h 782"/>
                  <a:gd name="T26" fmla="*/ 376 w 697"/>
                  <a:gd name="T27" fmla="*/ 315 h 782"/>
                  <a:gd name="T28" fmla="*/ 332 w 697"/>
                  <a:gd name="T29" fmla="*/ 331 h 782"/>
                  <a:gd name="T30" fmla="*/ 350 w 697"/>
                  <a:gd name="T31" fmla="*/ 291 h 782"/>
                  <a:gd name="T32" fmla="*/ 409 w 697"/>
                  <a:gd name="T33" fmla="*/ 156 h 782"/>
                  <a:gd name="T34" fmla="*/ 406 w 697"/>
                  <a:gd name="T35" fmla="*/ 208 h 782"/>
                  <a:gd name="T36" fmla="*/ 375 w 697"/>
                  <a:gd name="T37" fmla="*/ 240 h 782"/>
                  <a:gd name="T38" fmla="*/ 364 w 697"/>
                  <a:gd name="T39" fmla="*/ 263 h 782"/>
                  <a:gd name="T40" fmla="*/ 330 w 697"/>
                  <a:gd name="T41" fmla="*/ 276 h 782"/>
                  <a:gd name="T42" fmla="*/ 328 w 697"/>
                  <a:gd name="T43" fmla="*/ 247 h 782"/>
                  <a:gd name="T44" fmla="*/ 347 w 697"/>
                  <a:gd name="T45" fmla="*/ 219 h 782"/>
                  <a:gd name="T46" fmla="*/ 368 w 697"/>
                  <a:gd name="T47" fmla="*/ 195 h 782"/>
                  <a:gd name="T48" fmla="*/ 363 w 697"/>
                  <a:gd name="T49" fmla="*/ 171 h 782"/>
                  <a:gd name="T50" fmla="*/ 324 w 697"/>
                  <a:gd name="T51" fmla="*/ 170 h 782"/>
                  <a:gd name="T52" fmla="*/ 325 w 697"/>
                  <a:gd name="T53" fmla="*/ 131 h 782"/>
                  <a:gd name="T54" fmla="*/ 396 w 697"/>
                  <a:gd name="T55" fmla="*/ 140 h 782"/>
                  <a:gd name="T56" fmla="*/ 204 w 697"/>
                  <a:gd name="T57" fmla="*/ 479 h 782"/>
                  <a:gd name="T58" fmla="*/ 176 w 697"/>
                  <a:gd name="T59" fmla="*/ 490 h 782"/>
                  <a:gd name="T60" fmla="*/ 187 w 697"/>
                  <a:gd name="T61" fmla="*/ 465 h 782"/>
                  <a:gd name="T62" fmla="*/ 227 w 697"/>
                  <a:gd name="T63" fmla="*/ 395 h 782"/>
                  <a:gd name="T64" fmla="*/ 216 w 697"/>
                  <a:gd name="T65" fmla="*/ 421 h 782"/>
                  <a:gd name="T66" fmla="*/ 199 w 697"/>
                  <a:gd name="T67" fmla="*/ 437 h 782"/>
                  <a:gd name="T68" fmla="*/ 196 w 697"/>
                  <a:gd name="T69" fmla="*/ 452 h 782"/>
                  <a:gd name="T70" fmla="*/ 173 w 697"/>
                  <a:gd name="T71" fmla="*/ 450 h 782"/>
                  <a:gd name="T72" fmla="*/ 176 w 697"/>
                  <a:gd name="T73" fmla="*/ 431 h 782"/>
                  <a:gd name="T74" fmla="*/ 191 w 697"/>
                  <a:gd name="T75" fmla="*/ 415 h 782"/>
                  <a:gd name="T76" fmla="*/ 199 w 697"/>
                  <a:gd name="T77" fmla="*/ 399 h 782"/>
                  <a:gd name="T78" fmla="*/ 191 w 697"/>
                  <a:gd name="T79" fmla="*/ 387 h 782"/>
                  <a:gd name="T80" fmla="*/ 157 w 697"/>
                  <a:gd name="T81" fmla="*/ 398 h 782"/>
                  <a:gd name="T82" fmla="*/ 188 w 697"/>
                  <a:gd name="T83" fmla="*/ 363 h 782"/>
                  <a:gd name="T84" fmla="*/ 224 w 697"/>
                  <a:gd name="T85" fmla="*/ 381 h 782"/>
                  <a:gd name="T86" fmla="*/ 116 w 697"/>
                  <a:gd name="T87" fmla="*/ 243 h 782"/>
                  <a:gd name="T88" fmla="*/ 139 w 697"/>
                  <a:gd name="T89" fmla="*/ 218 h 782"/>
                  <a:gd name="T90" fmla="*/ 166 w 697"/>
                  <a:gd name="T91" fmla="*/ 231 h 782"/>
                  <a:gd name="T92" fmla="*/ 164 w 697"/>
                  <a:gd name="T93" fmla="*/ 255 h 782"/>
                  <a:gd name="T94" fmla="*/ 150 w 697"/>
                  <a:gd name="T95" fmla="*/ 269 h 782"/>
                  <a:gd name="T96" fmla="*/ 145 w 697"/>
                  <a:gd name="T97" fmla="*/ 280 h 782"/>
                  <a:gd name="T98" fmla="*/ 129 w 697"/>
                  <a:gd name="T99" fmla="*/ 286 h 782"/>
                  <a:gd name="T100" fmla="*/ 128 w 697"/>
                  <a:gd name="T101" fmla="*/ 273 h 782"/>
                  <a:gd name="T102" fmla="*/ 137 w 697"/>
                  <a:gd name="T103" fmla="*/ 260 h 782"/>
                  <a:gd name="T104" fmla="*/ 146 w 697"/>
                  <a:gd name="T105" fmla="*/ 249 h 782"/>
                  <a:gd name="T106" fmla="*/ 144 w 697"/>
                  <a:gd name="T107" fmla="*/ 237 h 782"/>
                  <a:gd name="T108" fmla="*/ 147 w 697"/>
                  <a:gd name="T109" fmla="*/ 312 h 782"/>
                  <a:gd name="T110" fmla="*/ 126 w 697"/>
                  <a:gd name="T111" fmla="*/ 304 h 782"/>
                  <a:gd name="T112" fmla="*/ 147 w 697"/>
                  <a:gd name="T113" fmla="*/ 296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97" h="782">
                    <a:moveTo>
                      <a:pt x="652" y="426"/>
                    </a:moveTo>
                    <a:cubicBezTo>
                      <a:pt x="636" y="408"/>
                      <a:pt x="611" y="388"/>
                      <a:pt x="601" y="366"/>
                    </a:cubicBezTo>
                    <a:cubicBezTo>
                      <a:pt x="587" y="333"/>
                      <a:pt x="603" y="301"/>
                      <a:pt x="602" y="267"/>
                    </a:cubicBezTo>
                    <a:cubicBezTo>
                      <a:pt x="602" y="240"/>
                      <a:pt x="594" y="207"/>
                      <a:pt x="585" y="182"/>
                    </a:cubicBezTo>
                    <a:cubicBezTo>
                      <a:pt x="570" y="141"/>
                      <a:pt x="543" y="107"/>
                      <a:pt x="509" y="80"/>
                    </a:cubicBezTo>
                    <a:cubicBezTo>
                      <a:pt x="455" y="31"/>
                      <a:pt x="380" y="0"/>
                      <a:pt x="298" y="0"/>
                    </a:cubicBezTo>
                    <a:cubicBezTo>
                      <a:pt x="133" y="0"/>
                      <a:pt x="0" y="122"/>
                      <a:pt x="0" y="273"/>
                    </a:cubicBezTo>
                    <a:cubicBezTo>
                      <a:pt x="0" y="283"/>
                      <a:pt x="0" y="293"/>
                      <a:pt x="1" y="302"/>
                    </a:cubicBezTo>
                    <a:cubicBezTo>
                      <a:pt x="3" y="368"/>
                      <a:pt x="23" y="446"/>
                      <a:pt x="82" y="533"/>
                    </a:cubicBezTo>
                    <a:cubicBezTo>
                      <a:pt x="82" y="533"/>
                      <a:pt x="164" y="697"/>
                      <a:pt x="0" y="781"/>
                    </a:cubicBezTo>
                    <a:cubicBezTo>
                      <a:pt x="361" y="782"/>
                      <a:pt x="361" y="782"/>
                      <a:pt x="361" y="782"/>
                    </a:cubicBezTo>
                    <a:cubicBezTo>
                      <a:pt x="361" y="782"/>
                      <a:pt x="389" y="674"/>
                      <a:pt x="433" y="674"/>
                    </a:cubicBezTo>
                    <a:cubicBezTo>
                      <a:pt x="470" y="674"/>
                      <a:pt x="508" y="677"/>
                      <a:pt x="545" y="675"/>
                    </a:cubicBezTo>
                    <a:cubicBezTo>
                      <a:pt x="552" y="676"/>
                      <a:pt x="558" y="675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89" y="660"/>
                      <a:pt x="571" y="601"/>
                      <a:pt x="571" y="601"/>
                    </a:cubicBezTo>
                    <a:cubicBezTo>
                      <a:pt x="586" y="595"/>
                      <a:pt x="595" y="585"/>
                      <a:pt x="595" y="577"/>
                    </a:cubicBezTo>
                    <a:cubicBezTo>
                      <a:pt x="595" y="575"/>
                      <a:pt x="595" y="575"/>
                      <a:pt x="595" y="575"/>
                    </a:cubicBezTo>
                    <a:cubicBezTo>
                      <a:pt x="595" y="565"/>
                      <a:pt x="581" y="557"/>
                      <a:pt x="560" y="554"/>
                    </a:cubicBezTo>
                    <a:cubicBezTo>
                      <a:pt x="570" y="554"/>
                      <a:pt x="570" y="554"/>
                      <a:pt x="570" y="554"/>
                    </a:cubicBezTo>
                    <a:cubicBezTo>
                      <a:pt x="585" y="554"/>
                      <a:pt x="598" y="546"/>
                      <a:pt x="598" y="536"/>
                    </a:cubicBezTo>
                    <a:cubicBezTo>
                      <a:pt x="598" y="535"/>
                      <a:pt x="598" y="535"/>
                      <a:pt x="598" y="535"/>
                    </a:cubicBezTo>
                    <a:cubicBezTo>
                      <a:pt x="598" y="532"/>
                      <a:pt x="597" y="529"/>
                      <a:pt x="595" y="527"/>
                    </a:cubicBezTo>
                    <a:cubicBezTo>
                      <a:pt x="598" y="514"/>
                      <a:pt x="608" y="461"/>
                      <a:pt x="611" y="461"/>
                    </a:cubicBezTo>
                    <a:cubicBezTo>
                      <a:pt x="697" y="457"/>
                      <a:pt x="652" y="426"/>
                      <a:pt x="652" y="426"/>
                    </a:cubicBezTo>
                    <a:close/>
                    <a:moveTo>
                      <a:pt x="78" y="265"/>
                    </a:moveTo>
                    <a:cubicBezTo>
                      <a:pt x="78" y="230"/>
                      <a:pt x="106" y="201"/>
                      <a:pt x="141" y="201"/>
                    </a:cubicBezTo>
                    <a:cubicBezTo>
                      <a:pt x="176" y="201"/>
                      <a:pt x="204" y="230"/>
                      <a:pt x="204" y="265"/>
                    </a:cubicBezTo>
                    <a:cubicBezTo>
                      <a:pt x="204" y="300"/>
                      <a:pt x="176" y="329"/>
                      <a:pt x="141" y="329"/>
                    </a:cubicBezTo>
                    <a:cubicBezTo>
                      <a:pt x="106" y="329"/>
                      <a:pt x="78" y="300"/>
                      <a:pt x="78" y="265"/>
                    </a:cubicBezTo>
                    <a:close/>
                    <a:moveTo>
                      <a:pt x="189" y="514"/>
                    </a:moveTo>
                    <a:cubicBezTo>
                      <a:pt x="140" y="514"/>
                      <a:pt x="101" y="474"/>
                      <a:pt x="101" y="426"/>
                    </a:cubicBezTo>
                    <a:cubicBezTo>
                      <a:pt x="101" y="377"/>
                      <a:pt x="140" y="337"/>
                      <a:pt x="189" y="337"/>
                    </a:cubicBezTo>
                    <a:cubicBezTo>
                      <a:pt x="237" y="337"/>
                      <a:pt x="276" y="377"/>
                      <a:pt x="276" y="426"/>
                    </a:cubicBezTo>
                    <a:cubicBezTo>
                      <a:pt x="276" y="474"/>
                      <a:pt x="237" y="514"/>
                      <a:pt x="189" y="514"/>
                    </a:cubicBezTo>
                    <a:close/>
                    <a:moveTo>
                      <a:pt x="352" y="371"/>
                    </a:moveTo>
                    <a:cubicBezTo>
                      <a:pt x="276" y="371"/>
                      <a:pt x="215" y="309"/>
                      <a:pt x="215" y="233"/>
                    </a:cubicBezTo>
                    <a:cubicBezTo>
                      <a:pt x="215" y="157"/>
                      <a:pt x="276" y="95"/>
                      <a:pt x="352" y="95"/>
                    </a:cubicBezTo>
                    <a:cubicBezTo>
                      <a:pt x="428" y="95"/>
                      <a:pt x="489" y="157"/>
                      <a:pt x="489" y="233"/>
                    </a:cubicBezTo>
                    <a:cubicBezTo>
                      <a:pt x="489" y="309"/>
                      <a:pt x="428" y="371"/>
                      <a:pt x="352" y="371"/>
                    </a:cubicBezTo>
                    <a:close/>
                    <a:moveTo>
                      <a:pt x="376" y="315"/>
                    </a:moveTo>
                    <a:cubicBezTo>
                      <a:pt x="376" y="321"/>
                      <a:pt x="374" y="327"/>
                      <a:pt x="369" y="331"/>
                    </a:cubicBezTo>
                    <a:cubicBezTo>
                      <a:pt x="364" y="336"/>
                      <a:pt x="358" y="338"/>
                      <a:pt x="350" y="338"/>
                    </a:cubicBezTo>
                    <a:cubicBezTo>
                      <a:pt x="343" y="338"/>
                      <a:pt x="337" y="336"/>
                      <a:pt x="332" y="331"/>
                    </a:cubicBezTo>
                    <a:cubicBezTo>
                      <a:pt x="327" y="327"/>
                      <a:pt x="324" y="321"/>
                      <a:pt x="324" y="315"/>
                    </a:cubicBezTo>
                    <a:cubicBezTo>
                      <a:pt x="324" y="308"/>
                      <a:pt x="327" y="302"/>
                      <a:pt x="332" y="298"/>
                    </a:cubicBezTo>
                    <a:cubicBezTo>
                      <a:pt x="337" y="294"/>
                      <a:pt x="343" y="291"/>
                      <a:pt x="350" y="291"/>
                    </a:cubicBezTo>
                    <a:cubicBezTo>
                      <a:pt x="358" y="291"/>
                      <a:pt x="364" y="294"/>
                      <a:pt x="369" y="298"/>
                    </a:cubicBezTo>
                    <a:cubicBezTo>
                      <a:pt x="374" y="302"/>
                      <a:pt x="376" y="308"/>
                      <a:pt x="376" y="315"/>
                    </a:cubicBezTo>
                    <a:close/>
                    <a:moveTo>
                      <a:pt x="409" y="156"/>
                    </a:moveTo>
                    <a:cubicBezTo>
                      <a:pt x="412" y="162"/>
                      <a:pt x="414" y="170"/>
                      <a:pt x="414" y="179"/>
                    </a:cubicBezTo>
                    <a:cubicBezTo>
                      <a:pt x="414" y="185"/>
                      <a:pt x="413" y="190"/>
                      <a:pt x="412" y="195"/>
                    </a:cubicBezTo>
                    <a:cubicBezTo>
                      <a:pt x="411" y="200"/>
                      <a:pt x="409" y="204"/>
                      <a:pt x="406" y="208"/>
                    </a:cubicBezTo>
                    <a:cubicBezTo>
                      <a:pt x="404" y="212"/>
                      <a:pt x="401" y="216"/>
                      <a:pt x="397" y="220"/>
                    </a:cubicBezTo>
                    <a:cubicBezTo>
                      <a:pt x="393" y="224"/>
                      <a:pt x="389" y="228"/>
                      <a:pt x="384" y="232"/>
                    </a:cubicBezTo>
                    <a:cubicBezTo>
                      <a:pt x="380" y="235"/>
                      <a:pt x="377" y="237"/>
                      <a:pt x="375" y="240"/>
                    </a:cubicBezTo>
                    <a:cubicBezTo>
                      <a:pt x="372" y="242"/>
                      <a:pt x="370" y="244"/>
                      <a:pt x="369" y="247"/>
                    </a:cubicBezTo>
                    <a:cubicBezTo>
                      <a:pt x="367" y="249"/>
                      <a:pt x="366" y="252"/>
                      <a:pt x="365" y="254"/>
                    </a:cubicBezTo>
                    <a:cubicBezTo>
                      <a:pt x="364" y="257"/>
                      <a:pt x="364" y="260"/>
                      <a:pt x="364" y="263"/>
                    </a:cubicBezTo>
                    <a:cubicBezTo>
                      <a:pt x="364" y="265"/>
                      <a:pt x="364" y="268"/>
                      <a:pt x="365" y="270"/>
                    </a:cubicBezTo>
                    <a:cubicBezTo>
                      <a:pt x="365" y="272"/>
                      <a:pt x="366" y="274"/>
                      <a:pt x="367" y="276"/>
                    </a:cubicBezTo>
                    <a:cubicBezTo>
                      <a:pt x="330" y="276"/>
                      <a:pt x="330" y="276"/>
                      <a:pt x="330" y="276"/>
                    </a:cubicBezTo>
                    <a:cubicBezTo>
                      <a:pt x="329" y="274"/>
                      <a:pt x="328" y="271"/>
                      <a:pt x="328" y="268"/>
                    </a:cubicBezTo>
                    <a:cubicBezTo>
                      <a:pt x="327" y="265"/>
                      <a:pt x="327" y="262"/>
                      <a:pt x="327" y="259"/>
                    </a:cubicBezTo>
                    <a:cubicBezTo>
                      <a:pt x="327" y="255"/>
                      <a:pt x="327" y="251"/>
                      <a:pt x="328" y="247"/>
                    </a:cubicBezTo>
                    <a:cubicBezTo>
                      <a:pt x="329" y="243"/>
                      <a:pt x="330" y="240"/>
                      <a:pt x="332" y="237"/>
                    </a:cubicBezTo>
                    <a:cubicBezTo>
                      <a:pt x="334" y="234"/>
                      <a:pt x="336" y="231"/>
                      <a:pt x="338" y="228"/>
                    </a:cubicBezTo>
                    <a:cubicBezTo>
                      <a:pt x="341" y="225"/>
                      <a:pt x="344" y="222"/>
                      <a:pt x="347" y="219"/>
                    </a:cubicBezTo>
                    <a:cubicBezTo>
                      <a:pt x="351" y="216"/>
                      <a:pt x="354" y="213"/>
                      <a:pt x="357" y="211"/>
                    </a:cubicBezTo>
                    <a:cubicBezTo>
                      <a:pt x="359" y="208"/>
                      <a:pt x="362" y="206"/>
                      <a:pt x="364" y="203"/>
                    </a:cubicBezTo>
                    <a:cubicBezTo>
                      <a:pt x="365" y="200"/>
                      <a:pt x="367" y="198"/>
                      <a:pt x="368" y="195"/>
                    </a:cubicBezTo>
                    <a:cubicBezTo>
                      <a:pt x="369" y="192"/>
                      <a:pt x="369" y="189"/>
                      <a:pt x="369" y="186"/>
                    </a:cubicBezTo>
                    <a:cubicBezTo>
                      <a:pt x="369" y="183"/>
                      <a:pt x="369" y="180"/>
                      <a:pt x="368" y="177"/>
                    </a:cubicBezTo>
                    <a:cubicBezTo>
                      <a:pt x="367" y="175"/>
                      <a:pt x="365" y="173"/>
                      <a:pt x="363" y="171"/>
                    </a:cubicBezTo>
                    <a:cubicBezTo>
                      <a:pt x="361" y="169"/>
                      <a:pt x="359" y="168"/>
                      <a:pt x="356" y="167"/>
                    </a:cubicBezTo>
                    <a:cubicBezTo>
                      <a:pt x="353" y="166"/>
                      <a:pt x="350" y="165"/>
                      <a:pt x="347" y="165"/>
                    </a:cubicBezTo>
                    <a:cubicBezTo>
                      <a:pt x="339" y="165"/>
                      <a:pt x="332" y="167"/>
                      <a:pt x="324" y="170"/>
                    </a:cubicBezTo>
                    <a:cubicBezTo>
                      <a:pt x="316" y="173"/>
                      <a:pt x="308" y="177"/>
                      <a:pt x="301" y="184"/>
                    </a:cubicBezTo>
                    <a:cubicBezTo>
                      <a:pt x="301" y="141"/>
                      <a:pt x="301" y="141"/>
                      <a:pt x="301" y="141"/>
                    </a:cubicBezTo>
                    <a:cubicBezTo>
                      <a:pt x="309" y="137"/>
                      <a:pt x="316" y="133"/>
                      <a:pt x="325" y="131"/>
                    </a:cubicBezTo>
                    <a:cubicBezTo>
                      <a:pt x="334" y="129"/>
                      <a:pt x="343" y="128"/>
                      <a:pt x="352" y="128"/>
                    </a:cubicBezTo>
                    <a:cubicBezTo>
                      <a:pt x="361" y="128"/>
                      <a:pt x="369" y="129"/>
                      <a:pt x="376" y="131"/>
                    </a:cubicBezTo>
                    <a:cubicBezTo>
                      <a:pt x="384" y="133"/>
                      <a:pt x="390" y="136"/>
                      <a:pt x="396" y="140"/>
                    </a:cubicBezTo>
                    <a:cubicBezTo>
                      <a:pt x="402" y="144"/>
                      <a:pt x="406" y="149"/>
                      <a:pt x="409" y="156"/>
                    </a:cubicBezTo>
                    <a:close/>
                    <a:moveTo>
                      <a:pt x="199" y="469"/>
                    </a:moveTo>
                    <a:cubicBezTo>
                      <a:pt x="202" y="472"/>
                      <a:pt x="204" y="475"/>
                      <a:pt x="204" y="479"/>
                    </a:cubicBezTo>
                    <a:cubicBezTo>
                      <a:pt x="204" y="483"/>
                      <a:pt x="202" y="487"/>
                      <a:pt x="199" y="490"/>
                    </a:cubicBezTo>
                    <a:cubicBezTo>
                      <a:pt x="196" y="492"/>
                      <a:pt x="192" y="494"/>
                      <a:pt x="187" y="494"/>
                    </a:cubicBezTo>
                    <a:cubicBezTo>
                      <a:pt x="183" y="494"/>
                      <a:pt x="179" y="492"/>
                      <a:pt x="176" y="490"/>
                    </a:cubicBezTo>
                    <a:cubicBezTo>
                      <a:pt x="173" y="487"/>
                      <a:pt x="171" y="483"/>
                      <a:pt x="171" y="479"/>
                    </a:cubicBezTo>
                    <a:cubicBezTo>
                      <a:pt x="171" y="475"/>
                      <a:pt x="173" y="472"/>
                      <a:pt x="176" y="469"/>
                    </a:cubicBezTo>
                    <a:cubicBezTo>
                      <a:pt x="179" y="466"/>
                      <a:pt x="183" y="465"/>
                      <a:pt x="187" y="465"/>
                    </a:cubicBezTo>
                    <a:cubicBezTo>
                      <a:pt x="192" y="465"/>
                      <a:pt x="196" y="466"/>
                      <a:pt x="199" y="469"/>
                    </a:cubicBezTo>
                    <a:close/>
                    <a:moveTo>
                      <a:pt x="224" y="381"/>
                    </a:moveTo>
                    <a:cubicBezTo>
                      <a:pt x="226" y="385"/>
                      <a:pt x="227" y="390"/>
                      <a:pt x="227" y="395"/>
                    </a:cubicBezTo>
                    <a:cubicBezTo>
                      <a:pt x="227" y="399"/>
                      <a:pt x="227" y="402"/>
                      <a:pt x="226" y="405"/>
                    </a:cubicBezTo>
                    <a:cubicBezTo>
                      <a:pt x="225" y="408"/>
                      <a:pt x="224" y="411"/>
                      <a:pt x="222" y="413"/>
                    </a:cubicBezTo>
                    <a:cubicBezTo>
                      <a:pt x="220" y="416"/>
                      <a:pt x="219" y="418"/>
                      <a:pt x="216" y="421"/>
                    </a:cubicBezTo>
                    <a:cubicBezTo>
                      <a:pt x="214" y="423"/>
                      <a:pt x="211" y="425"/>
                      <a:pt x="208" y="428"/>
                    </a:cubicBezTo>
                    <a:cubicBezTo>
                      <a:pt x="206" y="430"/>
                      <a:pt x="204" y="431"/>
                      <a:pt x="203" y="433"/>
                    </a:cubicBezTo>
                    <a:cubicBezTo>
                      <a:pt x="201" y="434"/>
                      <a:pt x="200" y="436"/>
                      <a:pt x="199" y="437"/>
                    </a:cubicBezTo>
                    <a:cubicBezTo>
                      <a:pt x="198" y="439"/>
                      <a:pt x="197" y="440"/>
                      <a:pt x="196" y="442"/>
                    </a:cubicBezTo>
                    <a:cubicBezTo>
                      <a:pt x="196" y="443"/>
                      <a:pt x="196" y="445"/>
                      <a:pt x="196" y="447"/>
                    </a:cubicBezTo>
                    <a:cubicBezTo>
                      <a:pt x="196" y="449"/>
                      <a:pt x="196" y="450"/>
                      <a:pt x="196" y="452"/>
                    </a:cubicBezTo>
                    <a:cubicBezTo>
                      <a:pt x="197" y="453"/>
                      <a:pt x="197" y="454"/>
                      <a:pt x="198" y="455"/>
                    </a:cubicBezTo>
                    <a:cubicBezTo>
                      <a:pt x="175" y="455"/>
                      <a:pt x="175" y="455"/>
                      <a:pt x="175" y="455"/>
                    </a:cubicBezTo>
                    <a:cubicBezTo>
                      <a:pt x="174" y="454"/>
                      <a:pt x="173" y="452"/>
                      <a:pt x="173" y="450"/>
                    </a:cubicBezTo>
                    <a:cubicBezTo>
                      <a:pt x="173" y="448"/>
                      <a:pt x="173" y="446"/>
                      <a:pt x="173" y="445"/>
                    </a:cubicBezTo>
                    <a:cubicBezTo>
                      <a:pt x="173" y="442"/>
                      <a:pt x="173" y="439"/>
                      <a:pt x="173" y="437"/>
                    </a:cubicBezTo>
                    <a:cubicBezTo>
                      <a:pt x="174" y="435"/>
                      <a:pt x="175" y="433"/>
                      <a:pt x="176" y="431"/>
                    </a:cubicBezTo>
                    <a:cubicBezTo>
                      <a:pt x="177" y="429"/>
                      <a:pt x="178" y="427"/>
                      <a:pt x="180" y="425"/>
                    </a:cubicBezTo>
                    <a:cubicBezTo>
                      <a:pt x="181" y="423"/>
                      <a:pt x="183" y="422"/>
                      <a:pt x="185" y="420"/>
                    </a:cubicBezTo>
                    <a:cubicBezTo>
                      <a:pt x="188" y="418"/>
                      <a:pt x="190" y="416"/>
                      <a:pt x="191" y="415"/>
                    </a:cubicBezTo>
                    <a:cubicBezTo>
                      <a:pt x="193" y="413"/>
                      <a:pt x="194" y="411"/>
                      <a:pt x="196" y="410"/>
                    </a:cubicBezTo>
                    <a:cubicBezTo>
                      <a:pt x="197" y="408"/>
                      <a:pt x="198" y="407"/>
                      <a:pt x="198" y="405"/>
                    </a:cubicBezTo>
                    <a:cubicBezTo>
                      <a:pt x="199" y="403"/>
                      <a:pt x="199" y="401"/>
                      <a:pt x="199" y="399"/>
                    </a:cubicBezTo>
                    <a:cubicBezTo>
                      <a:pt x="199" y="397"/>
                      <a:pt x="199" y="396"/>
                      <a:pt x="198" y="394"/>
                    </a:cubicBezTo>
                    <a:cubicBezTo>
                      <a:pt x="197" y="392"/>
                      <a:pt x="197" y="391"/>
                      <a:pt x="195" y="390"/>
                    </a:cubicBezTo>
                    <a:cubicBezTo>
                      <a:pt x="194" y="389"/>
                      <a:pt x="193" y="388"/>
                      <a:pt x="191" y="387"/>
                    </a:cubicBezTo>
                    <a:cubicBezTo>
                      <a:pt x="189" y="387"/>
                      <a:pt x="187" y="386"/>
                      <a:pt x="185" y="386"/>
                    </a:cubicBezTo>
                    <a:cubicBezTo>
                      <a:pt x="181" y="386"/>
                      <a:pt x="176" y="387"/>
                      <a:pt x="171" y="389"/>
                    </a:cubicBezTo>
                    <a:cubicBezTo>
                      <a:pt x="166" y="391"/>
                      <a:pt x="161" y="394"/>
                      <a:pt x="157" y="398"/>
                    </a:cubicBezTo>
                    <a:cubicBezTo>
                      <a:pt x="157" y="371"/>
                      <a:pt x="157" y="371"/>
                      <a:pt x="157" y="371"/>
                    </a:cubicBezTo>
                    <a:cubicBezTo>
                      <a:pt x="161" y="369"/>
                      <a:pt x="166" y="367"/>
                      <a:pt x="172" y="365"/>
                    </a:cubicBezTo>
                    <a:cubicBezTo>
                      <a:pt x="177" y="364"/>
                      <a:pt x="183" y="363"/>
                      <a:pt x="188" y="363"/>
                    </a:cubicBezTo>
                    <a:cubicBezTo>
                      <a:pt x="194" y="363"/>
                      <a:pt x="199" y="364"/>
                      <a:pt x="203" y="365"/>
                    </a:cubicBezTo>
                    <a:cubicBezTo>
                      <a:pt x="208" y="366"/>
                      <a:pt x="212" y="368"/>
                      <a:pt x="216" y="371"/>
                    </a:cubicBezTo>
                    <a:cubicBezTo>
                      <a:pt x="219" y="373"/>
                      <a:pt x="222" y="377"/>
                      <a:pt x="224" y="381"/>
                    </a:cubicBezTo>
                    <a:close/>
                    <a:moveTo>
                      <a:pt x="137" y="235"/>
                    </a:moveTo>
                    <a:cubicBezTo>
                      <a:pt x="133" y="235"/>
                      <a:pt x="130" y="235"/>
                      <a:pt x="126" y="237"/>
                    </a:cubicBezTo>
                    <a:cubicBezTo>
                      <a:pt x="122" y="238"/>
                      <a:pt x="119" y="241"/>
                      <a:pt x="116" y="243"/>
                    </a:cubicBezTo>
                    <a:cubicBezTo>
                      <a:pt x="116" y="224"/>
                      <a:pt x="116" y="224"/>
                      <a:pt x="116" y="224"/>
                    </a:cubicBezTo>
                    <a:cubicBezTo>
                      <a:pt x="119" y="222"/>
                      <a:pt x="123" y="220"/>
                      <a:pt x="127" y="219"/>
                    </a:cubicBezTo>
                    <a:cubicBezTo>
                      <a:pt x="131" y="218"/>
                      <a:pt x="135" y="218"/>
                      <a:pt x="139" y="218"/>
                    </a:cubicBezTo>
                    <a:cubicBezTo>
                      <a:pt x="143" y="218"/>
                      <a:pt x="147" y="218"/>
                      <a:pt x="150" y="219"/>
                    </a:cubicBezTo>
                    <a:cubicBezTo>
                      <a:pt x="154" y="220"/>
                      <a:pt x="157" y="221"/>
                      <a:pt x="160" y="223"/>
                    </a:cubicBezTo>
                    <a:cubicBezTo>
                      <a:pt x="162" y="225"/>
                      <a:pt x="164" y="228"/>
                      <a:pt x="166" y="231"/>
                    </a:cubicBezTo>
                    <a:cubicBezTo>
                      <a:pt x="167" y="234"/>
                      <a:pt x="168" y="237"/>
                      <a:pt x="168" y="241"/>
                    </a:cubicBezTo>
                    <a:cubicBezTo>
                      <a:pt x="168" y="244"/>
                      <a:pt x="168" y="246"/>
                      <a:pt x="167" y="249"/>
                    </a:cubicBezTo>
                    <a:cubicBezTo>
                      <a:pt x="166" y="251"/>
                      <a:pt x="166" y="253"/>
                      <a:pt x="164" y="255"/>
                    </a:cubicBezTo>
                    <a:cubicBezTo>
                      <a:pt x="163" y="257"/>
                      <a:pt x="162" y="259"/>
                      <a:pt x="160" y="260"/>
                    </a:cubicBezTo>
                    <a:cubicBezTo>
                      <a:pt x="158" y="262"/>
                      <a:pt x="156" y="264"/>
                      <a:pt x="154" y="266"/>
                    </a:cubicBezTo>
                    <a:cubicBezTo>
                      <a:pt x="152" y="267"/>
                      <a:pt x="151" y="268"/>
                      <a:pt x="150" y="269"/>
                    </a:cubicBezTo>
                    <a:cubicBezTo>
                      <a:pt x="149" y="271"/>
                      <a:pt x="148" y="272"/>
                      <a:pt x="147" y="273"/>
                    </a:cubicBezTo>
                    <a:cubicBezTo>
                      <a:pt x="146" y="274"/>
                      <a:pt x="146" y="275"/>
                      <a:pt x="145" y="276"/>
                    </a:cubicBezTo>
                    <a:cubicBezTo>
                      <a:pt x="145" y="277"/>
                      <a:pt x="145" y="279"/>
                      <a:pt x="145" y="280"/>
                    </a:cubicBezTo>
                    <a:cubicBezTo>
                      <a:pt x="145" y="281"/>
                      <a:pt x="145" y="282"/>
                      <a:pt x="145" y="283"/>
                    </a:cubicBezTo>
                    <a:cubicBezTo>
                      <a:pt x="145" y="285"/>
                      <a:pt x="146" y="285"/>
                      <a:pt x="146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8" y="285"/>
                      <a:pt x="128" y="284"/>
                      <a:pt x="128" y="282"/>
                    </a:cubicBezTo>
                    <a:cubicBezTo>
                      <a:pt x="128" y="281"/>
                      <a:pt x="127" y="280"/>
                      <a:pt x="127" y="278"/>
                    </a:cubicBezTo>
                    <a:cubicBezTo>
                      <a:pt x="127" y="276"/>
                      <a:pt x="128" y="274"/>
                      <a:pt x="128" y="273"/>
                    </a:cubicBezTo>
                    <a:cubicBezTo>
                      <a:pt x="128" y="271"/>
                      <a:pt x="129" y="270"/>
                      <a:pt x="130" y="268"/>
                    </a:cubicBezTo>
                    <a:cubicBezTo>
                      <a:pt x="131" y="267"/>
                      <a:pt x="132" y="265"/>
                      <a:pt x="133" y="264"/>
                    </a:cubicBezTo>
                    <a:cubicBezTo>
                      <a:pt x="134" y="263"/>
                      <a:pt x="135" y="261"/>
                      <a:pt x="137" y="260"/>
                    </a:cubicBezTo>
                    <a:cubicBezTo>
                      <a:pt x="139" y="258"/>
                      <a:pt x="140" y="257"/>
                      <a:pt x="141" y="256"/>
                    </a:cubicBezTo>
                    <a:cubicBezTo>
                      <a:pt x="143" y="255"/>
                      <a:pt x="144" y="254"/>
                      <a:pt x="144" y="252"/>
                    </a:cubicBezTo>
                    <a:cubicBezTo>
                      <a:pt x="145" y="251"/>
                      <a:pt x="146" y="250"/>
                      <a:pt x="146" y="249"/>
                    </a:cubicBezTo>
                    <a:cubicBezTo>
                      <a:pt x="147" y="247"/>
                      <a:pt x="147" y="246"/>
                      <a:pt x="147" y="244"/>
                    </a:cubicBezTo>
                    <a:cubicBezTo>
                      <a:pt x="147" y="243"/>
                      <a:pt x="147" y="242"/>
                      <a:pt x="146" y="240"/>
                    </a:cubicBezTo>
                    <a:cubicBezTo>
                      <a:pt x="146" y="239"/>
                      <a:pt x="145" y="238"/>
                      <a:pt x="144" y="237"/>
                    </a:cubicBezTo>
                    <a:cubicBezTo>
                      <a:pt x="143" y="237"/>
                      <a:pt x="142" y="236"/>
                      <a:pt x="141" y="236"/>
                    </a:cubicBezTo>
                    <a:cubicBezTo>
                      <a:pt x="140" y="235"/>
                      <a:pt x="138" y="235"/>
                      <a:pt x="137" y="235"/>
                    </a:cubicBezTo>
                    <a:close/>
                    <a:moveTo>
                      <a:pt x="147" y="312"/>
                    </a:moveTo>
                    <a:cubicBezTo>
                      <a:pt x="145" y="314"/>
                      <a:pt x="142" y="315"/>
                      <a:pt x="138" y="315"/>
                    </a:cubicBezTo>
                    <a:cubicBezTo>
                      <a:pt x="135" y="315"/>
                      <a:pt x="132" y="314"/>
                      <a:pt x="130" y="312"/>
                    </a:cubicBezTo>
                    <a:cubicBezTo>
                      <a:pt x="127" y="310"/>
                      <a:pt x="126" y="307"/>
                      <a:pt x="126" y="304"/>
                    </a:cubicBezTo>
                    <a:cubicBezTo>
                      <a:pt x="126" y="301"/>
                      <a:pt x="127" y="299"/>
                      <a:pt x="130" y="296"/>
                    </a:cubicBezTo>
                    <a:cubicBezTo>
                      <a:pt x="132" y="294"/>
                      <a:pt x="135" y="293"/>
                      <a:pt x="138" y="293"/>
                    </a:cubicBezTo>
                    <a:cubicBezTo>
                      <a:pt x="142" y="293"/>
                      <a:pt x="145" y="294"/>
                      <a:pt x="147" y="296"/>
                    </a:cubicBezTo>
                    <a:cubicBezTo>
                      <a:pt x="149" y="298"/>
                      <a:pt x="150" y="301"/>
                      <a:pt x="150" y="304"/>
                    </a:cubicBezTo>
                    <a:cubicBezTo>
                      <a:pt x="150" y="307"/>
                      <a:pt x="149" y="310"/>
                      <a:pt x="147" y="3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6402" tIns="43201" rIns="86402" bIns="43201"/>
              <a:lstStyle/>
              <a:p>
                <a:pPr defTabSz="913130" eaLnBrk="0" hangingPunct="0">
                  <a:defRPr/>
                </a:pPr>
                <a:endParaRPr lang="zh-CN" altLang="en-US" sz="2645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1" name="TextBox 118"/>
            <p:cNvSpPr txBox="1"/>
            <p:nvPr/>
          </p:nvSpPr>
          <p:spPr>
            <a:xfrm>
              <a:off x="5509239" y="1915749"/>
              <a:ext cx="1348347" cy="4495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130" eaLnBrk="0" hangingPunct="0">
                <a:defRPr/>
              </a:pPr>
              <a:r>
                <a:rPr lang="zh-CN" altLang="en-US" sz="189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课时小结</a:t>
              </a:r>
            </a:p>
          </p:txBody>
        </p:sp>
      </p:grpSp>
      <p:cxnSp>
        <p:nvCxnSpPr>
          <p:cNvPr id="54" name="直接连接符 53"/>
          <p:cNvCxnSpPr/>
          <p:nvPr/>
        </p:nvCxnSpPr>
        <p:spPr>
          <a:xfrm>
            <a:off x="2052638" y="2239963"/>
            <a:ext cx="16319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2052638" y="2239963"/>
            <a:ext cx="0" cy="44926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2033588" y="3852863"/>
            <a:ext cx="0" cy="54451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8010525" y="2224088"/>
            <a:ext cx="1633538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9644063" y="1874838"/>
            <a:ext cx="0" cy="32702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9644063" y="0"/>
            <a:ext cx="0" cy="101917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燕尾形 75"/>
          <p:cNvSpPr/>
          <p:nvPr/>
        </p:nvSpPr>
        <p:spPr>
          <a:xfrm rot="5400000">
            <a:off x="9440069" y="216694"/>
            <a:ext cx="401638" cy="400050"/>
          </a:xfrm>
          <a:prstGeom prst="chevron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28" name="矩形 27">
            <a:hlinkClick r:id="rId5" action="ppaction://hlinkfile"/>
          </p:cNvPr>
          <p:cNvSpPr/>
          <p:nvPr>
            <p:custDataLst>
              <p:tags r:id="rId1"/>
            </p:custDataLst>
          </p:nvPr>
        </p:nvSpPr>
        <p:spPr>
          <a:xfrm>
            <a:off x="3235325" y="4752255"/>
            <a:ext cx="6205538" cy="5693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815975" eaLnBrk="0" hangingPunct="0">
              <a:defRPr/>
            </a:pP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Unit 6</a:t>
            </a:r>
            <a:r>
              <a:rPr lang="zh-CN" altLang="en-US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　课后素养评价</a:t>
            </a: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二十二</a:t>
            </a: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30" name="矩形 29">
            <a:hlinkClick r:id="rId6" action="ppaction://hlinksldjump"/>
          </p:cNvPr>
          <p:cNvSpPr/>
          <p:nvPr/>
        </p:nvSpPr>
        <p:spPr>
          <a:xfrm>
            <a:off x="3243263" y="5364744"/>
            <a:ext cx="8170402" cy="90640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defTabSz="913130" eaLnBrk="0" hangingPunct="0">
              <a:defRPr/>
            </a:pP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Section Ⅱ</a:t>
            </a:r>
            <a:r>
              <a:rPr lang="zh-CN" altLang="en-US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Starting out &amp; Understanding ideas—Language points</a:t>
            </a:r>
            <a:endParaRPr lang="zh-CN" altLang="en-US" sz="2645" spc="331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>
            <a:hlinkClick r:id="rId7" action="ppaction://hlinkfile"/>
          </p:cNvPr>
          <p:cNvSpPr/>
          <p:nvPr/>
        </p:nvSpPr>
        <p:spPr>
          <a:xfrm>
            <a:off x="-107950" y="-122238"/>
            <a:ext cx="11737975" cy="67325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38" grpId="1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1518900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平行四边形 6"/>
          <p:cNvSpPr/>
          <p:nvPr/>
        </p:nvSpPr>
        <p:spPr>
          <a:xfrm>
            <a:off x="0" y="0"/>
            <a:ext cx="11522075" cy="3573463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-1588" y="3544888"/>
            <a:ext cx="11523663" cy="3794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864235">
              <a:defRPr/>
            </a:pPr>
            <a:endParaRPr lang="en-US" altLang="zh-CN" sz="17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占位符 11"/>
          <p:cNvSpPr txBox="1"/>
          <p:nvPr/>
        </p:nvSpPr>
        <p:spPr>
          <a:xfrm>
            <a:off x="0" y="2271713"/>
            <a:ext cx="11522075" cy="12001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</a:rPr>
              <a:t>谢 谢！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951622"/>
            <a:ext cx="10693400" cy="62453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Ⅱ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拓展词汇知变形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531153"/>
              </p:ext>
            </p:extLst>
          </p:nvPr>
        </p:nvGraphicFramePr>
        <p:xfrm>
          <a:off x="288429" y="1650519"/>
          <a:ext cx="10837204" cy="4073844"/>
        </p:xfrm>
        <a:graphic>
          <a:graphicData uri="http://schemas.openxmlformats.org/drawingml/2006/table">
            <a:tbl>
              <a:tblPr/>
              <a:tblGrid>
                <a:gridCol w="3816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207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1261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教材词汇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拓展词汇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261"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adv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平稳地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steady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平稳的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261">
                <a:tc rowSpan="2"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空闲，闲暇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leisured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有空闲的；悠闲自在的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1753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leisurely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慢悠悠的；不慌不忙的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Times New Roman" panose="02020603050405020304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Times New Roman" panose="02020603050405020304"/>
                          <a:cs typeface="Courier New" panose="02070309020205020404"/>
                        </a:rPr>
                        <a:t>adv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Times New Roman" panose="02020603050405020304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悠闲地；从容不迫地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1261"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壮丽的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splendidly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adv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壮丽地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1261"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辐射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radiate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v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辐射；发射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29836" y="2231975"/>
            <a:ext cx="12987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steadily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29836" y="3456111"/>
            <a:ext cx="11400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leisure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29836" y="4608239"/>
            <a:ext cx="13997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splendid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29836" y="5256311"/>
            <a:ext cx="14590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radiation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1433739"/>
              </p:ext>
            </p:extLst>
          </p:nvPr>
        </p:nvGraphicFramePr>
        <p:xfrm>
          <a:off x="288429" y="2017243"/>
          <a:ext cx="10837204" cy="2899485"/>
        </p:xfrm>
        <a:graphic>
          <a:graphicData uri="http://schemas.openxmlformats.org/drawingml/2006/table">
            <a:tbl>
              <a:tblPr/>
              <a:tblGrid>
                <a:gridCol w="3816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207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9897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教材词汇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拓展词汇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897">
                <a:tc rowSpan="2"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巨大的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massively 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adv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大量地；大规模地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89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massiveness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巨大；大量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9897"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脆弱的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delicately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adv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脆弱地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9897"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风景，景色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scene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情景；场景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88429" y="2953347"/>
            <a:ext cx="15481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massive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96441" y="3853447"/>
            <a:ext cx="12971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delicate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96441" y="4393507"/>
            <a:ext cx="12795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scenery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949147"/>
            <a:ext cx="10693400" cy="4918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Ⅲ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补全短语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put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operation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投入运行；使实施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top concerns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高度重视的事情之一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one's eye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引起某人的注意，吸引某人的视线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one's leisure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在某人空闲时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bring...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life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使更有趣；使更生动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reach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伸出；伸手拿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7. thanks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多亏；由于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04553" y="1619907"/>
            <a:ext cx="7425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into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64493" y="2159967"/>
            <a:ext cx="11608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among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64493" y="2844043"/>
            <a:ext cx="9396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catch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17787" y="3436947"/>
            <a:ext cx="4427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at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944613" y="4032175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to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692585" y="4644243"/>
            <a:ext cx="6431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out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844919" y="5220307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to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431775"/>
            <a:ext cx="10693400" cy="612475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Ⅳ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补全句子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句型公式：不定式作后置定语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first landmark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is the splendid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Qingshuihe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Bridge, the world's longest bridge built over permafrost.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第一个吸引我眼球的地标是壮观的清水河大桥，它是世界上最长的高原冻土铁路桥。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with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复合结构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 group of Tibetan antelopes is moving under the bridge,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</a:t>
            </a: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at their leisure.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一群藏羚羊正从桥下走过，有的则停下来悠闲地吃草。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20777" y="1655911"/>
            <a:ext cx="24432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to catch my eye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880522" y="4697087"/>
            <a:ext cx="16690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with some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76461" y="5220307"/>
            <a:ext cx="31229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stopping to eat grass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1007839"/>
            <a:ext cx="10693400" cy="4918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before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引导时间状语从句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journey has been flying by, and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we have reached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Tanggula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Station.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旅途一瞬即逝，不知不觉，我们就到了唐古拉站。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句型公式：形容词作状语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above sea level, this is the highest railway station in the world.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它位于海拔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5 000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多米的地方，是世界上海拔最高的火车站。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829139" y="1691915"/>
            <a:ext cx="24881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before I know it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68449" y="4068179"/>
            <a:ext cx="4357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Located at over 5,000 </a:t>
            </a:r>
            <a:r>
              <a:rPr lang="en-US" altLang="zh-CN" dirty="0" err="1"/>
              <a:t>metres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1490726"/>
            <a:ext cx="10693400" cy="36215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引导时间状语从句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Cuona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Lake, I feel a sense of pride and achievement.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当经过措那湖时，一股自豪感和成就感在我心中油然而生。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疑问词＋不定式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结构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delicate ecosystem was among the top concerns.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如何保护脆弱的生态系统是需要我们高度重视的问题之一。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40457" y="2123963"/>
            <a:ext cx="17988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As we pass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12465" y="3888159"/>
            <a:ext cx="23374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How to protect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2422</Words>
  <Application>Microsoft Office PowerPoint</Application>
  <PresentationFormat>自定义</PresentationFormat>
  <Paragraphs>294</Paragraphs>
  <Slides>35</Slides>
  <Notes>35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35</vt:i4>
      </vt:variant>
    </vt:vector>
  </HeadingPairs>
  <TitlesOfParts>
    <vt:vector size="48" baseType="lpstr">
      <vt:lpstr>HelveticaNeueLT Pro 67 MdCn</vt:lpstr>
      <vt:lpstr>IPAPANNEW</vt:lpstr>
      <vt:lpstr>等线 Light</vt:lpstr>
      <vt:lpstr>宋体</vt:lpstr>
      <vt:lpstr>微软雅黑</vt:lpstr>
      <vt:lpstr>Arial</vt:lpstr>
      <vt:lpstr>Book Antiqua</vt:lpstr>
      <vt:lpstr>Calibri</vt:lpstr>
      <vt:lpstr>Calibri Light</vt:lpstr>
      <vt:lpstr>Times New Roman</vt:lpstr>
      <vt:lpstr>Office 主题</vt:lpstr>
      <vt:lpstr>1_Office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XSLQQ752179280</dc:creator>
  <cp:lastModifiedBy>DELL</cp:lastModifiedBy>
  <cp:revision>1298</cp:revision>
  <dcterms:created xsi:type="dcterms:W3CDTF">2016-06-29T09:22:00Z</dcterms:created>
  <dcterms:modified xsi:type="dcterms:W3CDTF">2026-02-13T02:50:10Z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BEFA92FF478347DCB3611873C4047654_12</vt:lpwstr>
  </property>
  <property fmtid="{D5CDD505-2E9C-101B-9397-08002B2CF9AE}" pid="3" name="KSOProductBuildVer">
    <vt:lpwstr>2052-12.1.0.21541</vt:lpwstr>
  </property>
</Properties>
</file>