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33"/>
  </p:notesMasterIdLst>
  <p:handoutMasterIdLst>
    <p:handoutMasterId r:id="rId34"/>
  </p:handoutMasterIdLst>
  <p:sldIdLst>
    <p:sldId id="2476" r:id="rId4"/>
    <p:sldId id="3800" r:id="rId5"/>
    <p:sldId id="2478" r:id="rId6"/>
    <p:sldId id="2343" r:id="rId7"/>
    <p:sldId id="3851" r:id="rId8"/>
    <p:sldId id="3852" r:id="rId9"/>
    <p:sldId id="3853" r:id="rId10"/>
    <p:sldId id="3855" r:id="rId11"/>
    <p:sldId id="3664" r:id="rId12"/>
    <p:sldId id="3848" r:id="rId13"/>
    <p:sldId id="3849" r:id="rId14"/>
    <p:sldId id="3850" r:id="rId15"/>
    <p:sldId id="3835" r:id="rId16"/>
    <p:sldId id="3856" r:id="rId17"/>
    <p:sldId id="3857" r:id="rId18"/>
    <p:sldId id="3785" r:id="rId19"/>
    <p:sldId id="3786" r:id="rId20"/>
    <p:sldId id="3836" r:id="rId21"/>
    <p:sldId id="3837" r:id="rId22"/>
    <p:sldId id="3813" r:id="rId23"/>
    <p:sldId id="3814" r:id="rId24"/>
    <p:sldId id="3838" r:id="rId25"/>
    <p:sldId id="3815" r:id="rId26"/>
    <p:sldId id="3816" r:id="rId27"/>
    <p:sldId id="3858" r:id="rId28"/>
    <p:sldId id="3859" r:id="rId29"/>
    <p:sldId id="3823" r:id="rId30"/>
    <p:sldId id="3780" r:id="rId31"/>
    <p:sldId id="2276" r:id="rId32"/>
  </p:sldIdLst>
  <p:sldSz cx="11522075" cy="6480175"/>
  <p:notesSz cx="6858000" cy="9144000"/>
  <p:custDataLst>
    <p:tags r:id="rId3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2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9.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2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2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2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4</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Meeting the muse</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4</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Meeting the muse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4</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Meeting the muse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hyperlink" Target="../3.&#37197;&#22871;&#32451;&#20064;&#39064;/&#35838;&#21518;&#32032;&#20859;&#35780;&#20215;/16%20Unit%204&#12288;&#35838;&#21518;&#32032;&#20859;&#35780;&#20215;(&#21313;&#20845;)&#12288;Section%20&#8547;&#12288;Developing%20ideas,%20Presenting%20ideas%20&amp;%20Reflection.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4</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Meeting the muse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Ⅳ</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Developing ideas, Presenting ideas &amp; Reflection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57159"/>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What's the purpose of the first paragraph?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To explain what art is.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To introduce the topic.</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advertise the Chinese painting.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To tell about Greek and Roman sculptures.</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404565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71835"/>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has got art and technology combined with each other?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Technological advances.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People's thoughts and ideas.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Artworks.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Artists and technicians.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What's the author's attitude to the art-tech combination?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Supportive.</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	B. Indifferent.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Doubtful. 	D. Disappointed.</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154806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297135" y="522046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2931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Not only can we interact with art, but also take part in its creation.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本句是一个简单句。</a:t>
            </a:r>
            <a:r>
              <a:rPr lang="en-US" altLang="zh-CN" kern="100" dirty="0">
                <a:solidFill>
                  <a:srgbClr val="000000"/>
                </a:solidFill>
                <a:latin typeface="Times New Roman" panose="02020603050405020304"/>
                <a:cs typeface="Courier New" panose="02070309020205020404"/>
              </a:rPr>
              <a:t>not only</a:t>
            </a:r>
            <a:r>
              <a:rPr lang="zh-CN" altLang="zh-CN" kern="100" dirty="0">
                <a:solidFill>
                  <a:srgbClr val="000000"/>
                </a:solidFill>
                <a:latin typeface="Times New Roman" panose="02020603050405020304"/>
                <a:cs typeface="Times New Roman" panose="02020603050405020304"/>
              </a:rPr>
              <a:t>位于句首，所在句子用</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倒装。</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0153524" y="3060067"/>
            <a:ext cx="902811"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部分</a:t>
            </a:r>
            <a:endParaRPr lang="zh-CN" altLang="en-US" dirty="0"/>
          </a:p>
        </p:txBody>
      </p:sp>
      <p:sp>
        <p:nvSpPr>
          <p:cNvPr id="4" name="矩形 3"/>
          <p:cNvSpPr/>
          <p:nvPr/>
        </p:nvSpPr>
        <p:spPr>
          <a:xfrm>
            <a:off x="504452" y="4170306"/>
            <a:ext cx="10551883" cy="1296670"/>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我们不但可以与艺术作品互动，还可以参与艺术作品的创作。</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301324"/>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With new technological tools at our fingertips, more and more people are exploring their creative sides.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With new technological tools at our fingertips</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with</a:t>
            </a:r>
            <a:r>
              <a:rPr lang="zh-CN" altLang="zh-CN" kern="100" dirty="0">
                <a:solidFill>
                  <a:srgbClr val="000000"/>
                </a:solidFill>
                <a:latin typeface="Times New Roman" panose="02020603050405020304"/>
                <a:cs typeface="Times New Roman" panose="02020603050405020304"/>
              </a:rPr>
              <a:t>＋宾语＋宾语补足语</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结构，作</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，其中</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短语充当宾语补足语。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9001397" y="3203954"/>
            <a:ext cx="1008112"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状语</a:t>
            </a:r>
            <a:endParaRPr lang="zh-CN" altLang="en-US" dirty="0"/>
          </a:p>
        </p:txBody>
      </p:sp>
      <p:sp>
        <p:nvSpPr>
          <p:cNvPr id="4" name="矩形 3"/>
          <p:cNvSpPr/>
          <p:nvPr/>
        </p:nvSpPr>
        <p:spPr>
          <a:xfrm>
            <a:off x="504453" y="37665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介词</a:t>
            </a:r>
            <a:endParaRPr lang="zh-CN" altLang="en-US" dirty="0"/>
          </a:p>
        </p:txBody>
      </p:sp>
      <p:sp>
        <p:nvSpPr>
          <p:cNvPr id="3" name="矩形 2"/>
          <p:cNvSpPr/>
          <p:nvPr/>
        </p:nvSpPr>
        <p:spPr>
          <a:xfrm>
            <a:off x="432445" y="4251140"/>
            <a:ext cx="10693188" cy="1228798"/>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通过触手可及的新兴科技工具，越来越多的人开始发掘他们具有创造力的一面。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436514"/>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 recent project used technology and data in the same way that Rembrandt used his paints and brushes.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the same way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561237" y="269655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3" name="矩形 2"/>
          <p:cNvSpPr/>
          <p:nvPr/>
        </p:nvSpPr>
        <p:spPr>
          <a:xfrm>
            <a:off x="468449" y="3757158"/>
            <a:ext cx="10585176"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最近有一个科研项目使用科技手段和数据还原了伦勃朗的绘画方式。</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95871"/>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What's special about Janet </a:t>
            </a:r>
            <a:r>
              <a:rPr lang="en-US" altLang="zh-CN" kern="100" dirty="0" err="1">
                <a:solidFill>
                  <a:srgbClr val="000000"/>
                </a:solidFill>
                <a:latin typeface="Times New Roman" panose="02020603050405020304"/>
                <a:cs typeface="Courier New" panose="02070309020205020404"/>
              </a:rPr>
              <a:t>Echelman's</a:t>
            </a:r>
            <a:r>
              <a:rPr lang="en-US" altLang="zh-CN" kern="100" dirty="0">
                <a:solidFill>
                  <a:srgbClr val="000000"/>
                </a:solidFill>
                <a:latin typeface="Times New Roman" panose="02020603050405020304"/>
                <a:cs typeface="Courier New" panose="02070309020205020404"/>
              </a:rPr>
              <a:t> artwork in Vancouver?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effect do you think technology will have on art in the future?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414337" y="3134636"/>
            <a:ext cx="10604566" cy="523220"/>
          </a:xfrm>
          <a:prstGeom prst="rect">
            <a:avLst/>
          </a:prstGeom>
          <a:noFill/>
        </p:spPr>
        <p:txBody>
          <a:bodyPr wrap="square" rtlCol="0">
            <a:spAutoFit/>
          </a:bodyPr>
          <a:lstStyle/>
          <a:p>
            <a:r>
              <a:rPr lang="en-US" altLang="zh-CN" dirty="0"/>
              <a:t>Visitors can interact with it literally and change its </a:t>
            </a:r>
            <a:r>
              <a:rPr lang="en-US" altLang="zh-CN" dirty="0" err="1"/>
              <a:t>colours</a:t>
            </a:r>
            <a:r>
              <a:rPr lang="en-US" altLang="zh-CN" dirty="0"/>
              <a:t> and patterns.</a:t>
            </a:r>
            <a:endParaRPr lang="zh-CN" altLang="en-US" dirty="0"/>
          </a:p>
        </p:txBody>
      </p:sp>
      <p:sp>
        <p:nvSpPr>
          <p:cNvPr id="3" name="矩形 2"/>
          <p:cNvSpPr/>
          <p:nvPr/>
        </p:nvSpPr>
        <p:spPr>
          <a:xfrm>
            <a:off x="432445" y="4197916"/>
            <a:ext cx="10603108"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Technology will continue to influence the development of art, making art more popular in people's daily lives. (</a:t>
            </a:r>
            <a:r>
              <a:rPr lang="zh-CN" altLang="zh-CN" kern="100" dirty="0">
                <a:latin typeface="Times New Roman" panose="02020603050405020304"/>
                <a:ea typeface="楷体_GB2312"/>
                <a:cs typeface="Times New Roman" panose="02020603050405020304"/>
              </a:rPr>
              <a:t>回答合理即可</a:t>
            </a:r>
            <a:r>
              <a:rPr lang="en-US" altLang="zh-CN"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229208"/>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2</a:t>
            </a:r>
            <a:r>
              <a:rPr lang="zh-CN" altLang="en-US" b="1" kern="100" dirty="0">
                <a:solidFill>
                  <a:schemeClr val="tx1"/>
                </a:solidFill>
                <a:ea typeface="黑体" panose="02010609060101010101" charset="-122"/>
                <a:cs typeface="Times New Roman" panose="02020603050405020304" pitchFamily="18" charset="0"/>
              </a:rPr>
              <a:t>　语言梳理</a:t>
            </a:r>
            <a:endParaRPr lang="en-US" altLang="zh-CN" b="1" kern="100" dirty="0">
              <a:solidFill>
                <a:schemeClr val="tx1"/>
              </a:solidFill>
              <a:ea typeface="黑体" panose="02010609060101010101" charset="-122"/>
              <a:cs typeface="Times New Roman" panose="02020603050405020304" pitchFamily="18" charset="0"/>
            </a:endParaRPr>
          </a:p>
        </p:txBody>
      </p:sp>
      <p:sp>
        <p:nvSpPr>
          <p:cNvPr id="2" name="矩形 1"/>
          <p:cNvSpPr/>
          <p:nvPr/>
        </p:nvSpPr>
        <p:spPr>
          <a:xfrm>
            <a:off x="416582" y="1921876"/>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b="1" kern="100" dirty="0">
                <a:solidFill>
                  <a:srgbClr val="000000"/>
                </a:solidFill>
                <a:latin typeface="Times New Roman" panose="02020603050405020304"/>
                <a:ea typeface="黑体" panose="02010609060101010101" charset="-122"/>
                <a:cs typeface="Courier New" panose="02070309020205020404"/>
              </a:rPr>
              <a:t>take in </a:t>
            </a:r>
            <a:r>
              <a:rPr lang="zh-CN" altLang="zh-CN" kern="100" dirty="0">
                <a:solidFill>
                  <a:srgbClr val="000000"/>
                </a:solidFill>
                <a:latin typeface="Times New Roman" panose="02020603050405020304"/>
                <a:ea typeface="黑体" panose="02010609060101010101" charset="-122"/>
                <a:cs typeface="Times New Roman" panose="02020603050405020304"/>
              </a:rPr>
              <a:t>参观；吸收；理解；收留；欺骗</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2625202"/>
            <a:ext cx="10693400" cy="24150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Once in front of the painting, they only have limited time to spend </a:t>
            </a:r>
            <a:r>
              <a:rPr lang="en-US" altLang="zh-CN" b="1" kern="100" dirty="0">
                <a:solidFill>
                  <a:srgbClr val="000000"/>
                </a:solidFill>
                <a:latin typeface="Times New Roman" panose="02020603050405020304"/>
                <a:cs typeface="Courier New" panose="02070309020205020404"/>
              </a:rPr>
              <a:t>taking in</a:t>
            </a:r>
            <a:r>
              <a:rPr lang="en-US" altLang="zh-CN" kern="100" dirty="0">
                <a:solidFill>
                  <a:srgbClr val="000000"/>
                </a:solidFill>
                <a:latin typeface="Times New Roman" panose="02020603050405020304"/>
                <a:cs typeface="Courier New" panose="02070309020205020404"/>
              </a:rPr>
              <a:t> its five </a:t>
            </a:r>
            <a:r>
              <a:rPr lang="en-US" altLang="zh-CN" kern="100" dirty="0" err="1">
                <a:solidFill>
                  <a:srgbClr val="000000"/>
                </a:solidFill>
                <a:latin typeface="Times New Roman" panose="02020603050405020304"/>
                <a:cs typeface="Courier New" panose="02070309020205020404"/>
              </a:rPr>
              <a:t>metres</a:t>
            </a:r>
            <a:r>
              <a:rPr lang="en-US" altLang="zh-CN" kern="100" dirty="0">
                <a:solidFill>
                  <a:srgbClr val="000000"/>
                </a:solidFill>
                <a:latin typeface="Times New Roman" panose="02020603050405020304"/>
                <a:cs typeface="Courier New" panose="02070309020205020404"/>
              </a:rPr>
              <a:t> of scenes along the </a:t>
            </a:r>
            <a:r>
              <a:rPr lang="en-US" altLang="zh-CN" kern="100" dirty="0" err="1">
                <a:solidFill>
                  <a:srgbClr val="000000"/>
                </a:solidFill>
                <a:latin typeface="Times New Roman" panose="02020603050405020304"/>
                <a:cs typeface="Courier New" panose="02070309020205020404"/>
              </a:rPr>
              <a:t>Bian</a:t>
            </a:r>
            <a:r>
              <a:rPr lang="en-US" altLang="zh-CN" kern="100" dirty="0">
                <a:solidFill>
                  <a:srgbClr val="000000"/>
                </a:solidFill>
                <a:latin typeface="Times New Roman" panose="02020603050405020304"/>
                <a:cs typeface="Courier New" panose="02070309020205020404"/>
              </a:rPr>
              <a:t> River in </a:t>
            </a:r>
            <a:r>
              <a:rPr lang="en-US" altLang="zh-CN" kern="100" dirty="0" err="1">
                <a:solidFill>
                  <a:srgbClr val="000000"/>
                </a:solidFill>
                <a:latin typeface="Times New Roman" panose="02020603050405020304"/>
                <a:cs typeface="Courier New" panose="02070309020205020404"/>
              </a:rPr>
              <a:t>Bianjing</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即使面对画卷，人们也只能在有限的时间内来观赏长达五米的画卷上汴京汴河沿岸的景色。</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9331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back </a:t>
            </a:r>
            <a:r>
              <a:rPr lang="zh-CN" altLang="zh-CN" kern="100" dirty="0">
                <a:solidFill>
                  <a:srgbClr val="000000"/>
                </a:solidFill>
                <a:latin typeface="Times New Roman" panose="02020603050405020304"/>
                <a:cs typeface="Times New Roman" panose="02020603050405020304"/>
              </a:rPr>
              <a:t>收回；取回</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down </a:t>
            </a:r>
            <a:r>
              <a:rPr lang="zh-CN" altLang="zh-CN" kern="100" dirty="0">
                <a:solidFill>
                  <a:srgbClr val="000000"/>
                </a:solidFill>
                <a:latin typeface="Times New Roman" panose="02020603050405020304"/>
                <a:cs typeface="Times New Roman" panose="02020603050405020304"/>
              </a:rPr>
              <a:t>写下；拆掉；取下来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off </a:t>
            </a:r>
            <a:r>
              <a:rPr lang="zh-CN" altLang="zh-CN" kern="100" dirty="0">
                <a:solidFill>
                  <a:srgbClr val="000000"/>
                </a:solidFill>
                <a:latin typeface="Times New Roman" panose="02020603050405020304"/>
                <a:cs typeface="Times New Roman" panose="02020603050405020304"/>
              </a:rPr>
              <a:t>脱下；起飞；腾飞</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on </a:t>
            </a:r>
            <a:r>
              <a:rPr lang="zh-CN" altLang="zh-CN" kern="100" dirty="0">
                <a:solidFill>
                  <a:srgbClr val="000000"/>
                </a:solidFill>
                <a:latin typeface="Times New Roman" panose="02020603050405020304"/>
                <a:cs typeface="Times New Roman" panose="02020603050405020304"/>
              </a:rPr>
              <a:t>雇用；呈现；承担</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over </a:t>
            </a:r>
            <a:r>
              <a:rPr lang="zh-CN" altLang="zh-CN" kern="100" dirty="0">
                <a:solidFill>
                  <a:srgbClr val="000000"/>
                </a:solidFill>
                <a:latin typeface="Times New Roman" panose="02020603050405020304"/>
                <a:cs typeface="Times New Roman" panose="02020603050405020304"/>
              </a:rPr>
              <a:t>接替；接管；占领</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take up </a:t>
            </a:r>
            <a:r>
              <a:rPr lang="zh-CN" altLang="zh-CN" kern="100" dirty="0">
                <a:solidFill>
                  <a:srgbClr val="000000"/>
                </a:solidFill>
                <a:latin typeface="Times New Roman" panose="02020603050405020304"/>
                <a:cs typeface="Times New Roman" panose="02020603050405020304"/>
              </a:rPr>
              <a:t>开始做；从事；占用</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时间或空间</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502724"/>
            <a:ext cx="10693400" cy="60170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5000"/>
              </a:lnSpc>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The house where I grew up has been taken </a:t>
            </a:r>
            <a:r>
              <a:rPr lang="en-US" altLang="zh-CN" kern="100" dirty="0">
                <a:solidFill>
                  <a:srgbClr val="000000"/>
                </a:solidFill>
                <a:latin typeface="Times New Roman" panose="02020603050405020304"/>
                <a:ea typeface="楷体_GB2312"/>
                <a:cs typeface="Courier New" panose="02070309020205020404"/>
              </a:rPr>
              <a:t>______</a:t>
            </a:r>
            <a:r>
              <a:rPr lang="en-US" altLang="zh-CN" kern="100" dirty="0">
                <a:solidFill>
                  <a:srgbClr val="000000"/>
                </a:solidFill>
                <a:latin typeface="Times New Roman" panose="02020603050405020304"/>
                <a:cs typeface="Courier New" panose="02070309020205020404"/>
              </a:rPr>
              <a:t> and replaced by an office building.</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He didn't take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what the teacher said because his mind was focused on something else.</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Charlie was taking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his shirt when the phone rang.</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Our school has taken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 new look over the past few years.</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Would you like me to take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the driving for a while?</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⑥</a:t>
            </a:r>
            <a:r>
              <a:rPr lang="en-US" altLang="zh-CN" kern="100" dirty="0">
                <a:solidFill>
                  <a:srgbClr val="000000"/>
                </a:solidFill>
                <a:latin typeface="Times New Roman" panose="02020603050405020304"/>
                <a:cs typeface="Courier New" panose="02070309020205020404"/>
              </a:rPr>
              <a:t>I know how busy you are and naturally I wouldn't want to take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much of your time.</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7201197" y="1619907"/>
            <a:ext cx="982961" cy="523220"/>
          </a:xfrm>
          <a:prstGeom prst="rect">
            <a:avLst/>
          </a:prstGeom>
          <a:noFill/>
        </p:spPr>
        <p:txBody>
          <a:bodyPr wrap="none" rtlCol="0">
            <a:spAutoFit/>
          </a:bodyPr>
          <a:lstStyle/>
          <a:p>
            <a:r>
              <a:rPr lang="en-US" altLang="zh-CN" dirty="0"/>
              <a:t>down</a:t>
            </a:r>
            <a:endParaRPr lang="zh-CN" altLang="en-US" dirty="0"/>
          </a:p>
        </p:txBody>
      </p:sp>
      <p:sp>
        <p:nvSpPr>
          <p:cNvPr id="3" name="TextBox 2"/>
          <p:cNvSpPr txBox="1"/>
          <p:nvPr/>
        </p:nvSpPr>
        <p:spPr>
          <a:xfrm>
            <a:off x="2952725" y="2664023"/>
            <a:ext cx="463588" cy="523220"/>
          </a:xfrm>
          <a:prstGeom prst="rect">
            <a:avLst/>
          </a:prstGeom>
          <a:noFill/>
        </p:spPr>
        <p:txBody>
          <a:bodyPr wrap="none" rtlCol="0">
            <a:spAutoFit/>
          </a:bodyPr>
          <a:lstStyle/>
          <a:p>
            <a:r>
              <a:rPr lang="en-US" altLang="zh-CN"/>
              <a:t>in</a:t>
            </a:r>
            <a:endParaRPr lang="zh-CN" altLang="en-US" dirty="0"/>
          </a:p>
        </p:txBody>
      </p:sp>
      <p:sp>
        <p:nvSpPr>
          <p:cNvPr id="4" name="TextBox 3"/>
          <p:cNvSpPr txBox="1"/>
          <p:nvPr/>
        </p:nvSpPr>
        <p:spPr>
          <a:xfrm>
            <a:off x="3600797" y="3780147"/>
            <a:ext cx="598177" cy="523220"/>
          </a:xfrm>
          <a:prstGeom prst="rect">
            <a:avLst/>
          </a:prstGeom>
          <a:noFill/>
        </p:spPr>
        <p:txBody>
          <a:bodyPr wrap="none" rtlCol="0">
            <a:spAutoFit/>
          </a:bodyPr>
          <a:lstStyle/>
          <a:p>
            <a:r>
              <a:rPr lang="en-US" altLang="zh-CN"/>
              <a:t>off</a:t>
            </a:r>
            <a:endParaRPr lang="zh-CN" altLang="en-US" dirty="0"/>
          </a:p>
        </p:txBody>
      </p:sp>
      <p:sp>
        <p:nvSpPr>
          <p:cNvPr id="5" name="TextBox 4"/>
          <p:cNvSpPr txBox="1"/>
          <p:nvPr/>
        </p:nvSpPr>
        <p:spPr>
          <a:xfrm>
            <a:off x="3852825" y="4303367"/>
            <a:ext cx="543739" cy="523220"/>
          </a:xfrm>
          <a:prstGeom prst="rect">
            <a:avLst/>
          </a:prstGeom>
          <a:noFill/>
        </p:spPr>
        <p:txBody>
          <a:bodyPr wrap="none" rtlCol="0">
            <a:spAutoFit/>
          </a:bodyPr>
          <a:lstStyle/>
          <a:p>
            <a:r>
              <a:rPr lang="en-US" altLang="zh-CN" dirty="0"/>
              <a:t>on</a:t>
            </a:r>
            <a:endParaRPr lang="zh-CN" altLang="en-US" dirty="0"/>
          </a:p>
        </p:txBody>
      </p:sp>
      <p:sp>
        <p:nvSpPr>
          <p:cNvPr id="6" name="TextBox 5"/>
          <p:cNvSpPr txBox="1"/>
          <p:nvPr/>
        </p:nvSpPr>
        <p:spPr>
          <a:xfrm>
            <a:off x="4680917" y="4826587"/>
            <a:ext cx="822661" cy="523220"/>
          </a:xfrm>
          <a:prstGeom prst="rect">
            <a:avLst/>
          </a:prstGeom>
          <a:noFill/>
        </p:spPr>
        <p:txBody>
          <a:bodyPr wrap="none" rtlCol="0">
            <a:spAutoFit/>
          </a:bodyPr>
          <a:lstStyle/>
          <a:p>
            <a:r>
              <a:rPr lang="en-US" altLang="zh-CN"/>
              <a:t>over</a:t>
            </a:r>
            <a:endParaRPr lang="zh-CN" altLang="en-US" dirty="0"/>
          </a:p>
        </p:txBody>
      </p:sp>
      <p:sp>
        <p:nvSpPr>
          <p:cNvPr id="7" name="TextBox 6"/>
          <p:cNvSpPr txBox="1"/>
          <p:nvPr/>
        </p:nvSpPr>
        <p:spPr>
          <a:xfrm>
            <a:off x="10581894" y="5292315"/>
            <a:ext cx="543739" cy="523220"/>
          </a:xfrm>
          <a:prstGeom prst="rect">
            <a:avLst/>
          </a:prstGeom>
          <a:noFill/>
        </p:spPr>
        <p:txBody>
          <a:bodyPr wrap="none" rtlCol="0">
            <a:spAutoFit/>
          </a:bodyPr>
          <a:lstStyle/>
          <a:p>
            <a:r>
              <a:rPr lang="en-US" altLang="zh-CN"/>
              <a:t>up</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301324"/>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读后续写之情节描写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当他到达山顶时，他发现呼吸困难了。</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When he reached the top of the mountain, he 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应用文写作之自荐信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为了提高自己，今年夏天我要开始培养绘画这样的爱好。</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To improve myself, I will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like painting this summer.</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7007516" y="2556011"/>
            <a:ext cx="3974101" cy="523220"/>
          </a:xfrm>
          <a:prstGeom prst="rect">
            <a:avLst/>
          </a:prstGeom>
          <a:noFill/>
        </p:spPr>
        <p:txBody>
          <a:bodyPr wrap="none" rtlCol="0">
            <a:spAutoFit/>
          </a:bodyPr>
          <a:lstStyle/>
          <a:p>
            <a:r>
              <a:rPr lang="en-US" altLang="zh-CN" dirty="0"/>
              <a:t>found it difficult to take in</a:t>
            </a:r>
            <a:endParaRPr lang="zh-CN" altLang="en-US" dirty="0"/>
          </a:p>
        </p:txBody>
      </p:sp>
      <p:sp>
        <p:nvSpPr>
          <p:cNvPr id="4" name="TextBox 3"/>
          <p:cNvSpPr txBox="1"/>
          <p:nvPr/>
        </p:nvSpPr>
        <p:spPr>
          <a:xfrm>
            <a:off x="504453" y="3184919"/>
            <a:ext cx="562975" cy="523220"/>
          </a:xfrm>
          <a:prstGeom prst="rect">
            <a:avLst/>
          </a:prstGeom>
          <a:noFill/>
        </p:spPr>
        <p:txBody>
          <a:bodyPr wrap="none" rtlCol="0">
            <a:spAutoFit/>
          </a:bodyPr>
          <a:lstStyle/>
          <a:p>
            <a:r>
              <a:rPr lang="en-US" altLang="zh-CN" dirty="0"/>
              <a:t>air</a:t>
            </a:r>
            <a:endParaRPr lang="zh-CN" altLang="en-US" dirty="0"/>
          </a:p>
        </p:txBody>
      </p:sp>
      <p:sp>
        <p:nvSpPr>
          <p:cNvPr id="3" name="TextBox 2"/>
          <p:cNvSpPr txBox="1"/>
          <p:nvPr/>
        </p:nvSpPr>
        <p:spPr>
          <a:xfrm>
            <a:off x="4320877" y="4932275"/>
            <a:ext cx="2465740" cy="523220"/>
          </a:xfrm>
          <a:prstGeom prst="rect">
            <a:avLst/>
          </a:prstGeom>
          <a:noFill/>
        </p:spPr>
        <p:txBody>
          <a:bodyPr wrap="none" rtlCol="0">
            <a:spAutoFit/>
          </a:bodyPr>
          <a:lstStyle/>
          <a:p>
            <a:r>
              <a:rPr lang="en-US" altLang="zh-CN"/>
              <a:t>take up a hobby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4243982"/>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Know different styles of artworks in the world and accept their diversity.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kern="100" dirty="0" err="1">
                <a:solidFill>
                  <a:srgbClr val="000000"/>
                </a:solidFill>
                <a:latin typeface="Times New Roman" panose="02020603050405020304"/>
                <a:cs typeface="Courier New" panose="02070309020205020404"/>
              </a:rPr>
              <a:t>Analyse</a:t>
            </a:r>
            <a:r>
              <a:rPr lang="en-US" altLang="zh-CN" kern="100" dirty="0">
                <a:solidFill>
                  <a:srgbClr val="000000"/>
                </a:solidFill>
                <a:latin typeface="Times New Roman" panose="02020603050405020304"/>
                <a:cs typeface="Courier New" panose="02070309020205020404"/>
              </a:rPr>
              <a:t> an event in different ways and find out the positive and negative effects of 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Find what an invitation includes and the useful expressions used to give an invitation, and write an invitation for an art festival.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Use the words and expressions to help you show your opinions.</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899827"/>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b="1" kern="100" dirty="0">
                <a:solidFill>
                  <a:srgbClr val="000000"/>
                </a:solidFill>
                <a:latin typeface="Times New Roman" panose="02020603050405020304"/>
                <a:ea typeface="黑体" panose="02010609060101010101" charset="-122"/>
                <a:cs typeface="Courier New" panose="02070309020205020404"/>
              </a:rPr>
              <a:t>distinct</a:t>
            </a:r>
            <a:r>
              <a:rPr lang="en-US" altLang="zh-CN" b="1" i="1" kern="100" dirty="0">
                <a:solidFill>
                  <a:srgbClr val="000000"/>
                </a:solidFill>
                <a:latin typeface="Times New Roman" panose="02020603050405020304"/>
                <a:ea typeface="黑体" panose="02010609060101010101" charset="-122"/>
                <a:cs typeface="Courier New" panose="02070309020205020404"/>
              </a:rPr>
              <a:t> adj. </a:t>
            </a:r>
            <a:r>
              <a:rPr lang="zh-CN" altLang="zh-CN" kern="100" dirty="0">
                <a:solidFill>
                  <a:srgbClr val="000000"/>
                </a:solidFill>
                <a:latin typeface="Times New Roman" panose="02020603050405020304"/>
                <a:ea typeface="黑体" panose="02010609060101010101" charset="-122"/>
                <a:cs typeface="Times New Roman" panose="02020603050405020304"/>
              </a:rPr>
              <a:t>清晰的；明显不同的</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158935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Similarly, such developments are making the line between art and technology less </a:t>
            </a:r>
            <a:r>
              <a:rPr lang="en-US" altLang="zh-CN" b="1" kern="100" dirty="0">
                <a:solidFill>
                  <a:srgbClr val="000000"/>
                </a:solidFill>
                <a:latin typeface="Times New Roman" panose="02020603050405020304"/>
                <a:cs typeface="Courier New" panose="02070309020205020404"/>
              </a:rPr>
              <a:t>distinct</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同样地，这种发展正使得艺术和技术之间的界限更加不明显。</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(1)be distinct from </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不同</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(2)distinctly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明显地，清楚地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(3)distinction</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区别，差别</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58053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Though they talked in a low voice, they could be heard </a:t>
            </a:r>
            <a:r>
              <a:rPr lang="en-US" altLang="zh-CN" kern="100" dirty="0">
                <a:solidFill>
                  <a:srgbClr val="000000"/>
                </a:solidFill>
                <a:latin typeface="Times New Roman" panose="02020603050405020304"/>
                <a:ea typeface="楷体_GB2312"/>
                <a:cs typeface="Courier New" panose="02070309020205020404"/>
              </a:rPr>
              <a:t>__________</a:t>
            </a:r>
            <a:r>
              <a:rPr lang="en-US" altLang="zh-CN" kern="100" dirty="0">
                <a:solidFill>
                  <a:srgbClr val="000000"/>
                </a:solidFill>
                <a:latin typeface="Times New Roman" panose="02020603050405020304"/>
                <a:cs typeface="Courier New" panose="02070309020205020404"/>
              </a:rPr>
              <a:t> (distinct)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He draws a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(distinct) between art and culture.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These titles must be distinct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any other section title.</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9355241" y="2808039"/>
            <a:ext cx="1518364" cy="523220"/>
          </a:xfrm>
          <a:prstGeom prst="rect">
            <a:avLst/>
          </a:prstGeom>
          <a:noFill/>
        </p:spPr>
        <p:txBody>
          <a:bodyPr wrap="none" rtlCol="0">
            <a:spAutoFit/>
          </a:bodyPr>
          <a:lstStyle/>
          <a:p>
            <a:r>
              <a:rPr lang="en-US" altLang="zh-CN" dirty="0"/>
              <a:t>distinctly</a:t>
            </a:r>
            <a:endParaRPr lang="zh-CN" altLang="en-US" dirty="0"/>
          </a:p>
        </p:txBody>
      </p:sp>
      <p:sp>
        <p:nvSpPr>
          <p:cNvPr id="3" name="TextBox 2"/>
          <p:cNvSpPr txBox="1"/>
          <p:nvPr/>
        </p:nvSpPr>
        <p:spPr>
          <a:xfrm>
            <a:off x="2694984" y="4049015"/>
            <a:ext cx="1697901" cy="523220"/>
          </a:xfrm>
          <a:prstGeom prst="rect">
            <a:avLst/>
          </a:prstGeom>
          <a:noFill/>
        </p:spPr>
        <p:txBody>
          <a:bodyPr wrap="none" rtlCol="0">
            <a:spAutoFit/>
          </a:bodyPr>
          <a:lstStyle/>
          <a:p>
            <a:r>
              <a:rPr lang="en-US" altLang="zh-CN" dirty="0"/>
              <a:t>distinction</a:t>
            </a:r>
            <a:endParaRPr lang="zh-CN" altLang="en-US" dirty="0"/>
          </a:p>
        </p:txBody>
      </p:sp>
      <p:sp>
        <p:nvSpPr>
          <p:cNvPr id="4" name="TextBox 3"/>
          <p:cNvSpPr txBox="1"/>
          <p:nvPr/>
        </p:nvSpPr>
        <p:spPr>
          <a:xfrm>
            <a:off x="4824933" y="4644243"/>
            <a:ext cx="919579" cy="523220"/>
          </a:xfrm>
          <a:prstGeom prst="rect">
            <a:avLst/>
          </a:prstGeom>
          <a:noFill/>
        </p:spPr>
        <p:txBody>
          <a:bodyPr wrap="square" rtlCol="0">
            <a:spAutoFit/>
          </a:bodyPr>
          <a:lstStyle/>
          <a:p>
            <a:r>
              <a:rPr lang="en-US" altLang="zh-CN" dirty="0"/>
              <a:t>from</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2931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应用文写作之问卷调查</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调查结果分为截然不同的两组。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The results of the survey fell into </a:t>
            </a:r>
            <a:r>
              <a:rPr lang="en-US" altLang="zh-CN" kern="100" dirty="0">
                <a:solidFill>
                  <a:srgbClr val="000000"/>
                </a:solidFill>
                <a:latin typeface="Times New Roman" panose="02020603050405020304"/>
                <a:ea typeface="楷体_GB2312"/>
                <a:cs typeface="Courier New" panose="02070309020205020404"/>
              </a:rPr>
              <a:t>___________________</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应用文写作之推荐信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每个景点都很不同，</a:t>
            </a:r>
            <a:r>
              <a:rPr lang="zh-CN" altLang="en-US" kern="100" dirty="0">
                <a:solidFill>
                  <a:srgbClr val="000000"/>
                </a:solidFill>
                <a:latin typeface="Times New Roman" panose="02020603050405020304"/>
                <a:cs typeface="Times New Roman" panose="02020603050405020304"/>
              </a:rPr>
              <a:t>所以</a:t>
            </a:r>
            <a:r>
              <a:rPr lang="zh-CN" altLang="zh-CN" kern="100" dirty="0">
                <a:solidFill>
                  <a:srgbClr val="000000"/>
                </a:solidFill>
                <a:latin typeface="Times New Roman" panose="02020603050405020304"/>
                <a:cs typeface="Times New Roman" panose="02020603050405020304"/>
              </a:rPr>
              <a:t>在你去之前要安排好你自己的行程。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The attractions are quite </a:t>
            </a:r>
            <a:r>
              <a:rPr lang="en-US" altLang="zh-CN" kern="100" dirty="0">
                <a:solidFill>
                  <a:srgbClr val="000000"/>
                </a:solidFill>
                <a:latin typeface="Times New Roman" panose="02020603050405020304"/>
                <a:ea typeface="楷体_GB2312"/>
                <a:cs typeface="Courier New" panose="02070309020205020404"/>
              </a:rPr>
              <a:t>____________________, </a:t>
            </a:r>
            <a:r>
              <a:rPr lang="en-US" altLang="zh-CN" kern="100" dirty="0">
                <a:solidFill>
                  <a:srgbClr val="000000"/>
                </a:solidFill>
                <a:latin typeface="Times New Roman" panose="02020603050405020304"/>
                <a:cs typeface="Courier New" panose="02070309020205020404"/>
              </a:rPr>
              <a:t>so arrange your own itinerary before you go.</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5437001" y="2447999"/>
            <a:ext cx="2935419" cy="523220"/>
          </a:xfrm>
          <a:prstGeom prst="rect">
            <a:avLst/>
          </a:prstGeom>
          <a:noFill/>
        </p:spPr>
        <p:txBody>
          <a:bodyPr wrap="none" rtlCol="0">
            <a:spAutoFit/>
          </a:bodyPr>
          <a:lstStyle/>
          <a:p>
            <a:r>
              <a:rPr lang="en-US" altLang="zh-CN" dirty="0"/>
              <a:t>two distinct groups</a:t>
            </a:r>
            <a:endParaRPr lang="zh-CN" altLang="en-US" dirty="0"/>
          </a:p>
        </p:txBody>
      </p:sp>
      <p:sp>
        <p:nvSpPr>
          <p:cNvPr id="3" name="TextBox 2"/>
          <p:cNvSpPr txBox="1"/>
          <p:nvPr/>
        </p:nvSpPr>
        <p:spPr>
          <a:xfrm>
            <a:off x="4140857" y="4301043"/>
            <a:ext cx="3600666" cy="523220"/>
          </a:xfrm>
          <a:prstGeom prst="rect">
            <a:avLst/>
          </a:prstGeom>
          <a:noFill/>
        </p:spPr>
        <p:txBody>
          <a:bodyPr wrap="none" rtlCol="0">
            <a:spAutoFit/>
          </a:bodyPr>
          <a:lstStyle/>
          <a:p>
            <a:r>
              <a:rPr lang="en-US" altLang="zh-CN" dirty="0"/>
              <a:t>distinct from each other</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111515"/>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ea typeface="黑体" panose="02010609060101010101" charset="-122"/>
                <a:cs typeface="Times New Roman" panose="02020603050405020304"/>
              </a:rPr>
              <a:t>状语从句的省略</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175958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b="1" kern="100" dirty="0">
                <a:solidFill>
                  <a:srgbClr val="000000"/>
                </a:solidFill>
                <a:latin typeface="Times New Roman" panose="02020603050405020304"/>
                <a:cs typeface="Courier New" panose="02070309020205020404"/>
              </a:rPr>
              <a:t>Once in front of the painting, </a:t>
            </a:r>
            <a:r>
              <a:rPr lang="en-US" altLang="zh-CN" kern="100" dirty="0">
                <a:solidFill>
                  <a:srgbClr val="000000"/>
                </a:solidFill>
                <a:latin typeface="Times New Roman" panose="02020603050405020304"/>
                <a:cs typeface="Courier New" panose="02070309020205020404"/>
              </a:rPr>
              <a:t>they only have limited time to spend taking in its five </a:t>
            </a:r>
            <a:r>
              <a:rPr lang="en-US" altLang="zh-CN" kern="100" dirty="0" err="1">
                <a:solidFill>
                  <a:srgbClr val="000000"/>
                </a:solidFill>
                <a:latin typeface="Times New Roman" panose="02020603050405020304"/>
                <a:cs typeface="Courier New" panose="02070309020205020404"/>
              </a:rPr>
              <a:t>metres</a:t>
            </a:r>
            <a:r>
              <a:rPr lang="en-US" altLang="zh-CN" kern="100" dirty="0">
                <a:solidFill>
                  <a:srgbClr val="000000"/>
                </a:solidFill>
                <a:latin typeface="Times New Roman" panose="02020603050405020304"/>
                <a:cs typeface="Courier New" panose="02070309020205020404"/>
              </a:rPr>
              <a:t> of scenes along the </a:t>
            </a:r>
            <a:r>
              <a:rPr lang="en-US" altLang="zh-CN" kern="100" dirty="0" err="1">
                <a:solidFill>
                  <a:srgbClr val="000000"/>
                </a:solidFill>
                <a:latin typeface="Times New Roman" panose="02020603050405020304"/>
                <a:cs typeface="Courier New" panose="02070309020205020404"/>
              </a:rPr>
              <a:t>Bian</a:t>
            </a:r>
            <a:r>
              <a:rPr lang="en-US" altLang="zh-CN" kern="100" dirty="0">
                <a:solidFill>
                  <a:srgbClr val="000000"/>
                </a:solidFill>
                <a:latin typeface="Times New Roman" panose="02020603050405020304"/>
                <a:cs typeface="Courier New" panose="02070309020205020404"/>
              </a:rPr>
              <a:t> River in </a:t>
            </a:r>
            <a:r>
              <a:rPr lang="en-US" altLang="zh-CN" kern="100" dirty="0" err="1">
                <a:solidFill>
                  <a:srgbClr val="000000"/>
                </a:solidFill>
                <a:latin typeface="Times New Roman" panose="02020603050405020304"/>
                <a:cs typeface="Courier New" panose="02070309020205020404"/>
              </a:rPr>
              <a:t>Bianjing</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即使面对画卷，人们也只能在有限的时间内来观赏长达五米的画卷上汴京汴河沿岸的景色。</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句式分析</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Once in front of the painting</a:t>
            </a:r>
            <a:r>
              <a:rPr lang="zh-CN" altLang="zh-CN" kern="100" dirty="0">
                <a:solidFill>
                  <a:srgbClr val="000000"/>
                </a:solidFill>
                <a:latin typeface="Times New Roman" panose="02020603050405020304"/>
                <a:cs typeface="Times New Roman" panose="02020603050405020304"/>
              </a:rPr>
              <a:t>是省略句，</a:t>
            </a:r>
            <a:r>
              <a:rPr lang="en-US" altLang="zh-CN" kern="100" dirty="0">
                <a:solidFill>
                  <a:srgbClr val="000000"/>
                </a:solidFill>
                <a:latin typeface="Times New Roman" panose="02020603050405020304"/>
                <a:cs typeface="Courier New" panose="02070309020205020404"/>
              </a:rPr>
              <a:t>Once</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Times New Roman" panose="02020603050405020304"/>
                <a:cs typeface="Courier New" panose="02070309020205020404"/>
              </a:rPr>
              <a:t>in front of</a:t>
            </a:r>
            <a:r>
              <a:rPr lang="zh-CN" altLang="zh-CN" kern="100" dirty="0">
                <a:solidFill>
                  <a:srgbClr val="000000"/>
                </a:solidFill>
                <a:latin typeface="Times New Roman" panose="02020603050405020304"/>
                <a:cs typeface="Times New Roman" panose="02020603050405020304"/>
              </a:rPr>
              <a:t>之间省略了</a:t>
            </a:r>
            <a:r>
              <a:rPr lang="en-US" altLang="zh-CN" kern="100" dirty="0">
                <a:solidFill>
                  <a:srgbClr val="000000"/>
                </a:solidFill>
                <a:latin typeface="Times New Roman" panose="02020603050405020304"/>
                <a:cs typeface="Courier New" panose="02070309020205020404"/>
              </a:rPr>
              <a:t>they are</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751724"/>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状语从句的省略条件：</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在时间、条件、让步等状语从句中，若从句的主语与主句的主语一致或从句的主语为</a:t>
            </a:r>
            <a:r>
              <a:rPr lang="en-US" altLang="zh-CN" kern="100" dirty="0">
                <a:solidFill>
                  <a:srgbClr val="000000"/>
                </a:solidFill>
                <a:latin typeface="Times New Roman" panose="02020603050405020304"/>
                <a:cs typeface="Courier New" panose="02070309020205020404"/>
              </a:rPr>
              <a:t>it</a:t>
            </a:r>
            <a:r>
              <a:rPr lang="zh-CN" altLang="zh-CN" kern="100" dirty="0">
                <a:solidFill>
                  <a:srgbClr val="000000"/>
                </a:solidFill>
                <a:latin typeface="Times New Roman" panose="02020603050405020304"/>
                <a:cs typeface="Times New Roman" panose="02020603050405020304"/>
              </a:rPr>
              <a:t>，且从句</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谓语</a:t>
            </a:r>
            <a:r>
              <a:rPr lang="zh-CN" altLang="en-US" kern="100" dirty="0">
                <a:solidFill>
                  <a:srgbClr val="000000"/>
                </a:solidFill>
                <a:latin typeface="Times New Roman" panose="02020603050405020304"/>
                <a:cs typeface="Times New Roman" panose="02020603050405020304"/>
              </a:rPr>
              <a:t>含有</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动词时，可以将从句中的主语和</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动词省略。</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43712"/>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When </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Times New Roman" panose="02020603050405020304"/>
                <a:cs typeface="Courier New" panose="02070309020205020404"/>
              </a:rPr>
              <a:t> (complete), the museum will be open to the public next year.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While </a:t>
            </a:r>
            <a:r>
              <a:rPr lang="en-US" altLang="zh-CN" kern="100" dirty="0">
                <a:solidFill>
                  <a:srgbClr val="000000"/>
                </a:solidFill>
                <a:latin typeface="Times New Roman" panose="02020603050405020304"/>
                <a:ea typeface="楷体_GB2312"/>
                <a:cs typeface="Courier New" panose="02070309020205020404"/>
              </a:rPr>
              <a:t>_______</a:t>
            </a:r>
            <a:r>
              <a:rPr lang="en-US" altLang="zh-CN" kern="100" dirty="0">
                <a:solidFill>
                  <a:srgbClr val="000000"/>
                </a:solidFill>
                <a:latin typeface="Times New Roman" panose="02020603050405020304"/>
                <a:cs typeface="Courier New" panose="02070309020205020404"/>
              </a:rPr>
              <a:t> (walk) in the park, I met my former </a:t>
            </a:r>
            <a:r>
              <a:rPr lang="en-US" altLang="zh-CN" kern="100" dirty="0" err="1">
                <a:solidFill>
                  <a:srgbClr val="000000"/>
                </a:solidFill>
                <a:latin typeface="Times New Roman" panose="02020603050405020304"/>
                <a:cs typeface="Courier New" panose="02070309020205020404"/>
              </a:rPr>
              <a:t>maths</a:t>
            </a:r>
            <a:r>
              <a:rPr lang="en-US" altLang="zh-CN" kern="100" dirty="0">
                <a:solidFill>
                  <a:srgbClr val="000000"/>
                </a:solidFill>
                <a:latin typeface="Times New Roman" panose="02020603050405020304"/>
                <a:cs typeface="Courier New" panose="02070309020205020404"/>
              </a:rPr>
              <a:t> teacher.</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1836601" y="2880047"/>
            <a:ext cx="1677062" cy="523220"/>
          </a:xfrm>
          <a:prstGeom prst="rect">
            <a:avLst/>
          </a:prstGeom>
          <a:noFill/>
        </p:spPr>
        <p:txBody>
          <a:bodyPr wrap="none" rtlCol="0">
            <a:spAutoFit/>
          </a:bodyPr>
          <a:lstStyle/>
          <a:p>
            <a:r>
              <a:rPr lang="en-US" altLang="zh-CN" dirty="0"/>
              <a:t>completed</a:t>
            </a:r>
            <a:endParaRPr lang="zh-CN" altLang="en-US" dirty="0"/>
          </a:p>
        </p:txBody>
      </p:sp>
      <p:sp>
        <p:nvSpPr>
          <p:cNvPr id="3" name="TextBox 2"/>
          <p:cNvSpPr txBox="1"/>
          <p:nvPr/>
        </p:nvSpPr>
        <p:spPr>
          <a:xfrm>
            <a:off x="1764593" y="4085019"/>
            <a:ext cx="1340432" cy="523220"/>
          </a:xfrm>
          <a:prstGeom prst="rect">
            <a:avLst/>
          </a:prstGeom>
          <a:noFill/>
        </p:spPr>
        <p:txBody>
          <a:bodyPr wrap="none" rtlCol="0">
            <a:spAutoFit/>
          </a:bodyPr>
          <a:lstStyle/>
          <a:p>
            <a:r>
              <a:rPr lang="en-US" altLang="zh-CN" dirty="0"/>
              <a:t>walking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337328"/>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读后续写之情节描写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正在我等待的时候，突然听到身后有人叫我。</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 </a:t>
            </a:r>
            <a:r>
              <a:rPr lang="en-US" altLang="zh-CN" kern="100" dirty="0">
                <a:solidFill>
                  <a:srgbClr val="000000"/>
                </a:solidFill>
                <a:latin typeface="Times New Roman" panose="02020603050405020304"/>
                <a:cs typeface="Courier New" panose="02070309020205020404"/>
              </a:rPr>
              <a:t>I suddenly heard someone calling me from behind.</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读后续写之心理描写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虽然我们又饿又累，但我们没有抱怨。</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 didn't make any complaint.</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432445" y="3177056"/>
            <a:ext cx="3323346" cy="523220"/>
          </a:xfrm>
          <a:prstGeom prst="rect">
            <a:avLst/>
          </a:prstGeom>
          <a:noFill/>
        </p:spPr>
        <p:txBody>
          <a:bodyPr wrap="none" rtlCol="0">
            <a:spAutoFit/>
          </a:bodyPr>
          <a:lstStyle/>
          <a:p>
            <a:r>
              <a:rPr lang="en-US" altLang="zh-CN" dirty="0"/>
              <a:t>While (I was) waiting</a:t>
            </a:r>
            <a:endParaRPr lang="zh-CN" altLang="en-US" dirty="0"/>
          </a:p>
        </p:txBody>
      </p:sp>
      <p:sp>
        <p:nvSpPr>
          <p:cNvPr id="3" name="TextBox 2"/>
          <p:cNvSpPr txBox="1"/>
          <p:nvPr/>
        </p:nvSpPr>
        <p:spPr>
          <a:xfrm>
            <a:off x="432446" y="4968279"/>
            <a:ext cx="6300700" cy="523220"/>
          </a:xfrm>
          <a:prstGeom prst="rect">
            <a:avLst/>
          </a:prstGeom>
          <a:noFill/>
        </p:spPr>
        <p:txBody>
          <a:bodyPr wrap="square" rtlCol="0">
            <a:spAutoFit/>
          </a:bodyPr>
          <a:lstStyle/>
          <a:p>
            <a:r>
              <a:rPr lang="en-US" altLang="zh-CN" dirty="0"/>
              <a:t>Although (we were) hungry and exhausted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893" y="625889"/>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31015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b="1" kern="100" dirty="0">
                <a:solidFill>
                  <a:srgbClr val="000000"/>
                </a:solidFill>
                <a:latin typeface="Times New Roman" panose="02020603050405020304"/>
                <a:cs typeface="Courier New" panose="02070309020205020404"/>
              </a:rPr>
              <a:t>literally: </a:t>
            </a: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根据字面意思　</a:t>
            </a: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加强语气</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简直</a:t>
            </a:r>
            <a:endParaRPr lang="en-US" altLang="zh-CN" kern="100" dirty="0">
              <a:solidFill>
                <a:srgbClr val="000000"/>
              </a:solidFill>
              <a:latin typeface="Times New Roman" panose="02020603050405020304"/>
              <a:cs typeface="Times New Roman" panose="020206030504050203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真正地，确实地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There are </a:t>
            </a:r>
            <a:r>
              <a:rPr lang="en-US" altLang="zh-CN" b="1" kern="100" dirty="0">
                <a:solidFill>
                  <a:srgbClr val="000000"/>
                </a:solidFill>
                <a:latin typeface="Times New Roman" panose="02020603050405020304"/>
                <a:cs typeface="Courier New" panose="02070309020205020404"/>
              </a:rPr>
              <a:t>literally</a:t>
            </a:r>
            <a:r>
              <a:rPr lang="en-US" altLang="zh-CN" kern="100" dirty="0">
                <a:solidFill>
                  <a:srgbClr val="000000"/>
                </a:solidFill>
                <a:latin typeface="Times New Roman" panose="02020603050405020304"/>
                <a:cs typeface="Courier New" panose="02070309020205020404"/>
              </a:rPr>
              <a:t> hundreds of prizes to win.</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literally</a:t>
            </a:r>
            <a:r>
              <a:rPr lang="en-US" altLang="zh-CN" kern="100" dirty="0">
                <a:solidFill>
                  <a:srgbClr val="000000"/>
                </a:solidFill>
                <a:latin typeface="Times New Roman" panose="02020603050405020304"/>
                <a:cs typeface="Courier New" panose="02070309020205020404"/>
              </a:rPr>
              <a:t> jumped out of my skin.</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The word “planet” </a:t>
            </a:r>
            <a:r>
              <a:rPr lang="en-US" altLang="zh-CN" b="1" kern="100" dirty="0">
                <a:solidFill>
                  <a:srgbClr val="000000"/>
                </a:solidFill>
                <a:latin typeface="Times New Roman" panose="02020603050405020304"/>
                <a:cs typeface="Courier New" panose="02070309020205020404"/>
              </a:rPr>
              <a:t>literally</a:t>
            </a:r>
            <a:r>
              <a:rPr lang="en-US" altLang="zh-CN" kern="100" dirty="0">
                <a:solidFill>
                  <a:srgbClr val="000000"/>
                </a:solidFill>
                <a:latin typeface="Times New Roman" panose="02020603050405020304"/>
                <a:cs typeface="Courier New" panose="02070309020205020404"/>
              </a:rPr>
              <a:t> means “wandering body”</a:t>
            </a:r>
            <a:r>
              <a:rPr lang="zh-CN"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Being tall gave Tony a </a:t>
            </a:r>
            <a:r>
              <a:rPr lang="en-US" altLang="zh-CN" b="1" kern="100" dirty="0">
                <a:solidFill>
                  <a:srgbClr val="000000"/>
                </a:solidFill>
                <a:latin typeface="Times New Roman" panose="02020603050405020304"/>
                <a:cs typeface="Courier New" panose="02070309020205020404"/>
              </a:rPr>
              <a:t>distinct</a:t>
            </a:r>
            <a:r>
              <a:rPr lang="en-US" altLang="zh-CN" kern="100" dirty="0">
                <a:solidFill>
                  <a:srgbClr val="000000"/>
                </a:solidFill>
                <a:latin typeface="Times New Roman" panose="02020603050405020304"/>
                <a:cs typeface="Courier New" panose="02070309020205020404"/>
              </a:rPr>
              <a:t> advantage.</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截然不同的</a:t>
            </a:r>
            <a:r>
              <a:rPr lang="en-US" altLang="zh-CN" kern="100" dirty="0">
                <a:solidFill>
                  <a:srgbClr val="000000"/>
                </a:solidFill>
                <a:latin typeface="Times New Roman" panose="02020603050405020304"/>
                <a:cs typeface="Courier New" panose="02070309020205020404"/>
              </a:rPr>
              <a:t>  	B.</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清晰的</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确定无疑的</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7345213" y="2594958"/>
            <a:ext cx="423514" cy="523220"/>
          </a:xfrm>
          <a:prstGeom prst="rect">
            <a:avLst/>
          </a:prstGeom>
          <a:noFill/>
        </p:spPr>
        <p:txBody>
          <a:bodyPr wrap="none" rtlCol="0">
            <a:spAutoFit/>
          </a:bodyPr>
          <a:lstStyle/>
          <a:p>
            <a:r>
              <a:rPr lang="en-US" altLang="zh-CN" dirty="0"/>
              <a:t>C</a:t>
            </a:r>
            <a:endParaRPr lang="zh-CN" altLang="en-US" dirty="0"/>
          </a:p>
        </p:txBody>
      </p:sp>
      <p:sp>
        <p:nvSpPr>
          <p:cNvPr id="3" name="TextBox 2"/>
          <p:cNvSpPr txBox="1"/>
          <p:nvPr/>
        </p:nvSpPr>
        <p:spPr>
          <a:xfrm>
            <a:off x="5689029" y="3207026"/>
            <a:ext cx="423514" cy="523220"/>
          </a:xfrm>
          <a:prstGeom prst="rect">
            <a:avLst/>
          </a:prstGeom>
          <a:noFill/>
        </p:spPr>
        <p:txBody>
          <a:bodyPr wrap="none" rtlCol="0">
            <a:spAutoFit/>
          </a:bodyPr>
          <a:lstStyle/>
          <a:p>
            <a:r>
              <a:rPr lang="en-US" altLang="zh-CN"/>
              <a:t>B</a:t>
            </a:r>
            <a:endParaRPr lang="zh-CN" altLang="en-US" dirty="0"/>
          </a:p>
        </p:txBody>
      </p:sp>
      <p:sp>
        <p:nvSpPr>
          <p:cNvPr id="4" name="TextBox 3"/>
          <p:cNvSpPr txBox="1"/>
          <p:nvPr/>
        </p:nvSpPr>
        <p:spPr>
          <a:xfrm>
            <a:off x="8893385" y="3819094"/>
            <a:ext cx="444352" cy="523220"/>
          </a:xfrm>
          <a:prstGeom prst="rect">
            <a:avLst/>
          </a:prstGeom>
          <a:noFill/>
        </p:spPr>
        <p:txBody>
          <a:bodyPr wrap="none" rtlCol="0">
            <a:spAutoFit/>
          </a:bodyPr>
          <a:lstStyle/>
          <a:p>
            <a:r>
              <a:rPr lang="en-US" altLang="zh-CN"/>
              <a:t>A</a:t>
            </a:r>
            <a:endParaRPr lang="zh-CN" altLang="en-US" dirty="0"/>
          </a:p>
        </p:txBody>
      </p:sp>
      <p:sp>
        <p:nvSpPr>
          <p:cNvPr id="7" name="TextBox 6"/>
          <p:cNvSpPr txBox="1"/>
          <p:nvPr/>
        </p:nvSpPr>
        <p:spPr>
          <a:xfrm>
            <a:off x="6984430" y="4373400"/>
            <a:ext cx="423514" cy="523220"/>
          </a:xfrm>
          <a:prstGeom prst="rect">
            <a:avLst/>
          </a:prstGeom>
          <a:noFill/>
        </p:spPr>
        <p:txBody>
          <a:bodyPr wrap="none" rtlCol="0">
            <a:spAutoFit/>
          </a:bodyPr>
          <a:lstStyle/>
          <a:p>
            <a:r>
              <a:rPr lang="en-US" altLang="zh-CN" dirty="0"/>
              <a:t>C</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45532"/>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4</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十六</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358021"/>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Ⅳ</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Developing ideas, Presenting ideas &amp; Reflection</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2227639"/>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The word </a:t>
            </a:r>
            <a:r>
              <a:rPr lang="en-US" altLang="zh-CN" b="1" kern="100" dirty="0">
                <a:solidFill>
                  <a:srgbClr val="000000"/>
                </a:solidFill>
                <a:latin typeface="Times New Roman" panose="02020603050405020304"/>
                <a:cs typeface="Courier New" panose="02070309020205020404"/>
              </a:rPr>
              <a:t>“Greek”</a:t>
            </a:r>
            <a:r>
              <a:rPr lang="en-US" altLang="zh-CN" kern="100" dirty="0">
                <a:solidFill>
                  <a:srgbClr val="000000"/>
                </a:solidFill>
                <a:latin typeface="Times New Roman" panose="02020603050405020304"/>
                <a:cs typeface="Courier New" panose="02070309020205020404"/>
              </a:rPr>
              <a:t> means belonging or relating to Greece.</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If a word or expression is translated </a:t>
            </a:r>
            <a:r>
              <a:rPr lang="en-US" altLang="zh-CN" b="1" kern="100" dirty="0">
                <a:solidFill>
                  <a:srgbClr val="000000"/>
                </a:solidFill>
                <a:latin typeface="Times New Roman" panose="02020603050405020304"/>
                <a:cs typeface="Courier New" panose="02070309020205020404"/>
              </a:rPr>
              <a:t>literally, </a:t>
            </a:r>
            <a:r>
              <a:rPr lang="en-US" altLang="zh-CN" kern="100" dirty="0">
                <a:solidFill>
                  <a:srgbClr val="000000"/>
                </a:solidFill>
                <a:latin typeface="Times New Roman" panose="02020603050405020304"/>
                <a:cs typeface="Courier New" panose="02070309020205020404"/>
              </a:rPr>
              <a:t>its most simple or basic meaning is translated.</a:t>
            </a:r>
            <a:r>
              <a:rPr lang="en-US" altLang="zh-CN" kern="100" dirty="0">
                <a:solidFill>
                  <a:srgbClr val="000000"/>
                </a:solidFill>
                <a:latin typeface="Times New Roman" panose="02020603050405020304"/>
                <a:ea typeface="楷体_GB2312"/>
                <a:cs typeface="Courier New" panose="02070309020205020404"/>
              </a:rPr>
              <a:t>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An </a:t>
            </a:r>
            <a:r>
              <a:rPr lang="en-US" altLang="zh-CN" b="1" kern="100" dirty="0">
                <a:solidFill>
                  <a:srgbClr val="000000"/>
                </a:solidFill>
                <a:latin typeface="Times New Roman" panose="02020603050405020304"/>
                <a:cs typeface="Courier New" panose="02070309020205020404"/>
              </a:rPr>
              <a:t>animation</a:t>
            </a:r>
            <a:r>
              <a:rPr lang="en-US" altLang="zh-CN" kern="100" dirty="0">
                <a:solidFill>
                  <a:srgbClr val="000000"/>
                </a:solidFill>
                <a:latin typeface="Times New Roman" panose="02020603050405020304"/>
                <a:cs typeface="Courier New" panose="02070309020205020404"/>
              </a:rPr>
              <a:t> is a kind of film in which drawings or puppets appear to move.</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9181417" y="2880047"/>
            <a:ext cx="1261884"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希腊的</a:t>
            </a:r>
            <a:endParaRPr lang="zh-CN" altLang="en-US" dirty="0"/>
          </a:p>
        </p:txBody>
      </p:sp>
      <p:sp>
        <p:nvSpPr>
          <p:cNvPr id="5" name="TextBox 4"/>
          <p:cNvSpPr txBox="1"/>
          <p:nvPr/>
        </p:nvSpPr>
        <p:spPr>
          <a:xfrm>
            <a:off x="3636801" y="4068179"/>
            <a:ext cx="2339102"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根据字面意思</a:t>
            </a:r>
            <a:endParaRPr lang="zh-CN" altLang="en-US" dirty="0"/>
          </a:p>
        </p:txBody>
      </p:sp>
      <p:sp>
        <p:nvSpPr>
          <p:cNvPr id="6" name="TextBox 5"/>
          <p:cNvSpPr txBox="1"/>
          <p:nvPr/>
        </p:nvSpPr>
        <p:spPr>
          <a:xfrm>
            <a:off x="1440557" y="5256311"/>
            <a:ext cx="1261884"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动画片</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115851"/>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7558443"/>
              </p:ext>
            </p:extLst>
          </p:nvPr>
        </p:nvGraphicFramePr>
        <p:xfrm>
          <a:off x="540457" y="1836092"/>
          <a:ext cx="10405155" cy="3600239"/>
        </p:xfrm>
        <a:graphic>
          <a:graphicData uri="http://schemas.openxmlformats.org/drawingml/2006/table">
            <a:tbl>
              <a:tblPr/>
              <a:tblGrid>
                <a:gridCol w="3672408">
                  <a:extLst>
                    <a:ext uri="{9D8B030D-6E8A-4147-A177-3AD203B41FA5}">
                      <a16:colId xmlns:a16="http://schemas.microsoft.com/office/drawing/2014/main" val="20000"/>
                    </a:ext>
                  </a:extLst>
                </a:gridCol>
                <a:gridCol w="6732747">
                  <a:extLst>
                    <a:ext uri="{9D8B030D-6E8A-4147-A177-3AD203B41FA5}">
                      <a16:colId xmlns:a16="http://schemas.microsoft.com/office/drawing/2014/main" val="20001"/>
                    </a:ext>
                  </a:extLst>
                </a:gridCol>
              </a:tblGrid>
              <a:tr h="545573">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2800" kern="10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2800" kern="10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44524">
                <a:tc rowSpan="3">
                  <a:txBody>
                    <a:bodyPr/>
                    <a:lstStyle/>
                    <a:p>
                      <a:pPr algn="l">
                        <a:lnSpc>
                          <a:spcPct val="140000"/>
                        </a:lnSpc>
                        <a:spcAft>
                          <a:spcPts val="0"/>
                        </a:spcAft>
                        <a:tabLst>
                          <a:tab pos="5591175" algn="l"/>
                        </a:tabLst>
                      </a:pPr>
                      <a:r>
                        <a:rPr lang="pl-PL" sz="2800" kern="100" dirty="0">
                          <a:solidFill>
                            <a:srgbClr val="000000"/>
                          </a:solidFill>
                          <a:effectLst/>
                          <a:latin typeface="Times New Roman" panose="02020603050405020304"/>
                          <a:cs typeface="Courier New" panose="02070309020205020404"/>
                        </a:rPr>
                        <a:t>__________</a:t>
                      </a:r>
                      <a:r>
                        <a:rPr lang="pl-PL" sz="2800" i="1" kern="100" dirty="0">
                          <a:solidFill>
                            <a:srgbClr val="000000"/>
                          </a:solidFill>
                          <a:effectLst/>
                          <a:latin typeface="Times New Roman" panose="02020603050405020304"/>
                          <a:cs typeface="Courier New" panose="02070309020205020404"/>
                        </a:rPr>
                        <a:t> n. </a:t>
                      </a:r>
                      <a:r>
                        <a:rPr lang="zh-CN" sz="2800" kern="100" dirty="0">
                          <a:solidFill>
                            <a:srgbClr val="000000"/>
                          </a:solidFill>
                          <a:effectLst/>
                          <a:latin typeface="Times New Roman" panose="02020603050405020304"/>
                          <a:cs typeface="Times New Roman" panose="02020603050405020304"/>
                        </a:rPr>
                        <a:t>巧匠</a:t>
                      </a:r>
                      <a:endParaRPr lang="zh-CN" sz="2800" kern="100" dirty="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cs typeface="Courier New" panose="02070309020205020404"/>
                        </a:rPr>
                        <a:t>technique</a:t>
                      </a:r>
                      <a:r>
                        <a:rPr lang="en-US" sz="2800" i="1" kern="100">
                          <a:solidFill>
                            <a:srgbClr val="000000"/>
                          </a:solidFill>
                          <a:effectLst/>
                          <a:latin typeface="Times New Roman" panose="02020603050405020304"/>
                          <a:cs typeface="Courier New" panose="02070309020205020404"/>
                        </a:rPr>
                        <a:t> n. </a:t>
                      </a:r>
                      <a:r>
                        <a:rPr lang="zh-CN" sz="2800" kern="100">
                          <a:solidFill>
                            <a:srgbClr val="000000"/>
                          </a:solidFill>
                          <a:effectLst/>
                          <a:latin typeface="Times New Roman" panose="02020603050405020304"/>
                          <a:cs typeface="Times New Roman" panose="02020603050405020304"/>
                        </a:rPr>
                        <a:t>技艺，工艺</a:t>
                      </a:r>
                      <a:endParaRPr lang="zh-CN" sz="2800" kern="10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62652">
                <a:tc vMerge="1">
                  <a:txBody>
                    <a:bodyPr/>
                    <a:lstStyle/>
                    <a:p>
                      <a:endParaRPr lang="zh-CN"/>
                    </a:p>
                  </a:txBody>
                  <a:tcPr/>
                </a:tc>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cs typeface="Courier New" panose="02070309020205020404"/>
                        </a:rPr>
                        <a:t>technical</a:t>
                      </a:r>
                      <a:r>
                        <a:rPr lang="en-US" sz="2800" i="1" kern="100">
                          <a:solidFill>
                            <a:srgbClr val="000000"/>
                          </a:solidFill>
                          <a:effectLst/>
                          <a:latin typeface="Times New Roman" panose="02020603050405020304"/>
                          <a:cs typeface="Courier New" panose="02070309020205020404"/>
                        </a:rPr>
                        <a:t> adj. </a:t>
                      </a:r>
                      <a:r>
                        <a:rPr lang="zh-CN" sz="2800" kern="100">
                          <a:solidFill>
                            <a:srgbClr val="000000"/>
                          </a:solidFill>
                          <a:effectLst/>
                          <a:latin typeface="Times New Roman" panose="02020603050405020304"/>
                          <a:cs typeface="Times New Roman" panose="02020603050405020304"/>
                        </a:rPr>
                        <a:t>技术的，工艺的</a:t>
                      </a:r>
                      <a:endParaRPr lang="zh-CN" sz="2800" kern="10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69557">
                <a:tc vMerge="1">
                  <a:txBody>
                    <a:bodyPr/>
                    <a:lstStyle/>
                    <a:p>
                      <a:endParaRPr lang="zh-CN"/>
                    </a:p>
                  </a:txBody>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technically </a:t>
                      </a:r>
                      <a:r>
                        <a:rPr lang="en-US" sz="2800" i="1" kern="100" dirty="0">
                          <a:solidFill>
                            <a:srgbClr val="000000"/>
                          </a:solidFill>
                          <a:effectLst/>
                          <a:latin typeface="Times New Roman" panose="02020603050405020304"/>
                          <a:cs typeface="Courier New" panose="02070309020205020404"/>
                        </a:rPr>
                        <a:t>ad</a:t>
                      </a:r>
                      <a:r>
                        <a:rPr lang="en-US" sz="2800" i="1" kern="100" dirty="0">
                          <a:solidFill>
                            <a:srgbClr val="000000"/>
                          </a:solidFill>
                          <a:effectLst/>
                          <a:latin typeface="Book Antiqua" panose="02040602050305030304"/>
                          <a:cs typeface="Times New Roman" panose="02020603050405020304"/>
                        </a:rPr>
                        <a:t>v</a:t>
                      </a:r>
                      <a:r>
                        <a:rPr lang="en-US" sz="2800" kern="100" dirty="0">
                          <a:solidFill>
                            <a:srgbClr val="000000"/>
                          </a:solidFill>
                          <a:effectLst/>
                          <a:latin typeface="Times New Roman" panose="02020603050405020304"/>
                          <a:cs typeface="Courier New" panose="02070309020205020404"/>
                        </a:rPr>
                        <a:t>. </a:t>
                      </a:r>
                      <a:r>
                        <a:rPr lang="zh-CN" sz="2800" kern="100" dirty="0">
                          <a:solidFill>
                            <a:srgbClr val="000000"/>
                          </a:solidFill>
                          <a:effectLst/>
                          <a:latin typeface="Times New Roman" panose="02020603050405020304"/>
                          <a:cs typeface="Times New Roman" panose="02020603050405020304"/>
                        </a:rPr>
                        <a:t>在技术上，在工艺上</a:t>
                      </a:r>
                      <a:endParaRPr lang="zh-CN" sz="2800" kern="100" dirty="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2360">
                <a:tc rowSpan="2">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mn-ea"/>
                          <a:cs typeface="Times New Roman" panose="02020603050405020304"/>
                        </a:rPr>
                        <a:t>清晰的；明显不同的</a:t>
                      </a:r>
                      <a:endParaRPr lang="zh-CN" sz="2800" kern="100" dirty="0">
                        <a:effectLst/>
                        <a:latin typeface="宋体" panose="02010600030101010101" pitchFamily="2" charset="-122"/>
                        <a:cs typeface="Courier New" panose="02070309020205020404"/>
                      </a:endParaRP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40000"/>
                        </a:lnSpc>
                        <a:spcAft>
                          <a:spcPts val="0"/>
                        </a:spcAft>
                        <a:tabLst>
                          <a:tab pos="5591175" algn="l"/>
                        </a:tabLst>
                      </a:pPr>
                      <a:r>
                        <a:rPr lang="en-US" sz="2800" kern="100" dirty="0">
                          <a:solidFill>
                            <a:srgbClr val="000000"/>
                          </a:solidFill>
                          <a:effectLst/>
                          <a:latin typeface="Times New Roman" panose="02020603050405020304"/>
                          <a:ea typeface="+mn-ea"/>
                          <a:cs typeface="Courier New" panose="02070309020205020404"/>
                        </a:rPr>
                        <a:t>distinctly adv. </a:t>
                      </a:r>
                      <a:r>
                        <a:rPr lang="zh-CN" altLang="en-US" sz="2800" kern="100" dirty="0">
                          <a:solidFill>
                            <a:srgbClr val="000000"/>
                          </a:solidFill>
                          <a:effectLst/>
                          <a:latin typeface="Times New Roman" panose="02020603050405020304"/>
                          <a:ea typeface="+mn-ea"/>
                          <a:cs typeface="Courier New" panose="02070309020205020404"/>
                        </a:rPr>
                        <a:t>明显地，清楚地</a:t>
                      </a: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45573">
                <a:tc vMerge="1">
                  <a:txBody>
                    <a:bodyPr/>
                    <a:lstStyle/>
                    <a:p>
                      <a:endParaRPr lang="zh-CN"/>
                    </a:p>
                  </a:txBody>
                  <a:tcPr/>
                </a:tc>
                <a:tc>
                  <a:txBody>
                    <a:bodyPr/>
                    <a:lstStyle/>
                    <a:p>
                      <a:pPr marL="0" algn="l" defTabSz="914400" rtl="0" eaLnBrk="1" latinLnBrk="0" hangingPunct="1">
                        <a:lnSpc>
                          <a:spcPct val="140000"/>
                        </a:lnSpc>
                        <a:spcAft>
                          <a:spcPts val="0"/>
                        </a:spcAft>
                        <a:tabLst>
                          <a:tab pos="5591175" algn="l"/>
                        </a:tabLst>
                      </a:pPr>
                      <a:r>
                        <a:rPr lang="en-US" sz="2800" kern="100" dirty="0">
                          <a:solidFill>
                            <a:srgbClr val="000000"/>
                          </a:solidFill>
                          <a:effectLst/>
                          <a:latin typeface="Times New Roman" panose="02020603050405020304"/>
                          <a:ea typeface="+mn-ea"/>
                          <a:cs typeface="Courier New" panose="02070309020205020404"/>
                        </a:rPr>
                        <a:t>distinction n. </a:t>
                      </a:r>
                      <a:r>
                        <a:rPr lang="zh-CN" altLang="en-US" sz="2800" kern="100" dirty="0">
                          <a:solidFill>
                            <a:srgbClr val="000000"/>
                          </a:solidFill>
                          <a:effectLst/>
                          <a:latin typeface="Times New Roman" panose="02020603050405020304"/>
                          <a:ea typeface="+mn-ea"/>
                          <a:cs typeface="Courier New" panose="02070309020205020404"/>
                        </a:rPr>
                        <a:t>区别，差别</a:t>
                      </a:r>
                    </a:p>
                  </a:txBody>
                  <a:tcPr marL="54550" marR="54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 name="TextBox 2"/>
          <p:cNvSpPr txBox="1"/>
          <p:nvPr/>
        </p:nvSpPr>
        <p:spPr>
          <a:xfrm>
            <a:off x="684473" y="3112911"/>
            <a:ext cx="1656223" cy="523220"/>
          </a:xfrm>
          <a:prstGeom prst="rect">
            <a:avLst/>
          </a:prstGeom>
          <a:noFill/>
        </p:spPr>
        <p:txBody>
          <a:bodyPr wrap="none" rtlCol="0">
            <a:spAutoFit/>
          </a:bodyPr>
          <a:lstStyle/>
          <a:p>
            <a:r>
              <a:rPr lang="pl-PL" altLang="zh-CN"/>
              <a:t>technician</a:t>
            </a:r>
            <a:endParaRPr lang="zh-CN" altLang="en-US" dirty="0"/>
          </a:p>
        </p:txBody>
      </p:sp>
      <p:sp>
        <p:nvSpPr>
          <p:cNvPr id="4" name="TextBox 3"/>
          <p:cNvSpPr txBox="1"/>
          <p:nvPr/>
        </p:nvSpPr>
        <p:spPr>
          <a:xfrm>
            <a:off x="684473" y="4356211"/>
            <a:ext cx="1239442" cy="523220"/>
          </a:xfrm>
          <a:prstGeom prst="rect">
            <a:avLst/>
          </a:prstGeom>
          <a:noFill/>
        </p:spPr>
        <p:txBody>
          <a:bodyPr wrap="none" rtlCol="0">
            <a:spAutoFit/>
          </a:bodyPr>
          <a:lstStyle/>
          <a:p>
            <a:r>
              <a:rPr lang="en-US" altLang="zh-CN"/>
              <a:t>distinct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121304"/>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come </a:t>
            </a:r>
            <a:r>
              <a:rPr lang="en-US" altLang="zh-CN" kern="100" dirty="0">
                <a:solidFill>
                  <a:srgbClr val="000000"/>
                </a:solidFill>
                <a:latin typeface="Times New Roman" panose="02020603050405020304"/>
                <a:ea typeface="楷体_GB2312"/>
                <a:cs typeface="Courier New" panose="02070309020205020404"/>
              </a:rPr>
              <a:t>_______</a:t>
            </a:r>
            <a:r>
              <a:rPr lang="en-US" altLang="zh-CN" kern="100" dirty="0">
                <a:solidFill>
                  <a:srgbClr val="000000"/>
                </a:solidFill>
                <a:latin typeface="Times New Roman" panose="02020603050405020304"/>
                <a:cs typeface="Courier New" panose="02070309020205020404"/>
              </a:rPr>
              <a:t> one's mind </a:t>
            </a:r>
            <a:r>
              <a:rPr lang="zh-CN" altLang="zh-CN" kern="100" dirty="0">
                <a:solidFill>
                  <a:srgbClr val="000000"/>
                </a:solidFill>
                <a:latin typeface="Times New Roman" panose="02020603050405020304"/>
                <a:cs typeface="Times New Roman" panose="02020603050405020304"/>
              </a:rPr>
              <a:t>进入某人的脑海</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take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参观；吸收；理解；收留；欺骗</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sure </a:t>
            </a:r>
            <a:r>
              <a:rPr lang="zh-CN" altLang="zh-CN" kern="100" dirty="0">
                <a:solidFill>
                  <a:srgbClr val="000000"/>
                </a:solidFill>
                <a:latin typeface="Times New Roman" panose="02020603050405020304"/>
                <a:cs typeface="Times New Roman" panose="02020603050405020304"/>
              </a:rPr>
              <a:t>一定，肯定</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 variety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各种各样的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lead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导致；通往</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light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点亮；照亮</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1764593" y="1799927"/>
            <a:ext cx="1120820" cy="523220"/>
          </a:xfrm>
          <a:prstGeom prst="rect">
            <a:avLst/>
          </a:prstGeom>
          <a:noFill/>
        </p:spPr>
        <p:txBody>
          <a:bodyPr wrap="none" rtlCol="0">
            <a:spAutoFit/>
          </a:bodyPr>
          <a:lstStyle/>
          <a:p>
            <a:r>
              <a:rPr lang="en-US" altLang="zh-CN"/>
              <a:t>to/into</a:t>
            </a:r>
            <a:endParaRPr lang="zh-CN" altLang="en-US" dirty="0"/>
          </a:p>
        </p:txBody>
      </p:sp>
      <p:sp>
        <p:nvSpPr>
          <p:cNvPr id="3" name="TextBox 2"/>
          <p:cNvSpPr txBox="1"/>
          <p:nvPr/>
        </p:nvSpPr>
        <p:spPr>
          <a:xfrm>
            <a:off x="1476561" y="2428835"/>
            <a:ext cx="463588" cy="523220"/>
          </a:xfrm>
          <a:prstGeom prst="rect">
            <a:avLst/>
          </a:prstGeom>
          <a:noFill/>
        </p:spPr>
        <p:txBody>
          <a:bodyPr wrap="none" rtlCol="0">
            <a:spAutoFit/>
          </a:bodyPr>
          <a:lstStyle/>
          <a:p>
            <a:r>
              <a:rPr lang="en-US" altLang="zh-CN" dirty="0"/>
              <a:t>in</a:t>
            </a:r>
            <a:endParaRPr lang="zh-CN" altLang="en-US" dirty="0"/>
          </a:p>
        </p:txBody>
      </p:sp>
      <p:sp>
        <p:nvSpPr>
          <p:cNvPr id="4" name="TextBox 3"/>
          <p:cNvSpPr txBox="1"/>
          <p:nvPr/>
        </p:nvSpPr>
        <p:spPr>
          <a:xfrm>
            <a:off x="828489" y="3004899"/>
            <a:ext cx="604653" cy="523220"/>
          </a:xfrm>
          <a:prstGeom prst="rect">
            <a:avLst/>
          </a:prstGeom>
          <a:noFill/>
        </p:spPr>
        <p:txBody>
          <a:bodyPr wrap="none" rtlCol="0">
            <a:spAutoFit/>
          </a:bodyPr>
          <a:lstStyle/>
          <a:p>
            <a:r>
              <a:rPr lang="en-US" altLang="zh-CN" dirty="0"/>
              <a:t>for</a:t>
            </a:r>
            <a:endParaRPr lang="zh-CN" altLang="en-US" dirty="0"/>
          </a:p>
        </p:txBody>
      </p:sp>
      <p:sp>
        <p:nvSpPr>
          <p:cNvPr id="5" name="TextBox 4"/>
          <p:cNvSpPr txBox="1"/>
          <p:nvPr/>
        </p:nvSpPr>
        <p:spPr>
          <a:xfrm>
            <a:off x="2160637" y="3600127"/>
            <a:ext cx="484428" cy="523220"/>
          </a:xfrm>
          <a:prstGeom prst="rect">
            <a:avLst/>
          </a:prstGeom>
          <a:noFill/>
        </p:spPr>
        <p:txBody>
          <a:bodyPr wrap="none" rtlCol="0">
            <a:spAutoFit/>
          </a:bodyPr>
          <a:lstStyle/>
          <a:p>
            <a:r>
              <a:rPr lang="en-US" altLang="zh-CN" dirty="0"/>
              <a:t>of</a:t>
            </a:r>
            <a:endParaRPr lang="zh-CN" altLang="en-US" dirty="0"/>
          </a:p>
        </p:txBody>
      </p:sp>
      <p:sp>
        <p:nvSpPr>
          <p:cNvPr id="6" name="TextBox 5"/>
          <p:cNvSpPr txBox="1"/>
          <p:nvPr/>
        </p:nvSpPr>
        <p:spPr>
          <a:xfrm>
            <a:off x="1517029" y="4212195"/>
            <a:ext cx="463588" cy="523220"/>
          </a:xfrm>
          <a:prstGeom prst="rect">
            <a:avLst/>
          </a:prstGeom>
          <a:noFill/>
        </p:spPr>
        <p:txBody>
          <a:bodyPr wrap="none" rtlCol="0">
            <a:spAutoFit/>
          </a:bodyPr>
          <a:lstStyle/>
          <a:p>
            <a:r>
              <a:rPr lang="en-US" altLang="zh-CN" dirty="0"/>
              <a:t>to</a:t>
            </a:r>
            <a:endParaRPr lang="zh-CN" altLang="en-US" dirty="0"/>
          </a:p>
        </p:txBody>
      </p:sp>
      <p:sp>
        <p:nvSpPr>
          <p:cNvPr id="7" name="TextBox 6"/>
          <p:cNvSpPr txBox="1"/>
          <p:nvPr/>
        </p:nvSpPr>
        <p:spPr>
          <a:xfrm>
            <a:off x="1517029" y="4716251"/>
            <a:ext cx="543739" cy="523220"/>
          </a:xfrm>
          <a:prstGeom prst="rect">
            <a:avLst/>
          </a:prstGeom>
          <a:noFill/>
        </p:spPr>
        <p:txBody>
          <a:bodyPr wrap="none" rtlCol="0">
            <a:spAutoFit/>
          </a:bodyPr>
          <a:lstStyle/>
          <a:p>
            <a:r>
              <a:rPr lang="en-US" altLang="zh-CN" dirty="0"/>
              <a:t>up</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823732"/>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 result </a:t>
            </a:r>
            <a:r>
              <a:rPr lang="zh-CN" altLang="zh-CN" kern="100" dirty="0">
                <a:solidFill>
                  <a:srgbClr val="000000"/>
                </a:solidFill>
                <a:latin typeface="Times New Roman" panose="02020603050405020304"/>
                <a:cs typeface="Times New Roman" panose="02020603050405020304"/>
              </a:rPr>
              <a:t>结果；因此</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rather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而不是；宁愿</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interact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互动</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10. label...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称为</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11. be accessible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接近，靠近，接触</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792485" y="1907939"/>
            <a:ext cx="482824" cy="523220"/>
          </a:xfrm>
          <a:prstGeom prst="rect">
            <a:avLst/>
          </a:prstGeom>
          <a:noFill/>
        </p:spPr>
        <p:txBody>
          <a:bodyPr wrap="none" rtlCol="0">
            <a:spAutoFit/>
          </a:bodyPr>
          <a:lstStyle/>
          <a:p>
            <a:r>
              <a:rPr lang="en-US" altLang="zh-CN"/>
              <a:t>as</a:t>
            </a:r>
            <a:endParaRPr lang="zh-CN" altLang="en-US" dirty="0"/>
          </a:p>
        </p:txBody>
      </p:sp>
      <p:sp>
        <p:nvSpPr>
          <p:cNvPr id="3" name="TextBox 2"/>
          <p:cNvSpPr txBox="1"/>
          <p:nvPr/>
        </p:nvSpPr>
        <p:spPr>
          <a:xfrm>
            <a:off x="1764593" y="2520007"/>
            <a:ext cx="801823" cy="523220"/>
          </a:xfrm>
          <a:prstGeom prst="rect">
            <a:avLst/>
          </a:prstGeom>
          <a:noFill/>
        </p:spPr>
        <p:txBody>
          <a:bodyPr wrap="none" rtlCol="0">
            <a:spAutoFit/>
          </a:bodyPr>
          <a:lstStyle/>
          <a:p>
            <a:r>
              <a:rPr lang="en-US" altLang="zh-CN"/>
              <a:t>than</a:t>
            </a:r>
            <a:endParaRPr lang="zh-CN" altLang="en-US" dirty="0"/>
          </a:p>
        </p:txBody>
      </p:sp>
      <p:sp>
        <p:nvSpPr>
          <p:cNvPr id="4" name="TextBox 3"/>
          <p:cNvSpPr txBox="1"/>
          <p:nvPr/>
        </p:nvSpPr>
        <p:spPr>
          <a:xfrm>
            <a:off x="1944613" y="3112911"/>
            <a:ext cx="822661" cy="523220"/>
          </a:xfrm>
          <a:prstGeom prst="rect">
            <a:avLst/>
          </a:prstGeom>
          <a:noFill/>
        </p:spPr>
        <p:txBody>
          <a:bodyPr wrap="none" rtlCol="0">
            <a:spAutoFit/>
          </a:bodyPr>
          <a:lstStyle/>
          <a:p>
            <a:r>
              <a:rPr lang="en-US" altLang="zh-CN"/>
              <a:t>with</a:t>
            </a:r>
            <a:endParaRPr lang="zh-CN" altLang="en-US" dirty="0"/>
          </a:p>
        </p:txBody>
      </p:sp>
      <p:sp>
        <p:nvSpPr>
          <p:cNvPr id="5" name="TextBox 4"/>
          <p:cNvSpPr txBox="1"/>
          <p:nvPr/>
        </p:nvSpPr>
        <p:spPr>
          <a:xfrm>
            <a:off x="2016621" y="3724979"/>
            <a:ext cx="482824" cy="523220"/>
          </a:xfrm>
          <a:prstGeom prst="rect">
            <a:avLst/>
          </a:prstGeom>
          <a:noFill/>
        </p:spPr>
        <p:txBody>
          <a:bodyPr wrap="none" rtlCol="0">
            <a:spAutoFit/>
          </a:bodyPr>
          <a:lstStyle/>
          <a:p>
            <a:r>
              <a:rPr lang="en-US" altLang="zh-CN" dirty="0"/>
              <a:t>as</a:t>
            </a:r>
            <a:endParaRPr lang="zh-CN" altLang="en-US" dirty="0"/>
          </a:p>
        </p:txBody>
      </p:sp>
      <p:sp>
        <p:nvSpPr>
          <p:cNvPr id="6" name="TextBox 5"/>
          <p:cNvSpPr txBox="1"/>
          <p:nvPr/>
        </p:nvSpPr>
        <p:spPr>
          <a:xfrm>
            <a:off x="2957189" y="4301043"/>
            <a:ext cx="463588" cy="523220"/>
          </a:xfrm>
          <a:prstGeom prst="rect">
            <a:avLst/>
          </a:prstGeom>
          <a:noFill/>
        </p:spPr>
        <p:txBody>
          <a:bodyPr wrap="none" rtlCol="0">
            <a:spAutoFit/>
          </a:bodyPr>
          <a:lstStyle/>
          <a:p>
            <a:r>
              <a:rPr lang="en-US" altLang="zh-CN"/>
              <a:t>to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50110"/>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whatever</a:t>
            </a:r>
            <a:r>
              <a:rPr lang="zh-CN" altLang="zh-CN" kern="100" dirty="0">
                <a:solidFill>
                  <a:srgbClr val="000000"/>
                </a:solidFill>
                <a:latin typeface="Times New Roman" panose="02020603050405020304"/>
                <a:cs typeface="Times New Roman" panose="02020603050405020304"/>
              </a:rPr>
              <a:t>引导让步状语从句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 </a:t>
            </a:r>
            <a:r>
              <a:rPr lang="en-US" altLang="zh-CN" kern="100" dirty="0">
                <a:solidFill>
                  <a:srgbClr val="000000"/>
                </a:solidFill>
                <a:latin typeface="Times New Roman" panose="02020603050405020304"/>
                <a:cs typeface="Courier New" panose="02070309020205020404"/>
              </a:rPr>
              <a:t>people have been expressing their thoughts and ideas through art for thousands of years.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不管你怎么看，人们数千年来一直在用艺术表达自己的思想和观点。</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not only</a:t>
            </a:r>
            <a:r>
              <a:rPr lang="zh-CN" altLang="zh-CN" kern="100" dirty="0">
                <a:solidFill>
                  <a:srgbClr val="000000"/>
                </a:solidFill>
                <a:latin typeface="Times New Roman" panose="02020603050405020304"/>
                <a:cs typeface="Times New Roman" panose="02020603050405020304"/>
              </a:rPr>
              <a:t>置于句首引起的倒装</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a:t>
            </a:r>
            <a:r>
              <a:rPr lang="en-US" altLang="zh-CN" kern="100" dirty="0">
                <a:solidFill>
                  <a:srgbClr val="000000"/>
                </a:solidFill>
                <a:latin typeface="Times New Roman" panose="02020603050405020304"/>
                <a:cs typeface="Courier New" panose="02070309020205020404"/>
              </a:rPr>
              <a:t> art, but also take part in its creation.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我们不但可以与艺术作品互动，还可以参与艺术作品的创作。</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576461" y="2159967"/>
            <a:ext cx="3512500" cy="523220"/>
          </a:xfrm>
          <a:prstGeom prst="rect">
            <a:avLst/>
          </a:prstGeom>
          <a:noFill/>
        </p:spPr>
        <p:txBody>
          <a:bodyPr wrap="none" rtlCol="0">
            <a:spAutoFit/>
          </a:bodyPr>
          <a:lstStyle/>
          <a:p>
            <a:r>
              <a:rPr lang="en-US" altLang="zh-CN"/>
              <a:t>Whatever your opinion</a:t>
            </a:r>
            <a:endParaRPr lang="zh-CN" altLang="en-US" dirty="0"/>
          </a:p>
        </p:txBody>
      </p:sp>
      <p:sp>
        <p:nvSpPr>
          <p:cNvPr id="3" name="TextBox 2"/>
          <p:cNvSpPr txBox="1"/>
          <p:nvPr/>
        </p:nvSpPr>
        <p:spPr>
          <a:xfrm>
            <a:off x="576461" y="4572235"/>
            <a:ext cx="4437433" cy="523220"/>
          </a:xfrm>
          <a:prstGeom prst="rect">
            <a:avLst/>
          </a:prstGeom>
          <a:noFill/>
        </p:spPr>
        <p:txBody>
          <a:bodyPr wrap="none" rtlCol="0">
            <a:spAutoFit/>
          </a:bodyPr>
          <a:lstStyle/>
          <a:p>
            <a:r>
              <a:rPr lang="en-US" altLang="zh-CN" dirty="0"/>
              <a:t>Not only can we interact with</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with</a:t>
            </a:r>
            <a:r>
              <a:rPr lang="zh-CN" altLang="zh-CN" kern="100" dirty="0">
                <a:solidFill>
                  <a:srgbClr val="000000"/>
                </a:solidFill>
                <a:latin typeface="Times New Roman" panose="02020603050405020304"/>
                <a:cs typeface="Times New Roman" panose="02020603050405020304"/>
              </a:rPr>
              <a:t>＋宾语＋宾语补足语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 </a:t>
            </a:r>
            <a:r>
              <a:rPr lang="en-US" altLang="zh-CN" kern="100" dirty="0">
                <a:solidFill>
                  <a:srgbClr val="000000"/>
                </a:solidFill>
                <a:latin typeface="Times New Roman" panose="02020603050405020304"/>
                <a:cs typeface="Courier New" panose="02070309020205020404"/>
              </a:rPr>
              <a:t>more and more people are exploring their creative sides.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通过触手可及的新兴科技工具，越来越多的人开始发掘他们具有创造力的一面。</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the way that</a:t>
            </a:r>
            <a:r>
              <a:rPr lang="zh-CN" altLang="zh-CN" kern="100" dirty="0">
                <a:solidFill>
                  <a:srgbClr val="000000"/>
                </a:solidFill>
                <a:latin typeface="Times New Roman" panose="02020603050405020304"/>
                <a:cs typeface="Times New Roman" panose="02020603050405020304"/>
              </a:rPr>
              <a:t>＋定语从句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recent project used technology and data </a:t>
            </a:r>
            <a:r>
              <a:rPr lang="en-US" altLang="zh-CN" kern="100" dirty="0">
                <a:solidFill>
                  <a:srgbClr val="000000"/>
                </a:solidFill>
                <a:latin typeface="Times New Roman" panose="02020603050405020304"/>
                <a:ea typeface="楷体_GB2312"/>
                <a:cs typeface="Courier New" panose="02070309020205020404"/>
              </a:rPr>
              <a:t>____________________</a:t>
            </a:r>
            <a:r>
              <a:rPr lang="en-US" altLang="zh-CN" kern="100" dirty="0">
                <a:solidFill>
                  <a:srgbClr val="000000"/>
                </a:solidFill>
                <a:latin typeface="Times New Roman" panose="02020603050405020304"/>
                <a:cs typeface="Courier New" panose="02070309020205020404"/>
              </a:rPr>
              <a:t> Rembrandt used his paints and brushes.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最近有一个科研项目使用科技手段和数据还原了伦勃朗的绘画方式。</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576461" y="1295871"/>
            <a:ext cx="6763455" cy="523220"/>
          </a:xfrm>
          <a:prstGeom prst="rect">
            <a:avLst/>
          </a:prstGeom>
          <a:noFill/>
        </p:spPr>
        <p:txBody>
          <a:bodyPr wrap="none" rtlCol="0">
            <a:spAutoFit/>
          </a:bodyPr>
          <a:lstStyle/>
          <a:p>
            <a:r>
              <a:rPr lang="en-US" altLang="zh-CN"/>
              <a:t>With new technological tools at our fingertips</a:t>
            </a:r>
            <a:endParaRPr lang="zh-CN" altLang="en-US" dirty="0"/>
          </a:p>
        </p:txBody>
      </p:sp>
      <p:sp>
        <p:nvSpPr>
          <p:cNvPr id="3" name="TextBox 2"/>
          <p:cNvSpPr txBox="1"/>
          <p:nvPr/>
        </p:nvSpPr>
        <p:spPr>
          <a:xfrm>
            <a:off x="7633245" y="4284203"/>
            <a:ext cx="3130985" cy="523220"/>
          </a:xfrm>
          <a:prstGeom prst="rect">
            <a:avLst/>
          </a:prstGeom>
          <a:noFill/>
        </p:spPr>
        <p:txBody>
          <a:bodyPr wrap="none" rtlCol="0">
            <a:spAutoFit/>
          </a:bodyPr>
          <a:lstStyle/>
          <a:p>
            <a:r>
              <a:rPr lang="en-US" altLang="zh-CN"/>
              <a:t>in the same way that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899"/>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1</a:t>
            </a:r>
            <a:r>
              <a:rPr lang="zh-CN" altLang="en-US" b="1" kern="100" dirty="0">
                <a:solidFill>
                  <a:schemeClr val="tx1"/>
                </a:solidFill>
                <a:ea typeface="黑体" panose="02010609060101010101" charset="-122"/>
                <a:cs typeface="Times New Roman" panose="02020603050405020304" pitchFamily="18" charset="0"/>
              </a:rPr>
              <a:t>　课文理解</a:t>
            </a:r>
            <a:endParaRPr lang="zh-CN" altLang="en-US" sz="1050" b="1" kern="100" dirty="0">
              <a:solidFill>
                <a:schemeClr val="tx1"/>
              </a:solidFill>
              <a:latin typeface="等线" panose="02010600030101010101" pitchFamily="2" charset="-122"/>
              <a:ea typeface="黑体" panose="02010609060101010101" charset="-122"/>
              <a:cs typeface="Times New Roman" panose="02020603050405020304" pitchFamily="18" charset="0"/>
            </a:endParaRPr>
          </a:p>
        </p:txBody>
      </p:sp>
      <p:sp>
        <p:nvSpPr>
          <p:cNvPr id="19461" name="副标题 3"/>
          <p:cNvSpPr>
            <a:spLocks noGrp="1"/>
          </p:cNvSpPr>
          <p:nvPr>
            <p:ph type="subTitle" idx="1"/>
          </p:nvPr>
        </p:nvSpPr>
        <p:spPr bwMode="auto">
          <a:xfrm>
            <a:off x="414338" y="2159967"/>
            <a:ext cx="10693400" cy="954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717" y="3169939"/>
            <a:ext cx="7618412"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3738" y="3380482"/>
            <a:ext cx="247650"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4077" y="4373361"/>
            <a:ext cx="638175"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0506" y="5201453"/>
            <a:ext cx="990600"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8938" y="6048399"/>
            <a:ext cx="8572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2027</Words>
  <Application>Microsoft Office PowerPoint</Application>
  <PresentationFormat>自定义</PresentationFormat>
  <Paragraphs>252</Paragraphs>
  <Slides>29</Slides>
  <Notes>29</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29</vt:i4>
      </vt:variant>
    </vt:vector>
  </HeadingPairs>
  <TitlesOfParts>
    <vt:vector size="45" baseType="lpstr">
      <vt:lpstr>HelveticaNeueLT Pro 67 MdCn</vt:lpstr>
      <vt:lpstr>IPAPANNEW</vt:lpstr>
      <vt:lpstr>等线</vt:lpstr>
      <vt:lpstr>等线 Light</vt:lpstr>
      <vt:lpstr>黑体</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1302</cp:revision>
  <dcterms:created xsi:type="dcterms:W3CDTF">2016-06-29T09:22:00Z</dcterms:created>
  <dcterms:modified xsi:type="dcterms:W3CDTF">2026-02-13T02:28:43Z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