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10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2"/>
    <p:sldMasterId id="2147483662" r:id="rId3"/>
  </p:sldMasterIdLst>
  <p:notesMasterIdLst>
    <p:notesMasterId r:id="rId36"/>
  </p:notesMasterIdLst>
  <p:handoutMasterIdLst>
    <p:handoutMasterId r:id="rId37"/>
  </p:handoutMasterIdLst>
  <p:sldIdLst>
    <p:sldId id="2476" r:id="rId4"/>
    <p:sldId id="3800" r:id="rId5"/>
    <p:sldId id="2478" r:id="rId6"/>
    <p:sldId id="2343" r:id="rId7"/>
    <p:sldId id="3851" r:id="rId8"/>
    <p:sldId id="3852" r:id="rId9"/>
    <p:sldId id="3853" r:id="rId10"/>
    <p:sldId id="3854" r:id="rId11"/>
    <p:sldId id="3855" r:id="rId12"/>
    <p:sldId id="3664" r:id="rId13"/>
    <p:sldId id="3849" r:id="rId14"/>
    <p:sldId id="3856" r:id="rId15"/>
    <p:sldId id="3857" r:id="rId16"/>
    <p:sldId id="3813" r:id="rId17"/>
    <p:sldId id="3814" r:id="rId18"/>
    <p:sldId id="3838" r:id="rId19"/>
    <p:sldId id="3815" r:id="rId20"/>
    <p:sldId id="3816" r:id="rId21"/>
    <p:sldId id="3858" r:id="rId22"/>
    <p:sldId id="3817" r:id="rId23"/>
    <p:sldId id="3818" r:id="rId24"/>
    <p:sldId id="3859" r:id="rId25"/>
    <p:sldId id="3819" r:id="rId26"/>
    <p:sldId id="3820" r:id="rId27"/>
    <p:sldId id="3840" r:id="rId28"/>
    <p:sldId id="3841" r:id="rId29"/>
    <p:sldId id="3842" r:id="rId30"/>
    <p:sldId id="3823" r:id="rId31"/>
    <p:sldId id="3824" r:id="rId32"/>
    <p:sldId id="3846" r:id="rId33"/>
    <p:sldId id="3780" r:id="rId34"/>
    <p:sldId id="2276" r:id="rId35"/>
  </p:sldIdLst>
  <p:sldSz cx="11522075" cy="6480175"/>
  <p:notesSz cx="6858000" cy="9144000"/>
  <p:custDataLst>
    <p:tags r:id="rId38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7" autoAdjust="0"/>
    <p:restoredTop sz="71498" autoAdjust="0"/>
  </p:normalViewPr>
  <p:slideViewPr>
    <p:cSldViewPr showGuides="1">
      <p:cViewPr varScale="1">
        <p:scale>
          <a:sx n="121" d="100"/>
          <a:sy n="121" d="100"/>
        </p:scale>
        <p:origin x="468" y="96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  <a:t>2026/2/13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  <a:t>2026/2/13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  <a:t>10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14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17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31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  <a:t>32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3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 err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Faster,higher,stronger</a:t>
            </a:r>
            <a:endParaRPr lang="en-US" altLang="zh-CN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3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err="1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Faster,higher,stronger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3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err="1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Faster,higher,stronger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hyperlink" Target="../3.&#37197;&#22871;&#32451;&#20064;&#39064;/&#35838;&#21518;&#32032;&#20859;&#35780;&#20215;/10%20Unit%203&#12288;&#35838;&#21518;&#32032;&#20859;&#35780;&#20215;(&#21313;)&#12288;Section%20&#8545;&#12288;Starting%20out%20&amp;%20Understanding%20ideas&#8212;Language%20points.docx" TargetMode="Externa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3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</a:p>
        </p:txBody>
      </p:sp>
      <p:sp>
        <p:nvSpPr>
          <p:cNvPr id="24" name="矩形 5"/>
          <p:cNvSpPr/>
          <p:nvPr>
            <p:custDataLst>
              <p:tags r:id="rId4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25" name="梯形 24"/>
          <p:cNvSpPr/>
          <p:nvPr>
            <p:custDataLst>
              <p:tags r:id="rId5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6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7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8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3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Faster, higher, stronger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1946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267979"/>
            <a:ext cx="10693400" cy="422481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far cry from the bright lights and shiny courts of the National Basketball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Association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(NBA), it was along this road that Stephen's grandfather built a simple basket by attaching a piece of plastic to a telephone pole.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这与美国职业篮球联赛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(NBA)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赛场上明亮的灯光和闪亮的球场相去甚远。正是在这条路上，斯蒂芬的祖父在电线杆上贴了一块塑料，做成了一个简易的篮筐。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582" y="1672751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association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协会，社团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80530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(1)in association with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联合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合作；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事物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在一起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(2)associate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联想；联系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associate... with...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把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联系起来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(3)associated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有关联的；相关的；有联系的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associated with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有关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14106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浙江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1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月卷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Thanks to Beijing's long history as the capital of China, almost every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hutong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has its stories, and some are even associated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historic events.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全国乙卷听力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Once in a while I meet friends there and I spend a lot of time organizing activities in different clubs or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(associate)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449" y="3384103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993700" y="4572235"/>
            <a:ext cx="19159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associations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823732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应用文写作之个人观点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总把幸福和有钱联想到一起，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你就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不会得到真正的幸福。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 you always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will not get true happiness.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08709" y="3672135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associate happiness with richness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attach... to...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依附，附属；把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贴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系，粘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在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上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237179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... it was along this road that Stephen's grandfather built a simple basket by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attaching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piece of plastic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telephone pole.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正是在这条路上，斯蒂芬的祖父在电线杆上贴了一块塑料，做成了一个简易的篮筐。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(1)attach importance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significance to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... 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重视，认为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重要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有意义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(2)attached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依恋的；附属于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attached to...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依恋；爱慕；附属于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83903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 receiving a box of chocolates with a card attached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it, saying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Happy birthday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！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she jumped with great joy.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After graduation, he has been working in a hospital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(attach) to the medical college nearby.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45413" y="2880047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461337" y="4068179"/>
            <a:ext cx="1377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attached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835931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应用文写作之传统文化介绍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众所周知，中国人非常重视良好的餐桌礼仪。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is known to all, Chinese people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good table manners.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05053" y="3652971"/>
            <a:ext cx="40350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attach great significance 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151855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3. carry on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继续；坚持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831595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But Stephen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carried 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但斯蒂芬还是坚持了下来。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carry on (with)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继续某事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carry on doing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继续做某事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carry out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实行；贯彻；执行；实现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75891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meal over, the managers went back to the meeting room to carry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their discussion.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was a struggle for them to carry on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research without so much money.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2445" y="336927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589129" y="3945339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899827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应用文写作之发言稿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我们永远不会忘记他们。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我们将继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续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他们的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工作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will never forget them, and we will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应用文写作之建议信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政府应该采取严格的措施执行垃圾分类政策。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government should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garbage sorting policy.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93085" y="2736031"/>
            <a:ext cx="3674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carry on with their work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996841" y="4517067"/>
            <a:ext cx="4754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take strict measures to carry out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3640740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Identify the structure and type of the text, and master the writing and language features of news reports.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Master the language points by sentence analysis and apply them to writing.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Learn from Stephen's experience and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realise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that the road to success isn't easy and that we should fight for dreams.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expectation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预料，预期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187859"/>
            <a:ext cx="10693400" cy="521347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performed beyond everyone's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expectations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with his accurate shooting and continuous efforts.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精准的投篮和不断的努力使他的表现超出了所有人的预期。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(1)beyond one's expectations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超出某人的预期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live up to/meet one's expectations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不负某人所望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(2)expect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预料，预期；期待，期望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expect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期望做某事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(3)expected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预料的，预期的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unexpected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出乎意料的，始料不及的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47899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Hearing the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(expect) news, he froze and couldn't move an inch.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All passengers on board are expected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(fasten) the seat belts when the plane takes off and lands.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92685" y="2776371"/>
            <a:ext cx="18165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unexpected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373105" y="4017347"/>
            <a:ext cx="14093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fasten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29316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应用文写作之申请信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我真的很想得到这个宝贵的机会，我相信我能达到你的期望。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really want to obtain this precious opportunity and I am sure that I can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应用文写作之体育报道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在巴黎奥运会上，他表现得出乎意料。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At the Paris Olympics, 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449" y="3636131"/>
            <a:ext cx="49632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live up to/meet your expectations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248869" y="4860267"/>
            <a:ext cx="47067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performed beyond expectations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673707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强调句型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318962"/>
            <a:ext cx="10693400" cy="25053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was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along this road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Stephen's grandfather built a simple basket by attaching a piece of plastic to a telephone pole.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正是在这条路上，斯蒂芬的祖父在电线杆上贴了一块塑料，做成了一个简易的篮筐。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83803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强调句型是用来对句中某一成分加以强调的，其一般句型为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＋被强调部分＋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＋其他成分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需要注意的几点：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强调句型和其他句型最明显的区别：强调句型的判断标志是去掉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is/was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，适当调整后仍然是个完整的句子。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此句型不可强调谓语动词，如要强调谓语动词，可在动词前加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does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(3)not... until...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的强调句型：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is/was not until... 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＋其他成分。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957959"/>
            <a:ext cx="10693400" cy="24342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(4)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该句型可以强调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because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引导的原因状语从句，但不能强调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since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等引导的原因状语从句。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(5)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如果强调的是主语或宾语且是指人时，则可用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；如果被强调的部分是其他成分，那么用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51724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was yesterday that we had an English examination.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was with the help of the local guide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mountain climber was rescued.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8489" y="3024063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481117" y="3616967"/>
            <a:ext cx="7216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14106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(2024·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新课标全国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Ⅰ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卷应用文写作之活动分享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正是这种与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大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自然接触的经历激发了我的创造力。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sparked my creativity.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应用文写作之人物介绍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正是老师无私的帮助和激励人心的话使我下定决心努力学习。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made me determine to study hard.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0303" y="2750310"/>
            <a:ext cx="7612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 was the experience of connecting with nature that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14337" y="4514506"/>
            <a:ext cx="8479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It was the teacher's selfless help and inspiring words 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550938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35199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shot: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注射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B.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射手　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投篮；射门　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D.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照片；电影的连续镜头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was not a particularly good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because of his eyesight.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have to get three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shots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the vaccine over a period of six months.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had only one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at goal.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decided to try for a more natural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a fox peering from the bushes.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69449" y="2536847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4453" y="3724979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112965" y="4301043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84573" y="5508339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87728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sharpen: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削尖；磨尖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B.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变得清晰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提高　　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outline of the trees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sharpened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as it grew lighter.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Anne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sharpened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her pencil and took out her homework.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She's doing an evening course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sharpen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her business skills.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61337" y="3076907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965393" y="3672135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649469" y="4248199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375991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The heavy rain made the streets so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muddy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that people, horses, and carts got stuck.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Taylor scored with a low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into the corner of the net.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The ball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bounced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twice before he could reach it.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64693" y="363627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泥泞的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785373" y="42291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射球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77261" y="484125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弹起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In the dark, 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bumped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into a chair unfortunately.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无意地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碰；撞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颠簸行进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把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调换到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另一群体或位置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bounced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across the room to greet his friends, grinning from ear to ear.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弹起，反弹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	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B.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蹦蹦跳跳地去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上下晃动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49269" y="755811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80517" y="3724979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716251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3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课后素养评价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十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0" name="矩形 29">
            <a:hlinkClick r:id="rId6" action="ppaction://hlinksldjump"/>
          </p:cNvPr>
          <p:cNvSpPr/>
          <p:nvPr/>
        </p:nvSpPr>
        <p:spPr>
          <a:xfrm>
            <a:off x="3243263" y="5328740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7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575791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753982"/>
              </p:ext>
            </p:extLst>
          </p:nvPr>
        </p:nvGraphicFramePr>
        <p:xfrm>
          <a:off x="432445" y="1236485"/>
          <a:ext cx="10657184" cy="4775910"/>
        </p:xfrm>
        <a:graphic>
          <a:graphicData uri="http://schemas.openxmlformats.org/drawingml/2006/table">
            <a:tbl>
              <a:tblPr/>
              <a:tblGrid>
                <a:gridCol w="4392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4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1793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6043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光滑发亮的，闪光的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shine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发光，发亮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光亮，光泽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1793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协会，社团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associate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联想；联系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500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associative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有关联的；相关的；有联系的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1793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使提高，使改进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sharp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锋利的，锐利的；尖的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948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sharply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尖刻地；严厉地；猛烈地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8449" y="1812389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shiny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2465" y="3708139"/>
            <a:ext cx="1776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association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8449" y="5165139"/>
            <a:ext cx="13901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sharpen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159010"/>
              </p:ext>
            </p:extLst>
          </p:nvPr>
        </p:nvGraphicFramePr>
        <p:xfrm>
          <a:off x="432445" y="1907939"/>
          <a:ext cx="10657184" cy="2916326"/>
        </p:xfrm>
        <a:graphic>
          <a:graphicData uri="http://schemas.openxmlformats.org/drawingml/2006/table">
            <a:tbl>
              <a:tblPr/>
              <a:tblGrid>
                <a:gridCol w="3636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20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4158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4158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预料，预期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expect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预料，预期；期待，期望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692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expected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预料的，预期的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4158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人生哲学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philosopher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哲学家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692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philosophical/philosophic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哲学的；达观的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76461" y="2484003"/>
            <a:ext cx="18357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expectation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457" y="3672135"/>
            <a:ext cx="17796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philosophy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265320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a far cry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大不相同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attach...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依附，附属；把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贴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系，粘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follow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one's footsteps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仿效某人；继承某人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尤指家人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的事业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day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day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夜以继日地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carry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继续；坚持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one's expectations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超出某人的预期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52625" y="1960783"/>
            <a:ext cx="883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from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016621" y="2556011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41065" y="3168079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19620" y="375251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60737" y="3752516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out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84573" y="435621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92485" y="4877107"/>
            <a:ext cx="1241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beyond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727919"/>
            <a:ext cx="10693400" cy="3037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end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结果为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结束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aim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瞄准；目的在于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row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连续地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set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打算；开始；出发；阐述，说明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11. give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倒塌，向下垮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00874" y="176392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up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76561" y="2411995"/>
            <a:ext cx="442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at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8489" y="3024063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17512" y="3616967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out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656581" y="4157027"/>
            <a:ext cx="7825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way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634899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句型公式：强调句型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Stephen's grandfather built a simple basket by attaching a piece of plastic to a telephone pole.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正是在这条路上，斯蒂芬的祖父在电线杆上贴了一块塑料，做成了一个简易的篮筐。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形式作主语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would go wasn't easy.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能判断球反弹的方向并不容易。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0497" y="1852771"/>
            <a:ext cx="3879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 was along this road that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0521" y="4860267"/>
            <a:ext cx="36423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Knowing where the ball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508522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“too... to...”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Despite his father's successful career, Stephen was thought by many people, including his high school teammates and coaches, to be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 his father's footsteps.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尽管父亲的职业生涯很成功，但是斯蒂芬的高中队友和教练等很多人都认为他太矮、太瘦弱，无法延续他父亲的荣耀。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05453" y="2727205"/>
            <a:ext cx="1630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too short,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457" y="3339273"/>
            <a:ext cx="4689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too thin and too weak to follow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2307</Words>
  <Application>Microsoft Office PowerPoint</Application>
  <PresentationFormat>自定义</PresentationFormat>
  <Paragraphs>259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HelveticaNeueLT Pro 67 MdCn</vt:lpstr>
      <vt:lpstr>IPAPANNEW</vt:lpstr>
      <vt:lpstr>等线 Light</vt:lpstr>
      <vt:lpstr>宋体</vt:lpstr>
      <vt:lpstr>微软雅黑</vt:lpstr>
      <vt:lpstr>Arial</vt:lpstr>
      <vt:lpstr>Book Antiqua</vt:lpstr>
      <vt:lpstr>Calibri</vt:lpstr>
      <vt:lpstr>Calibri Light</vt:lpstr>
      <vt:lpstr>Times New Roman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DELL</cp:lastModifiedBy>
  <cp:revision>1303</cp:revision>
  <dcterms:created xsi:type="dcterms:W3CDTF">2016-06-29T09:22:00Z</dcterms:created>
  <dcterms:modified xsi:type="dcterms:W3CDTF">2026-02-13T02:14:56Z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2052-12.1.0.23125</vt:lpwstr>
  </property>
</Properties>
</file>