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9.xml" ContentType="application/vnd.openxmlformats-officedocument.presentationml.notesSlide+xml"/>
  <Override PartName="/ppt/tags/tag17.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Lst>
  <p:notesMasterIdLst>
    <p:notesMasterId r:id="rId41"/>
  </p:notesMasterIdLst>
  <p:handoutMasterIdLst>
    <p:handoutMasterId r:id="rId42"/>
  </p:handoutMasterIdLst>
  <p:sldIdLst>
    <p:sldId id="2476" r:id="rId3"/>
    <p:sldId id="3810" r:id="rId4"/>
    <p:sldId id="3785" r:id="rId5"/>
    <p:sldId id="3786" r:id="rId6"/>
    <p:sldId id="3825" r:id="rId7"/>
    <p:sldId id="3826" r:id="rId8"/>
    <p:sldId id="3827" r:id="rId9"/>
    <p:sldId id="3828" r:id="rId10"/>
    <p:sldId id="3829" r:id="rId11"/>
    <p:sldId id="3830" r:id="rId12"/>
    <p:sldId id="3856" r:id="rId13"/>
    <p:sldId id="3865" r:id="rId14"/>
    <p:sldId id="3857" r:id="rId15"/>
    <p:sldId id="3859" r:id="rId16"/>
    <p:sldId id="3866" r:id="rId17"/>
    <p:sldId id="3821" r:id="rId18"/>
    <p:sldId id="3822" r:id="rId19"/>
    <p:sldId id="3831" r:id="rId20"/>
    <p:sldId id="3832" r:id="rId21"/>
    <p:sldId id="3833" r:id="rId22"/>
    <p:sldId id="3837" r:id="rId23"/>
    <p:sldId id="3834" r:id="rId24"/>
    <p:sldId id="3835" r:id="rId25"/>
    <p:sldId id="3860" r:id="rId26"/>
    <p:sldId id="3862" r:id="rId27"/>
    <p:sldId id="3861" r:id="rId28"/>
    <p:sldId id="3863" r:id="rId29"/>
    <p:sldId id="3864" r:id="rId30"/>
    <p:sldId id="3811" r:id="rId31"/>
    <p:sldId id="3820" r:id="rId32"/>
    <p:sldId id="3840" r:id="rId33"/>
    <p:sldId id="3841" r:id="rId34"/>
    <p:sldId id="3842" r:id="rId35"/>
    <p:sldId id="3843" r:id="rId36"/>
    <p:sldId id="3850" r:id="rId37"/>
    <p:sldId id="3853" r:id="rId38"/>
    <p:sldId id="3817" r:id="rId39"/>
    <p:sldId id="2276" r:id="rId40"/>
  </p:sldIdLst>
  <p:sldSz cx="11522075" cy="6480175"/>
  <p:notesSz cx="6858000" cy="9144000"/>
  <p:custDataLst>
    <p:tags r:id="rId43"/>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showGuides="1">
      <p:cViewPr varScale="1">
        <p:scale>
          <a:sx n="114" d="100"/>
          <a:sy n="114" d="100"/>
        </p:scale>
        <p:origin x="738"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gs" Target="tags/tag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t>2026/2/13</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t>2026/2/13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12</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21</a:t>
            </a:fld>
            <a:endParaRPr lang="en-US" altLang="zh-CN"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dirty="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24</a:t>
            </a:fld>
            <a:endParaRPr lang="en-US" altLang="zh-CN" sz="120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25</a:t>
            </a:fld>
            <a:endParaRPr lang="en-US" altLang="zh-CN" sz="120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26</a:t>
            </a:fld>
            <a:endParaRPr lang="en-US" altLang="zh-CN" sz="1200">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27</a:t>
            </a:fld>
            <a:endParaRPr lang="en-US" altLang="zh-CN" sz="1200">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28</a:t>
            </a:fld>
            <a:endParaRPr lang="en-US" altLang="zh-CN" sz="1200">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37</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t>38</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3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slide" Target="../slides/slide17.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7.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8.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7.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8.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7.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8.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7.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a:solidFill>
                  <a:srgbClr val="F2F2F2"/>
                </a:solidFill>
                <a:latin typeface="微软雅黑" panose="020B0503020204020204" pitchFamily="34" charset="-122"/>
                <a:ea typeface="微软雅黑" panose="020B0503020204020204" pitchFamily="34" charset="-122"/>
              </a:rPr>
              <a:t>Unit 4</a:t>
            </a:r>
            <a:r>
              <a:rPr lang="zh-CN" altLang="en-US" sz="1600" dirty="0">
                <a:solidFill>
                  <a:srgbClr val="F2F2F2"/>
                </a:solidFill>
                <a:latin typeface="微软雅黑" panose="020B0503020204020204" pitchFamily="34" charset="-122"/>
                <a:ea typeface="微软雅黑" panose="020B0503020204020204" pitchFamily="34" charset="-122"/>
              </a:rPr>
              <a:t>　</a:t>
            </a:r>
            <a:r>
              <a:rPr lang="en-US" altLang="zh-CN" sz="1600" dirty="0">
                <a:solidFill>
                  <a:srgbClr val="F2F2F2"/>
                </a:solidFill>
                <a:latin typeface="微软雅黑" panose="020B0503020204020204" pitchFamily="34" charset="-122"/>
                <a:ea typeface="微软雅黑" panose="020B0503020204020204" pitchFamily="34" charset="-122"/>
              </a:rPr>
              <a:t>Meeting the muse</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4</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Meeting the muse</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9.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notesSlide" Target="../notesSlides/notesSlide2.xml"/><Relationship Id="rId4"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29.xml"/><Relationship Id="rId4"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2.xml"/><Relationship Id="rId1" Type="http://schemas.openxmlformats.org/officeDocument/2006/relationships/tags" Target="../tags/tag17.xml"/><Relationship Id="rId6" Type="http://schemas.openxmlformats.org/officeDocument/2006/relationships/hyperlink" Target="../3.&#37197;&#22871;&#32451;&#20064;&#39064;/&#21333;&#20803;&#35780;&#20272;/05%20&#21333;&#20803;&#35780;&#20272;(&#22235;).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2">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24"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25" name="梯形 24"/>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6"/>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8"/>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4</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Meeting the muse</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2" name="文本框 10"/>
          <p:cNvSpPr txBox="1"/>
          <p:nvPr>
            <p:custDataLst>
              <p:tags r:id="rId9"/>
            </p:custDataLst>
          </p:nvPr>
        </p:nvSpPr>
        <p:spPr>
          <a:xfrm>
            <a:off x="10161" y="4638078"/>
            <a:ext cx="11522074" cy="1266305"/>
          </a:xfrm>
          <a:prstGeom prst="rect">
            <a:avLst/>
          </a:prstGeom>
          <a:noFill/>
        </p:spPr>
        <p:txBody>
          <a:bodyPr wrap="square" rtlCol="0" anchor="ctr" anchorCtr="1">
            <a:no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2346140"/>
            <a:ext cx="10693400" cy="18992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③</a:t>
            </a:r>
            <a:r>
              <a:rPr lang="zh-CN" altLang="zh-CN" kern="100" dirty="0">
                <a:solidFill>
                  <a:srgbClr val="000000"/>
                </a:solidFill>
                <a:latin typeface="Times New Roman" panose="02020603050405020304"/>
                <a:cs typeface="Times New Roman" panose="02020603050405020304"/>
              </a:rPr>
              <a:t>用</a:t>
            </a:r>
            <a:r>
              <a:rPr lang="en-US" altLang="zh-CN" kern="100" dirty="0">
                <a:solidFill>
                  <a:srgbClr val="000000"/>
                </a:solidFill>
                <a:latin typeface="Times New Roman" panose="02020603050405020304"/>
                <a:cs typeface="Courier New" panose="02070309020205020404"/>
              </a:rPr>
              <a:t>which</a:t>
            </a:r>
            <a:r>
              <a:rPr lang="zh-CN" altLang="zh-CN" kern="100" dirty="0">
                <a:solidFill>
                  <a:srgbClr val="000000"/>
                </a:solidFill>
                <a:latin typeface="Times New Roman" panose="02020603050405020304"/>
                <a:cs typeface="Times New Roman" panose="02020603050405020304"/>
              </a:rPr>
              <a:t>引导的非限制性定语从句改写</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a:t>
            </a:r>
            <a:r>
              <a:rPr lang="en-US" altLang="zh-CN" kern="100" dirty="0">
                <a:solidFill>
                  <a:srgbClr val="000000"/>
                </a:solidFill>
                <a:latin typeface="宋体" panose="02010600030101010101" pitchFamily="2" charset="-122"/>
                <a:cs typeface="Times New Roman" panose="02020603050405020304"/>
              </a:rPr>
              <a:t>④</a:t>
            </a:r>
            <a:r>
              <a:rPr lang="zh-CN" altLang="zh-CN" kern="100" dirty="0">
                <a:solidFill>
                  <a:srgbClr val="000000"/>
                </a:solidFill>
                <a:latin typeface="Times New Roman" panose="02020603050405020304"/>
                <a:cs typeface="Times New Roman" panose="02020603050405020304"/>
              </a:rPr>
              <a:t>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68449" y="2841370"/>
            <a:ext cx="10621180"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We'll go through the Adult Gate in the company of our teachers and parents, which is bound to be meaningful to all of us.</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328502"/>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4</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：连句成篇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Dear John</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I'm Li </a:t>
            </a:r>
            <a:r>
              <a:rPr lang="en-US" altLang="zh-CN" kern="100" dirty="0" err="1">
                <a:solidFill>
                  <a:srgbClr val="000000"/>
                </a:solidFill>
                <a:latin typeface="Times New Roman" panose="02020603050405020304"/>
                <a:cs typeface="Courier New" panose="02070309020205020404"/>
              </a:rPr>
              <a:t>Hua</a:t>
            </a:r>
            <a:r>
              <a:rPr lang="en-US" altLang="zh-CN" kern="100" dirty="0">
                <a:solidFill>
                  <a:srgbClr val="000000"/>
                </a:solidFill>
                <a:latin typeface="Times New Roman" panose="02020603050405020304"/>
                <a:cs typeface="Courier New" panose="02070309020205020404"/>
              </a:rPr>
              <a:t>. 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68449" y="2468431"/>
            <a:ext cx="10585176" cy="2434256"/>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                             Aimed at celebrating our maturity, the grown-up ceremony will be scheduled on the school playground for us Senior Three students on December 9th. I'm writing to invite you to participate in it.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130130"/>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Looking forward to your reply at your earliest convenience.</a:t>
            </a:r>
            <a:endParaRPr lang="zh-CN" altLang="zh-CN" sz="1050" kern="100" dirty="0">
              <a:latin typeface="宋体" panose="02010600030101010101" pitchFamily="2" charset="-122"/>
              <a:cs typeface="Courier New" panose="02070309020205020404"/>
            </a:endParaRPr>
          </a:p>
          <a:p>
            <a:pPr algn="r">
              <a:spcAft>
                <a:spcPts val="0"/>
              </a:spcAft>
              <a:tabLst>
                <a:tab pos="5591175" algn="l"/>
              </a:tabLst>
            </a:pPr>
            <a:r>
              <a:rPr lang="en-US" altLang="zh-CN" kern="100" dirty="0">
                <a:solidFill>
                  <a:srgbClr val="000000"/>
                </a:solidFill>
                <a:latin typeface="Times New Roman" panose="02020603050405020304"/>
                <a:cs typeface="Courier New" panose="02070309020205020404"/>
              </a:rPr>
              <a:t>Yours sincerely</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r">
              <a:spcAft>
                <a:spcPts val="0"/>
              </a:spcAft>
              <a:tabLst>
                <a:tab pos="5591175" algn="l"/>
              </a:tabLst>
            </a:pPr>
            <a:r>
              <a:rPr lang="en-US" altLang="zh-CN" kern="100" dirty="0">
                <a:solidFill>
                  <a:srgbClr val="000000"/>
                </a:solidFill>
                <a:latin typeface="Times New Roman" panose="02020603050405020304"/>
                <a:cs typeface="Courier New" panose="02070309020205020404"/>
              </a:rPr>
              <a:t>Li </a:t>
            </a:r>
            <a:r>
              <a:rPr lang="en-US" altLang="zh-CN" kern="100" dirty="0" err="1">
                <a:solidFill>
                  <a:srgbClr val="000000"/>
                </a:solidFill>
                <a:latin typeface="Times New Roman" panose="02020603050405020304"/>
                <a:cs typeface="Courier New" panose="02070309020205020404"/>
              </a:rPr>
              <a:t>Hua</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68449" y="1045923"/>
            <a:ext cx="10621180" cy="3108543"/>
          </a:xfrm>
          <a:prstGeom prst="rect">
            <a:avLst/>
          </a:prstGeom>
        </p:spPr>
        <p:txBody>
          <a:bodyPr wrap="square">
            <a:spAutoFit/>
          </a:bodyPr>
          <a:lstStyle/>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During the activity, we will firstly be informed of the duties and rights of a grown-up that we are supposed to have some knowledge of. Then we are to sing the grown-up song together. Last but not least, we'll go through the Adult Gate in the company of our teachers and parents, which is bound to be meaningful to all of us.</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47799"/>
            <a:ext cx="10693400" cy="5515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学以致用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Times New Roman" panose="02020603050405020304"/>
              </a:rPr>
              <a:t>    </a:t>
            </a:r>
            <a:r>
              <a:rPr lang="zh-CN" altLang="zh-CN" kern="100" dirty="0">
                <a:solidFill>
                  <a:srgbClr val="000000"/>
                </a:solidFill>
                <a:latin typeface="Times New Roman" panose="02020603050405020304"/>
                <a:cs typeface="Times New Roman" panose="02020603050405020304"/>
              </a:rPr>
              <a:t>假定你是李华，</a:t>
            </a:r>
            <a:r>
              <a:rPr lang="zh-CN" altLang="en-US" kern="100" dirty="0">
                <a:solidFill>
                  <a:srgbClr val="000000"/>
                </a:solidFill>
                <a:latin typeface="Times New Roman" panose="02020603050405020304"/>
                <a:cs typeface="Times New Roman" panose="02020603050405020304"/>
              </a:rPr>
              <a:t>是</a:t>
            </a:r>
            <a:r>
              <a:rPr lang="zh-CN" altLang="zh-CN" kern="100" dirty="0">
                <a:solidFill>
                  <a:srgbClr val="000000"/>
                </a:solidFill>
                <a:latin typeface="Times New Roman" panose="02020603050405020304"/>
                <a:cs typeface="Times New Roman" panose="02020603050405020304"/>
              </a:rPr>
              <a:t>校读书俱乐部的负责人。俱乐部将于下周三下午三点在报告厅</a:t>
            </a:r>
            <a:r>
              <a:rPr lang="zh-CN" altLang="en-US" kern="100" dirty="0">
                <a:solidFill>
                  <a:srgbClr val="000000"/>
                </a:solidFill>
                <a:latin typeface="Times New Roman" panose="02020603050405020304"/>
                <a:cs typeface="Times New Roman" panose="02020603050405020304"/>
              </a:rPr>
              <a:t>举办</a:t>
            </a:r>
            <a:r>
              <a:rPr lang="zh-CN" altLang="zh-CN" kern="100" dirty="0">
                <a:solidFill>
                  <a:srgbClr val="000000"/>
                </a:solidFill>
                <a:latin typeface="Times New Roman" panose="02020603050405020304"/>
                <a:cs typeface="Times New Roman" panose="02020603050405020304"/>
              </a:rPr>
              <a:t>英语朗诵比赛</a:t>
            </a:r>
            <a:r>
              <a:rPr lang="en-US" altLang="zh-CN" kern="100" dirty="0">
                <a:solidFill>
                  <a:srgbClr val="000000"/>
                </a:solidFill>
                <a:latin typeface="Times New Roman" panose="02020603050405020304"/>
                <a:cs typeface="Courier New" panose="02070309020205020404"/>
              </a:rPr>
              <a:t>(recitation contest)</a:t>
            </a:r>
            <a:r>
              <a:rPr lang="zh-CN" altLang="zh-CN" kern="100" dirty="0">
                <a:solidFill>
                  <a:srgbClr val="000000"/>
                </a:solidFill>
                <a:latin typeface="Times New Roman" panose="02020603050405020304"/>
                <a:cs typeface="Times New Roman" panose="02020603050405020304"/>
              </a:rPr>
              <a:t>。请你给外教</a:t>
            </a:r>
            <a:r>
              <a:rPr lang="en-US" altLang="zh-CN" kern="100" dirty="0">
                <a:solidFill>
                  <a:srgbClr val="000000"/>
                </a:solidFill>
                <a:latin typeface="Times New Roman" panose="02020603050405020304"/>
                <a:cs typeface="Courier New" panose="02070309020205020404"/>
              </a:rPr>
              <a:t>Tom</a:t>
            </a:r>
            <a:r>
              <a:rPr lang="zh-CN" altLang="zh-CN" kern="100" dirty="0">
                <a:solidFill>
                  <a:srgbClr val="000000"/>
                </a:solidFill>
                <a:latin typeface="Times New Roman" panose="02020603050405020304"/>
                <a:cs typeface="Times New Roman" panose="02020603050405020304"/>
              </a:rPr>
              <a:t>写一封英文电子邮件。内容如下：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sym typeface="+mn-ea"/>
              </a:rPr>
              <a:t>1. </a:t>
            </a:r>
            <a:r>
              <a:rPr lang="zh-CN" altLang="zh-CN" kern="100" dirty="0">
                <a:solidFill>
                  <a:srgbClr val="000000"/>
                </a:solidFill>
                <a:latin typeface="Times New Roman" panose="02020603050405020304"/>
                <a:cs typeface="Times New Roman" panose="02020603050405020304"/>
                <a:sym typeface="+mn-ea"/>
              </a:rPr>
              <a:t>问他届时是否有空出席；</a:t>
            </a:r>
            <a:endParaRPr lang="en-US" altLang="zh-CN" kern="100" dirty="0">
              <a:solidFill>
                <a:srgbClr val="000000"/>
              </a:solidFill>
              <a:latin typeface="Times New Roman" panose="02020603050405020304"/>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邀请他担任比赛评委；</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请他向学生推荐合适的文学作品</a:t>
            </a:r>
            <a:r>
              <a:rPr lang="en-US" altLang="zh-CN" kern="100" dirty="0">
                <a:solidFill>
                  <a:srgbClr val="000000"/>
                </a:solidFill>
                <a:latin typeface="Times New Roman" panose="02020603050405020304"/>
                <a:cs typeface="Courier New" panose="02070309020205020404"/>
              </a:rPr>
              <a:t>(literary works)</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注意：</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左右，开头和结尾已给出，不计入总词数；</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可以适当增加细节，以使行文连贯。</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751724"/>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Dear Tom</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504453" y="2255941"/>
            <a:ext cx="10585176" cy="2434256"/>
          </a:xfrm>
          <a:prstGeom prst="rect">
            <a:avLst/>
          </a:prstGeom>
        </p:spPr>
        <p:txBody>
          <a:bodyPr wrap="square">
            <a:spAutoFit/>
          </a:bodyPr>
          <a:lstStyle/>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I'm Li </a:t>
            </a:r>
            <a:r>
              <a:rPr lang="en-US" altLang="zh-CN" kern="100" dirty="0" err="1">
                <a:latin typeface="Times New Roman" panose="02020603050405020304"/>
                <a:cs typeface="Courier New" panose="02070309020205020404"/>
              </a:rPr>
              <a:t>Hua</a:t>
            </a:r>
            <a:r>
              <a:rPr lang="en-US" altLang="zh-CN" kern="100" dirty="0">
                <a:latin typeface="Times New Roman" panose="02020603050405020304"/>
                <a:cs typeface="Courier New" panose="02070309020205020404"/>
              </a:rPr>
              <a:t>, chairman of our school's reading club. There will be an English Recitation Contest </a:t>
            </a:r>
            <a:r>
              <a:rPr lang="en-US" altLang="zh-CN" kern="100" dirty="0" err="1">
                <a:latin typeface="Times New Roman" panose="02020603050405020304"/>
                <a:cs typeface="Courier New" panose="02070309020205020404"/>
              </a:rPr>
              <a:t>organised</a:t>
            </a:r>
            <a:r>
              <a:rPr lang="en-US" altLang="zh-CN" kern="100" dirty="0">
                <a:latin typeface="Times New Roman" panose="02020603050405020304"/>
                <a:cs typeface="Courier New" panose="02070309020205020404"/>
              </a:rPr>
              <a:t> by our reading club at three next Wednesday afternoon in the lecture hall. So I'm writing to invite you to be present at it.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022118"/>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I'm looking forward to your reply at your earliest convenience!</a:t>
            </a:r>
            <a:endParaRPr lang="zh-CN" altLang="zh-CN" sz="1050" kern="100" dirty="0">
              <a:latin typeface="宋体" panose="02010600030101010101" pitchFamily="2" charset="-122"/>
              <a:cs typeface="Courier New" panose="02070309020205020404"/>
            </a:endParaRPr>
          </a:p>
          <a:p>
            <a:pPr algn="r">
              <a:spcAft>
                <a:spcPts val="0"/>
              </a:spcAft>
              <a:tabLst>
                <a:tab pos="5591175" algn="l"/>
              </a:tabLst>
            </a:pPr>
            <a:r>
              <a:rPr lang="en-US" altLang="zh-CN" kern="100" dirty="0">
                <a:solidFill>
                  <a:srgbClr val="000000"/>
                </a:solidFill>
                <a:latin typeface="Times New Roman" panose="02020603050405020304"/>
                <a:cs typeface="Courier New" panose="02070309020205020404"/>
              </a:rPr>
              <a:t>Yours sincerely</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r">
              <a:spcAft>
                <a:spcPts val="0"/>
              </a:spcAft>
              <a:tabLst>
                <a:tab pos="5591175" algn="l"/>
              </a:tabLst>
            </a:pPr>
            <a:r>
              <a:rPr lang="en-US" altLang="zh-CN" kern="100" dirty="0">
                <a:solidFill>
                  <a:srgbClr val="000000"/>
                </a:solidFill>
                <a:latin typeface="Times New Roman" panose="02020603050405020304"/>
                <a:cs typeface="Courier New" panose="02070309020205020404"/>
              </a:rPr>
              <a:t>Li </a:t>
            </a:r>
            <a:r>
              <a:rPr lang="en-US" altLang="zh-CN" kern="100" dirty="0" err="1">
                <a:solidFill>
                  <a:srgbClr val="000000"/>
                </a:solidFill>
                <a:latin typeface="Times New Roman" panose="02020603050405020304"/>
                <a:cs typeface="Courier New" panose="02070309020205020404"/>
              </a:rPr>
              <a:t>Hua</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504453" y="902068"/>
            <a:ext cx="10585176" cy="3108543"/>
          </a:xfrm>
          <a:prstGeom prst="rect">
            <a:avLst/>
          </a:prstGeom>
        </p:spPr>
        <p:txBody>
          <a:bodyPr wrap="square">
            <a:spAutoFit/>
          </a:bodyPr>
          <a:lstStyle/>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To make sure the contest is fair and successful, we would appreciate having you as a judge. If available then, could you do us the </a:t>
            </a:r>
            <a:r>
              <a:rPr lang="en-US" altLang="zh-CN" kern="100" dirty="0" err="1">
                <a:latin typeface="Times New Roman" panose="02020603050405020304"/>
                <a:cs typeface="Courier New" panose="02070309020205020404"/>
              </a:rPr>
              <a:t>favour</a:t>
            </a:r>
            <a:r>
              <a:rPr lang="en-US" altLang="zh-CN" kern="100" dirty="0">
                <a:latin typeface="Times New Roman" panose="02020603050405020304"/>
                <a:cs typeface="Courier New" panose="02070309020205020404"/>
              </a:rPr>
              <a:t>? By the way, it would be very nice if you could recommend some classic English literary works suitable for us students. Thanks for considering our request.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1318168"/>
            <a:ext cx="10702925" cy="671512"/>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Part 2</a:t>
            </a:r>
            <a:r>
              <a:rPr lang="zh-CN" altLang="en-US" b="1" kern="100" dirty="0">
                <a:solidFill>
                  <a:schemeClr val="tx1"/>
                </a:solidFill>
                <a:ea typeface="黑体" panose="02010609060101010101" pitchFamily="49" charset="-122"/>
                <a:cs typeface="Times New Roman" panose="02020603050405020304" pitchFamily="18" charset="0"/>
              </a:rPr>
              <a:t>　读后续写</a:t>
            </a:r>
          </a:p>
        </p:txBody>
      </p:sp>
      <p:sp>
        <p:nvSpPr>
          <p:cNvPr id="15364" name="副标题 3"/>
          <p:cNvSpPr>
            <a:spLocks noGrp="1"/>
          </p:cNvSpPr>
          <p:nvPr>
            <p:ph type="subTitle" idx="1"/>
          </p:nvPr>
        </p:nvSpPr>
        <p:spPr bwMode="auto">
          <a:xfrm>
            <a:off x="414338" y="2002789"/>
            <a:ext cx="10693400" cy="3037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阅读文章，完成任务。</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I love to play the piano and I greatly enjoy performing my songs, so when the annual winter recital (</a:t>
            </a:r>
            <a:r>
              <a:rPr lang="zh-CN" altLang="zh-CN" kern="100" dirty="0">
                <a:solidFill>
                  <a:srgbClr val="000000"/>
                </a:solidFill>
                <a:latin typeface="Times New Roman" panose="02020603050405020304"/>
                <a:cs typeface="Times New Roman" panose="02020603050405020304"/>
              </a:rPr>
              <a:t>音乐演奏会</a:t>
            </a:r>
            <a:r>
              <a:rPr lang="en-US" altLang="zh-CN" kern="100" dirty="0">
                <a:solidFill>
                  <a:srgbClr val="000000"/>
                </a:solidFill>
                <a:latin typeface="Times New Roman" panose="02020603050405020304"/>
                <a:cs typeface="Courier New" panose="02070309020205020404"/>
              </a:rPr>
              <a:t>) was cancelled, I was disappointed. I had looked forward to it for a long time and had already prepared two of my best songs.</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894777"/>
            <a:ext cx="10693400" cy="3037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My mum had a wonderful idea, however, to turn this disappointing thing into something worthwhile.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You can perform your songs at Carriage House Senior Living</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my mum suggested brightly. “I'm sure the seniors there who do not have families to visit them that often, would really appreciate the music and you could play more than just two songs.”</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288429" y="719807"/>
            <a:ext cx="10945215" cy="54504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I immediately thought this was a great idea. One of the things I did not like about the recitals was that I was limited to playing just a couple of songs. Playing the piano at Carriage House Senior Living seemed like a win-win situation because not only could I play more songs, but I would also have the chance to cheer up the residents there with some lively tunes.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My mum called Carriage House Senior Living and made arrangements for me to perform. In the coming days, I worked especially hard to polish up fifteen pieces that I thought the crowd would enjoy, including many old classics.</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47799"/>
            <a:ext cx="10693400" cy="54504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When the exciting day finally arrived, my family and I drove to Carriage House Senior Living. Walking through the enormous double doors, we stepped into an entryway that overlooked the spacious grand dining room. Right at the entrance to the dining room stood the piano, as if it were just waiting to make some music to liven the place up a bit. At nearly every table, several gray-haired women or men were seated enjoying their dinner and the company that the crowded room provided. Despite the conversations going on at various tables, isolation hung like a dark cloud in the room.</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2238128"/>
            <a:ext cx="10693400" cy="190205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Almost immediately, we were greeted by an old woman with a walker who introduced herself as Phyllis, in charge of Carriage House Senior Living. She welcomed me and led me to the stage.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094126"/>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任务一：阅读文章，回答问题。</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What does the article mainly talk about?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68449" y="2207038"/>
            <a:ext cx="10621180" cy="2434256"/>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As a child who loves music, the author carefully prepared some piano pieces for the annual music concert. But the concert was cancelled. This made her very disappointed. Then her mother suggested she go to a nursing home to play for the elderly.</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31775"/>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任务二：梳理故事情节，完成故事山。</a:t>
            </a:r>
            <a:endParaRPr lang="zh-CN" altLang="zh-CN" sz="1050" kern="100" dirty="0">
              <a:effectLst/>
              <a:latin typeface="宋体" panose="02010600030101010101" pitchFamily="2" charset="-122"/>
              <a:cs typeface="Courier New" panose="02070309020205020404"/>
            </a:endParaRPr>
          </a:p>
        </p:txBody>
      </p:sp>
      <p:pic>
        <p:nvPicPr>
          <p:cNvPr id="3" name="图片 2">
            <a:extLst>
              <a:ext uri="{FF2B5EF4-FFF2-40B4-BE49-F238E27FC236}">
                <a16:creationId xmlns:a16="http://schemas.microsoft.com/office/drawing/2014/main" id="{3254AE9D-6616-6FFD-EE7A-EB52F454ABD4}"/>
              </a:ext>
            </a:extLst>
          </p:cNvPr>
          <p:cNvPicPr>
            <a:picLocks noChangeAspect="1"/>
          </p:cNvPicPr>
          <p:nvPr/>
        </p:nvPicPr>
        <p:blipFill>
          <a:blip r:embed="rId3"/>
          <a:stretch>
            <a:fillRect/>
          </a:stretch>
        </p:blipFill>
        <p:spPr>
          <a:xfrm>
            <a:off x="1044314" y="1187859"/>
            <a:ext cx="9433446" cy="5153947"/>
          </a:xfrm>
          <a:prstGeom prst="rect">
            <a:avLst/>
          </a:prstGeo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503783"/>
            <a:ext cx="10693400" cy="107696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任务三：回答下面</a:t>
            </a:r>
            <a:r>
              <a:rPr lang="zh-CN" altLang="en-US" kern="100" dirty="0">
                <a:solidFill>
                  <a:srgbClr val="000000"/>
                </a:solidFill>
                <a:latin typeface="Times New Roman" panose="02020603050405020304"/>
                <a:cs typeface="Times New Roman" panose="02020603050405020304"/>
              </a:rPr>
              <a:t>的</a:t>
            </a:r>
            <a:r>
              <a:rPr lang="zh-CN" altLang="zh-CN" kern="100" dirty="0">
                <a:solidFill>
                  <a:srgbClr val="000000"/>
                </a:solidFill>
                <a:latin typeface="Times New Roman" panose="02020603050405020304"/>
                <a:cs typeface="Times New Roman" panose="02020603050405020304"/>
              </a:rPr>
              <a:t>问题，并根据段落开头提示语，构思</a:t>
            </a:r>
            <a:r>
              <a:rPr lang="zh-CN" altLang="en-US" kern="100" dirty="0">
                <a:solidFill>
                  <a:srgbClr val="000000"/>
                </a:solidFill>
                <a:latin typeface="Times New Roman" panose="02020603050405020304"/>
                <a:cs typeface="Times New Roman" panose="02020603050405020304"/>
              </a:rPr>
              <a:t>、</a:t>
            </a:r>
            <a:r>
              <a:rPr lang="zh-CN" altLang="zh-CN" kern="100" dirty="0">
                <a:solidFill>
                  <a:srgbClr val="000000"/>
                </a:solidFill>
                <a:latin typeface="Times New Roman" panose="02020603050405020304"/>
                <a:cs typeface="Times New Roman" panose="02020603050405020304"/>
              </a:rPr>
              <a:t>完善故事发展</a:t>
            </a:r>
            <a:r>
              <a:rPr lang="zh-CN" altLang="en-US" kern="100" dirty="0">
                <a:solidFill>
                  <a:srgbClr val="000000"/>
                </a:solidFill>
                <a:latin typeface="Times New Roman" panose="02020603050405020304"/>
                <a:cs typeface="Times New Roman" panose="02020603050405020304"/>
              </a:rPr>
              <a:t>的</a:t>
            </a:r>
            <a:r>
              <a:rPr lang="zh-CN" altLang="zh-CN" kern="100" dirty="0">
                <a:solidFill>
                  <a:srgbClr val="000000"/>
                </a:solidFill>
                <a:latin typeface="Times New Roman" panose="02020603050405020304"/>
                <a:cs typeface="Times New Roman" panose="02020603050405020304"/>
              </a:rPr>
              <a:t>情节。</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468446" y="1619907"/>
          <a:ext cx="10621182" cy="4739574"/>
        </p:xfrm>
        <a:graphic>
          <a:graphicData uri="http://schemas.openxmlformats.org/drawingml/2006/table">
            <a:tbl>
              <a:tblPr/>
              <a:tblGrid>
                <a:gridCol w="4572511">
                  <a:extLst>
                    <a:ext uri="{9D8B030D-6E8A-4147-A177-3AD203B41FA5}">
                      <a16:colId xmlns:a16="http://schemas.microsoft.com/office/drawing/2014/main" val="20000"/>
                    </a:ext>
                  </a:extLst>
                </a:gridCol>
                <a:gridCol w="6048671">
                  <a:extLst>
                    <a:ext uri="{9D8B030D-6E8A-4147-A177-3AD203B41FA5}">
                      <a16:colId xmlns:a16="http://schemas.microsoft.com/office/drawing/2014/main" val="20001"/>
                    </a:ext>
                  </a:extLst>
                </a:gridCol>
              </a:tblGrid>
              <a:tr h="4739574">
                <a:tc>
                  <a:txBody>
                    <a:bodyPr/>
                    <a:lstStyle/>
                    <a:p>
                      <a:pPr algn="just">
                        <a:lnSpc>
                          <a:spcPct val="120000"/>
                        </a:lnSpc>
                        <a:spcAft>
                          <a:spcPts val="0"/>
                        </a:spcAft>
                        <a:tabLst>
                          <a:tab pos="5591175"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As I sat down on the bench, I pressed a key on the piano and was surprised to hear no sound. 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44632" marR="446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What did I feel at that moment?</a:t>
                      </a:r>
                      <a:endParaRPr lang="zh-CN" sz="2800" kern="100" dirty="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a:t>
                      </a:r>
                      <a:endParaRPr lang="zh-CN" sz="2800" kern="100" dirty="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What would happen next?</a:t>
                      </a:r>
                      <a:endParaRPr lang="zh-CN" sz="2800" kern="100" dirty="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a:t>
                      </a:r>
                      <a:endParaRPr lang="zh-CN" sz="2800" kern="100" dirty="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How was the problem solved?</a:t>
                      </a:r>
                      <a:endParaRPr lang="zh-CN" sz="2800" kern="100" dirty="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44632" marR="446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TextBox 2"/>
          <p:cNvSpPr txBox="1"/>
          <p:nvPr/>
        </p:nvSpPr>
        <p:spPr>
          <a:xfrm>
            <a:off x="5040957" y="2123963"/>
            <a:ext cx="4866046" cy="523220"/>
          </a:xfrm>
          <a:prstGeom prst="rect">
            <a:avLst/>
          </a:prstGeom>
          <a:noFill/>
        </p:spPr>
        <p:txBody>
          <a:bodyPr wrap="square" rtlCol="0">
            <a:spAutoFit/>
          </a:bodyPr>
          <a:lstStyle/>
          <a:p>
            <a:r>
              <a:rPr lang="en-US" altLang="zh-CN" dirty="0"/>
              <a:t>I was nervous and embarrassed.</a:t>
            </a:r>
            <a:endParaRPr lang="zh-CN" altLang="en-US" dirty="0"/>
          </a:p>
        </p:txBody>
      </p:sp>
      <p:sp>
        <p:nvSpPr>
          <p:cNvPr id="4" name="矩形 3"/>
          <p:cNvSpPr/>
          <p:nvPr/>
        </p:nvSpPr>
        <p:spPr>
          <a:xfrm>
            <a:off x="5040957" y="3122225"/>
            <a:ext cx="5976664" cy="1076961"/>
          </a:xfrm>
          <a:prstGeom prst="rect">
            <a:avLst/>
          </a:prstGeom>
        </p:spPr>
        <p:txBody>
          <a:bodyPr wrap="square">
            <a:spAutoFit/>
          </a:bodyPr>
          <a:lstStyle/>
          <a:p>
            <a:pPr algn="just">
              <a:lnSpc>
                <a:spcPct val="120000"/>
              </a:lnSpc>
              <a:spcAft>
                <a:spcPts val="0"/>
              </a:spcAft>
              <a:tabLst>
                <a:tab pos="5591175" algn="l"/>
              </a:tabLst>
            </a:pPr>
            <a:r>
              <a:rPr lang="en-US" altLang="zh-CN" kern="100" dirty="0">
                <a:latin typeface="Times New Roman" panose="02020603050405020304"/>
                <a:ea typeface="楷体_GB2312"/>
                <a:cs typeface="Courier New" panose="02070309020205020404"/>
              </a:rPr>
              <a:t>Phyllis came to the front and requested someone to help. </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5025539" y="4644243"/>
            <a:ext cx="5976664" cy="1594026"/>
          </a:xfrm>
          <a:prstGeom prst="rect">
            <a:avLst/>
          </a:prstGeom>
        </p:spPr>
        <p:txBody>
          <a:bodyPr wrap="square">
            <a:spAutoFit/>
          </a:bodyPr>
          <a:lstStyle/>
          <a:p>
            <a:pPr algn="just">
              <a:lnSpc>
                <a:spcPct val="120000"/>
              </a:lnSpc>
              <a:spcAft>
                <a:spcPts val="0"/>
              </a:spcAft>
              <a:tabLst>
                <a:tab pos="5591175" algn="l"/>
              </a:tabLst>
            </a:pPr>
            <a:r>
              <a:rPr lang="en-US" altLang="zh-CN" kern="100" dirty="0">
                <a:latin typeface="Times New Roman" panose="02020603050405020304"/>
                <a:ea typeface="楷体_GB2312"/>
                <a:cs typeface="Courier New" panose="02070309020205020404"/>
              </a:rPr>
              <a:t>Several people stepped forward to help me plug in the piano and set the microphone.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60437" y="1267618"/>
          <a:ext cx="10765196" cy="4276725"/>
        </p:xfrm>
        <a:graphic>
          <a:graphicData uri="http://schemas.openxmlformats.org/drawingml/2006/table">
            <a:tbl>
              <a:tblPr/>
              <a:tblGrid>
                <a:gridCol w="4320480">
                  <a:extLst>
                    <a:ext uri="{9D8B030D-6E8A-4147-A177-3AD203B41FA5}">
                      <a16:colId xmlns:a16="http://schemas.microsoft.com/office/drawing/2014/main" val="20000"/>
                    </a:ext>
                  </a:extLst>
                </a:gridCol>
                <a:gridCol w="6444716">
                  <a:extLst>
                    <a:ext uri="{9D8B030D-6E8A-4147-A177-3AD203B41FA5}">
                      <a16:colId xmlns:a16="http://schemas.microsoft.com/office/drawing/2014/main" val="20001"/>
                    </a:ext>
                  </a:extLst>
                </a:gridCol>
              </a:tblGrid>
              <a:tr h="4276725">
                <a:tc>
                  <a:txBody>
                    <a:bodyPr/>
                    <a:lstStyle/>
                    <a:p>
                      <a:pPr algn="just">
                        <a:lnSpc>
                          <a:spcPct val="140000"/>
                        </a:lnSpc>
                        <a:spcAft>
                          <a:spcPts val="0"/>
                        </a:spcAft>
                        <a:tabLst>
                          <a:tab pos="5591175" algn="l"/>
                        </a:tabLst>
                      </a:pPr>
                      <a:r>
                        <a:rPr lang="en-US" sz="2800" b="1" kern="100" dirty="0">
                          <a:solidFill>
                            <a:srgbClr val="000000"/>
                          </a:solidFill>
                          <a:effectLst/>
                          <a:latin typeface="Times New Roman" panose="02020603050405020304"/>
                          <a:ea typeface="楷体_GB2312"/>
                          <a:cs typeface="Courier New" panose="02070309020205020404"/>
                        </a:rPr>
                        <a:t>Paragraph 2</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Nervousness melted away and I started to enjoy the performance with the old. 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27275" marR="272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What would the seniors do?</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What was the result of the performance?</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27275" marR="272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矩形 2"/>
          <p:cNvSpPr/>
          <p:nvPr/>
        </p:nvSpPr>
        <p:spPr>
          <a:xfrm>
            <a:off x="4680917" y="1806080"/>
            <a:ext cx="6408712" cy="1902059"/>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Some people got involved in the show and swayed in their chairs to the beat of the music.</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4669343" y="4172555"/>
            <a:ext cx="6408712" cy="1227772"/>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The performance ended up with a storm of applause from the crowd.</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60437" y="1267618"/>
          <a:ext cx="10765196" cy="4276725"/>
        </p:xfrm>
        <a:graphic>
          <a:graphicData uri="http://schemas.openxmlformats.org/drawingml/2006/table">
            <a:tbl>
              <a:tblPr/>
              <a:tblGrid>
                <a:gridCol w="4320480">
                  <a:extLst>
                    <a:ext uri="{9D8B030D-6E8A-4147-A177-3AD203B41FA5}">
                      <a16:colId xmlns:a16="http://schemas.microsoft.com/office/drawing/2014/main" val="20000"/>
                    </a:ext>
                  </a:extLst>
                </a:gridCol>
                <a:gridCol w="6444716">
                  <a:extLst>
                    <a:ext uri="{9D8B030D-6E8A-4147-A177-3AD203B41FA5}">
                      <a16:colId xmlns:a16="http://schemas.microsoft.com/office/drawing/2014/main" val="20001"/>
                    </a:ext>
                  </a:extLst>
                </a:gridCol>
              </a:tblGrid>
              <a:tr h="4276725">
                <a:tc>
                  <a:txBody>
                    <a:bodyPr/>
                    <a:lstStyle/>
                    <a:p>
                      <a:pPr algn="just">
                        <a:lnSpc>
                          <a:spcPct val="140000"/>
                        </a:lnSpc>
                        <a:spcAft>
                          <a:spcPts val="0"/>
                        </a:spcAft>
                        <a:tabLst>
                          <a:tab pos="5591175" algn="l"/>
                        </a:tabLst>
                      </a:pPr>
                      <a:r>
                        <a:rPr lang="en-US" sz="2800" b="1" kern="100" dirty="0">
                          <a:solidFill>
                            <a:srgbClr val="000000"/>
                          </a:solidFill>
                          <a:effectLst/>
                          <a:latin typeface="Times New Roman" panose="02020603050405020304"/>
                          <a:ea typeface="楷体_GB2312"/>
                          <a:cs typeface="Courier New" panose="02070309020205020404"/>
                        </a:rPr>
                        <a:t>Paragraph 2</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Nervousness melted away and I started to enjoy the performance with the old. 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27275" marR="272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What did I learn from the performance?</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27275" marR="272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矩形 2"/>
          <p:cNvSpPr/>
          <p:nvPr/>
        </p:nvSpPr>
        <p:spPr>
          <a:xfrm>
            <a:off x="4716921" y="2390970"/>
            <a:ext cx="6300700" cy="2505301"/>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It was far better than a piano recital because almost everyone seemed to truly appreciate my music and I'm proud that I have the power to spread kindness to them.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755650"/>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任务四：根据材料内容和任务三中构思的故事发展情节续写两段，使之构成一篇完整的短文。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注意：续写词数应为</a:t>
            </a:r>
            <a:r>
              <a:rPr lang="en-US" altLang="zh-CN" kern="100" dirty="0">
                <a:solidFill>
                  <a:srgbClr val="000000"/>
                </a:solidFill>
                <a:latin typeface="Times New Roman" panose="02020603050405020304"/>
                <a:cs typeface="Courier New" panose="02070309020205020404"/>
              </a:rPr>
              <a:t>150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As I sat down on the bench, I pressed a key on the piano and was surprised to hear no sound. _____________________________________</a:t>
            </a: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p>
        </p:txBody>
      </p:sp>
      <p:sp>
        <p:nvSpPr>
          <p:cNvPr id="2" name="矩形 1"/>
          <p:cNvSpPr/>
          <p:nvPr/>
        </p:nvSpPr>
        <p:spPr>
          <a:xfrm>
            <a:off x="468449" y="3078549"/>
            <a:ext cx="10621180" cy="3041858"/>
          </a:xfrm>
          <a:prstGeom prst="rect">
            <a:avLst/>
          </a:prstGeom>
        </p:spPr>
        <p:txBody>
          <a:bodyPr wrap="square">
            <a:spAutoFit/>
          </a:bodyPr>
          <a:lstStyle/>
          <a:p>
            <a:pPr algn="dist">
              <a:lnSpc>
                <a:spcPct val="140000"/>
              </a:lnSpc>
              <a:spcAft>
                <a:spcPts val="0"/>
              </a:spcAft>
              <a:tabLst>
                <a:tab pos="5591175" algn="l"/>
              </a:tabLst>
            </a:pPr>
            <a:r>
              <a:rPr lang="en-US" altLang="zh-CN" kern="100" dirty="0">
                <a:latin typeface="Times New Roman" panose="02020603050405020304"/>
                <a:cs typeface="Courier New" panose="02070309020205020404"/>
              </a:rPr>
              <a:t>                                            Feeling as if the whole world was watching me, I was struck dead with embarrassment. How could I perform the song without the piano? I was on pins and needles when Phyllis slowly made her way to the front of the crowd of dinners and announced in a comforting tone, “This girl has come to sing for us but the piano seems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2137979"/>
            <a:ext cx="10693400" cy="24342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p:txBody>
      </p:sp>
      <p:sp>
        <p:nvSpPr>
          <p:cNvPr id="2" name="矩形 1"/>
          <p:cNvSpPr/>
          <p:nvPr/>
        </p:nvSpPr>
        <p:spPr>
          <a:xfrm>
            <a:off x="432445" y="2049282"/>
            <a:ext cx="10621180" cy="2505301"/>
          </a:xfrm>
          <a:prstGeom prst="rect">
            <a:avLst/>
          </a:prstGeom>
        </p:spPr>
        <p:txBody>
          <a:bodyPr wrap="square">
            <a:spAutoFit/>
          </a:bodyPr>
          <a:lstStyle/>
          <a:p>
            <a:pPr lvl="0" algn="just">
              <a:lnSpc>
                <a:spcPct val="140000"/>
              </a:lnSpc>
              <a:spcAft>
                <a:spcPts val="0"/>
              </a:spcAft>
              <a:tabLst>
                <a:tab pos="5591175" algn="l"/>
              </a:tabLst>
            </a:pPr>
            <a:r>
              <a:rPr lang="en-US" altLang="zh-CN" kern="100" dirty="0">
                <a:latin typeface="Times New Roman" panose="02020603050405020304"/>
                <a:cs typeface="Courier New" panose="02070309020205020404"/>
              </a:rPr>
              <a:t>to be a little nervous.” Almost immediately, there was scattered applause and several people stepped forward to help me plug in the piano and set the microphone. With everything ready, I took a deep breath and commenced my performance.</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34899"/>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Nervousness melted away and I started to enjoy the performance with the old. 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32445" y="1153234"/>
            <a:ext cx="10693188" cy="4918269"/>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                       One woman got up and began to animatedly dance in the room. Some of the people swayed in their chairs to the beat of the music while others tapped their toes. The performance ended up with a storm of applause from the crowd. I </a:t>
            </a:r>
            <a:r>
              <a:rPr lang="en-US" altLang="zh-CN" kern="100" dirty="0" err="1">
                <a:latin typeface="Times New Roman" panose="02020603050405020304"/>
                <a:cs typeface="Courier New" panose="02070309020205020404"/>
              </a:rPr>
              <a:t>realised</a:t>
            </a:r>
            <a:r>
              <a:rPr lang="en-US" altLang="zh-CN" kern="100" dirty="0">
                <a:latin typeface="Times New Roman" panose="02020603050405020304"/>
                <a:cs typeface="Courier New" panose="02070309020205020404"/>
              </a:rPr>
              <a:t> that it was far better than a piano recital because almost everyone seemed to truly appreciate my music and I'm proud that I have the power to spread kindness to them. It ended up being a blessing in disguise that the recital was cancelled, leading to me sharing the gift of music with those who needed it most.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469662"/>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Part 1</a:t>
            </a:r>
            <a:r>
              <a:rPr lang="zh-CN" altLang="en-US" b="1" kern="100" dirty="0">
                <a:solidFill>
                  <a:schemeClr val="tx1"/>
                </a:solidFill>
                <a:ea typeface="黑体" panose="02010609060101010101" pitchFamily="49" charset="-122"/>
                <a:cs typeface="Times New Roman" panose="02020603050405020304" pitchFamily="18" charset="0"/>
              </a:rPr>
              <a:t>　应用文写作</a:t>
            </a:r>
            <a:r>
              <a:rPr lang="en-US" altLang="zh-CN" b="1" kern="100" dirty="0">
                <a:solidFill>
                  <a:schemeClr val="tx1"/>
                </a:solidFill>
                <a:ea typeface="黑体" panose="02010609060101010101" pitchFamily="49" charset="-122"/>
                <a:cs typeface="Times New Roman" panose="02020603050405020304" pitchFamily="18" charset="0"/>
              </a:rPr>
              <a:t>——</a:t>
            </a:r>
            <a:r>
              <a:rPr lang="zh-CN" altLang="en-US" b="1" kern="100" dirty="0">
                <a:solidFill>
                  <a:schemeClr val="tx1"/>
                </a:solidFill>
                <a:ea typeface="黑体" panose="02010609060101010101" pitchFamily="49" charset="-122"/>
                <a:cs typeface="Times New Roman" panose="02020603050405020304" pitchFamily="18" charset="0"/>
              </a:rPr>
              <a:t>邀请信</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414338" y="1238142"/>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写作指导</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邀请信是邀请收信人参加某项活动</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如会议、报告、讲座、电影、典礼等</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的书信，分为普通邀请信和正式邀请信两类。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普通邀请信</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普通邀请信的对象一般是刚认识的朋友或熟人，所以内容格式上的要求不是十分严格。首先表明邀请的意图；接着说明活动的时间、地点和内容；最后表达希望对方能够参加或者出席的愿望。</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31775"/>
            <a:ext cx="10692000" cy="954107"/>
          </a:xfrm>
        </p:spPr>
        <p:txBody>
          <a:bodyPr/>
          <a:lstStyle/>
          <a:p>
            <a:pPr algn="just">
              <a:lnSpc>
                <a:spcPct val="100000"/>
              </a:lnSpc>
              <a:spcAft>
                <a:spcPts val="0"/>
              </a:spcAft>
              <a:tabLst>
                <a:tab pos="5591175"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一、单元重构</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请根据本单元所学内容，完成思维导图。</a:t>
            </a:r>
            <a:endParaRPr lang="zh-CN" altLang="zh-CN" sz="1050" kern="100" dirty="0">
              <a:effectLst/>
              <a:latin typeface="宋体" panose="02010600030101010101" pitchFamily="2" charset="-122"/>
              <a:cs typeface="Courier New" panose="02070309020205020404"/>
            </a:endParaRPr>
          </a:p>
        </p:txBody>
      </p:sp>
      <p:sp>
        <p:nvSpPr>
          <p:cNvPr id="4" name="副标题 1"/>
          <p:cNvSpPr txBox="1"/>
          <p:nvPr/>
        </p:nvSpPr>
        <p:spPr>
          <a:xfrm>
            <a:off x="432445" y="5832375"/>
            <a:ext cx="10692000" cy="6053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591175" algn="l"/>
              </a:tabLst>
            </a:pPr>
            <a:r>
              <a:rPr lang="zh-CN" altLang="zh-CN" kern="100" dirty="0">
                <a:solidFill>
                  <a:srgbClr val="FF0000"/>
                </a:solidFill>
                <a:latin typeface="Times New Roman" panose="02020603050405020304"/>
                <a:ea typeface="黑体" panose="02010609060101010101" pitchFamily="49" charset="-122"/>
                <a:cs typeface="Times New Roman" panose="02020603050405020304"/>
              </a:rPr>
              <a:t>答案：</a:t>
            </a:r>
            <a:r>
              <a:rPr lang="zh-CN" altLang="zh-CN" kern="100" dirty="0">
                <a:solidFill>
                  <a:srgbClr val="000000"/>
                </a:solidFill>
                <a:latin typeface="Times New Roman" panose="02020603050405020304"/>
                <a:cs typeface="Times New Roman" panose="02020603050405020304"/>
              </a:rPr>
              <a:t>略</a:t>
            </a:r>
            <a:endParaRPr lang="zh-CN" altLang="zh-CN" sz="1050" kern="100" dirty="0">
              <a:effectLst/>
              <a:latin typeface="宋体" panose="02010600030101010101" pitchFamily="2" charset="-122"/>
              <a:cs typeface="Courier New" panose="02070309020205020404"/>
            </a:endParaRPr>
          </a:p>
        </p:txBody>
      </p:sp>
      <p:pic>
        <p:nvPicPr>
          <p:cNvPr id="5" name="图片 4">
            <a:extLst>
              <a:ext uri="{FF2B5EF4-FFF2-40B4-BE49-F238E27FC236}">
                <a16:creationId xmlns:a16="http://schemas.microsoft.com/office/drawing/2014/main" id="{6260D482-3A13-0679-CB0F-EFAE05610C4B}"/>
              </a:ext>
            </a:extLst>
          </p:cNvPr>
          <p:cNvPicPr>
            <a:picLocks noChangeAspect="1"/>
          </p:cNvPicPr>
          <p:nvPr/>
        </p:nvPicPr>
        <p:blipFill>
          <a:blip r:embed="rId2"/>
          <a:stretch>
            <a:fillRect/>
          </a:stretch>
        </p:blipFill>
        <p:spPr>
          <a:xfrm>
            <a:off x="3024733" y="1511895"/>
            <a:ext cx="5919611" cy="473885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83803"/>
            <a:ext cx="10692000" cy="5450466"/>
          </a:xfrm>
        </p:spPr>
        <p:txBody>
          <a:bodyPr/>
          <a:lstStyle/>
          <a:p>
            <a:pPr algn="just">
              <a:spcAft>
                <a:spcPts val="0"/>
              </a:spcAft>
              <a:tabLst>
                <a:tab pos="5591175"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二、拓展阅读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阅读下面的文章，完成后面的题目。</a:t>
            </a:r>
            <a:endParaRPr lang="zh-CN" altLang="zh-CN" sz="1050" kern="100" dirty="0">
              <a:latin typeface="宋体" panose="02010600030101010101" pitchFamily="2" charset="-122"/>
              <a:cs typeface="Courier New" panose="02070309020205020404"/>
            </a:endParaRPr>
          </a:p>
          <a:p>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Art is everywhere. Any public space has been carefully designed by an artistic mind to be both functional and beautiful. Then why is art still widely considered “the easy subject” at school, insignificant to wider society, a waste of time and effort?</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Art can connect culture with commercial products; art generates money and holds significant emotional and cultural value within communities. When people attend a concert, they are paying for music, </a:t>
            </a:r>
            <a:r>
              <a:rPr lang="zh-CN" altLang="zh-CN" kern="100" dirty="0">
                <a:solidFill>
                  <a:srgbClr val="000000"/>
                </a:solidFill>
                <a:latin typeface="Times New Roman" panose="02020603050405020304"/>
                <a:cs typeface="Courier New" panose="02070309020205020404"/>
              </a:rPr>
              <a:t>　</a:t>
            </a:r>
            <a:endParaRPr lang="en-US" altLang="zh-CN" kern="100" dirty="0">
              <a:solidFill>
                <a:srgbClr val="000000"/>
              </a:solidFill>
              <a:latin typeface="Times New Roman" panose="02020603050405020304"/>
              <a:cs typeface="Courier New" panose="02070309020205020404"/>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87859"/>
            <a:ext cx="10692000" cy="4248342"/>
          </a:xfrm>
        </p:spPr>
        <p:txBody>
          <a:bodyPr/>
          <a:lstStyle/>
          <a:p>
            <a:r>
              <a:rPr lang="en-US" altLang="zh-CN" kern="100" dirty="0">
                <a:solidFill>
                  <a:srgbClr val="000000"/>
                </a:solidFill>
                <a:latin typeface="Times New Roman" panose="02020603050405020304"/>
                <a:cs typeface="Courier New" panose="02070309020205020404"/>
              </a:rPr>
              <a:t>maybe even hotel rooms, meals, and transport, but they also gain an incredible experience.</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What’s more, the arts can bring communities together, reducing loneliness and making people feel safer. Social bonds are created among individuals when they share their arts’ experiences through reflection and discussion, and their expression of common values through artworks in </a:t>
            </a:r>
            <a:r>
              <a:rPr lang="en-US" altLang="zh-CN" kern="100" dirty="0" err="1">
                <a:solidFill>
                  <a:srgbClr val="000000"/>
                </a:solidFill>
                <a:latin typeface="Times New Roman" panose="02020603050405020304"/>
                <a:cs typeface="Courier New" panose="02070309020205020404"/>
              </a:rPr>
              <a:t>honour</a:t>
            </a:r>
            <a:r>
              <a:rPr lang="en-US" altLang="zh-CN" kern="100" dirty="0">
                <a:solidFill>
                  <a:srgbClr val="000000"/>
                </a:solidFill>
                <a:latin typeface="Times New Roman" panose="02020603050405020304"/>
                <a:cs typeface="Courier New" panose="02070309020205020404"/>
              </a:rPr>
              <a:t> of events significant to a nation’s experience.</a:t>
            </a:r>
            <a:endParaRPr lang="zh-CN" altLang="zh-CN" kern="100" dirty="0">
              <a:solidFill>
                <a:srgbClr val="000000"/>
              </a:solidFill>
              <a:latin typeface="Times New Roman" panose="02020603050405020304"/>
              <a:cs typeface="Courier New" panose="02070309020205020404"/>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15851"/>
            <a:ext cx="10692000" cy="4320480"/>
          </a:xfrm>
        </p:spPr>
        <p:txBody>
          <a:bodyPr/>
          <a:lstStyle/>
          <a:p>
            <a:r>
              <a:rPr lang="en-US" altLang="zh-CN" kern="100" dirty="0">
                <a:solidFill>
                  <a:srgbClr val="000000"/>
                </a:solidFill>
                <a:latin typeface="Times New Roman" panose="02020603050405020304"/>
                <a:cs typeface="Courier New" panose="02070309020205020404"/>
              </a:rPr>
              <a:t>      The arts clearly have a pretty positive impact on physical and psychological health. It is found that people who frequent cultural places or participate in artistic events are more likely to gain good health compared to those who do not; more engagement with the arts is linked to a higher level of people's well­being. </a:t>
            </a:r>
            <a:r>
              <a:rPr lang="en-US" altLang="zh-CN" i="1" kern="100" dirty="0">
                <a:solidFill>
                  <a:srgbClr val="000000"/>
                </a:solidFill>
                <a:latin typeface="Times New Roman" panose="02020603050405020304"/>
                <a:cs typeface="Courier New" panose="02070309020205020404"/>
              </a:rPr>
              <a:t>The Public Health </a:t>
            </a:r>
            <a:r>
              <a:rPr lang="en-US" altLang="zh-CN" kern="100" dirty="0">
                <a:solidFill>
                  <a:srgbClr val="000000"/>
                </a:solidFill>
                <a:latin typeface="Times New Roman" panose="02020603050405020304"/>
                <a:cs typeface="Courier New" panose="02070309020205020404"/>
              </a:rPr>
              <a:t>discovered that music and art, when used in hospitals, help to improve the conditions of patients by reducing stress, anxiety and blood pressure.</a:t>
            </a:r>
            <a:r>
              <a:rPr lang="zh-CN" altLang="zh-CN" kern="100" dirty="0">
                <a:solidFill>
                  <a:srgbClr val="000000"/>
                </a:solidFill>
                <a:latin typeface="Times New Roman" panose="02020603050405020304"/>
                <a:cs typeface="Courier New" panose="02070309020205020404"/>
              </a:rPr>
              <a:t>　</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99827"/>
            <a:ext cx="10692000" cy="5004556"/>
          </a:xfrm>
        </p:spPr>
        <p:txBody>
          <a:bodyPr/>
          <a:lstStyle/>
          <a:p>
            <a:r>
              <a:rPr lang="en-US" altLang="zh-CN" kern="100" dirty="0">
                <a:solidFill>
                  <a:srgbClr val="000000"/>
                </a:solidFill>
                <a:latin typeface="Times New Roman" panose="02020603050405020304"/>
                <a:cs typeface="Courier New" panose="02070309020205020404"/>
              </a:rPr>
              <a:t>      Children who are involved with the arts make greater achievements in their education: those engaged with drama have greater literary ability while others taking part in musical practice exhibit greater skills in </a:t>
            </a:r>
            <a:r>
              <a:rPr lang="en-US" altLang="zh-CN" kern="100" dirty="0" err="1">
                <a:solidFill>
                  <a:srgbClr val="000000"/>
                </a:solidFill>
                <a:latin typeface="Times New Roman" panose="02020603050405020304"/>
                <a:cs typeface="Courier New" panose="02070309020205020404"/>
              </a:rPr>
              <a:t>maths</a:t>
            </a:r>
            <a:r>
              <a:rPr lang="en-US" altLang="zh-CN" kern="100" dirty="0">
                <a:solidFill>
                  <a:srgbClr val="000000"/>
                </a:solidFill>
                <a:latin typeface="Times New Roman" panose="02020603050405020304"/>
                <a:cs typeface="Courier New" panose="02070309020205020404"/>
              </a:rPr>
              <a:t> and languages. Kids with preference for the arts have a greater chance of finding employment in the future. Participating in the arts is essential for child development; encouraging children to express themselves in constructive ways could help to form healthy emotional responses in later life.</a:t>
            </a:r>
            <a:endParaRPr lang="zh-CN" altLang="zh-CN" kern="100" dirty="0">
              <a:solidFill>
                <a:srgbClr val="000000"/>
              </a:solidFill>
              <a:latin typeface="Times New Roman" panose="02020603050405020304"/>
              <a:cs typeface="Courier New" panose="02070309020205020404"/>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99828"/>
            <a:ext cx="10692000" cy="4507388"/>
          </a:xfrm>
        </p:spPr>
        <p:txBody>
          <a:bodyPr/>
          <a:lstStyle/>
          <a:p>
            <a:r>
              <a:rPr lang="en-US" altLang="zh-CN" kern="100" dirty="0">
                <a:solidFill>
                  <a:srgbClr val="000000"/>
                </a:solidFill>
                <a:latin typeface="Times New Roman" panose="02020603050405020304"/>
                <a:cs typeface="Courier New" panose="02070309020205020404"/>
              </a:rPr>
              <a:t>      Vital to human life, art is celebrated and used across the world. Life without art would be boring, for art is a part of what makes us humans.</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1. Why do art products differ from most other commercial products?</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A. Because their prices may climb as time passes.</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B. Because most people purchase them for collection.</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C. Because they are more expensive and less accessible.</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D. Because they have both commercial and cultural values.</a:t>
            </a:r>
            <a:endParaRPr lang="zh-CN" altLang="zh-CN" kern="100" dirty="0">
              <a:solidFill>
                <a:srgbClr val="000000"/>
              </a:solidFill>
              <a:latin typeface="Times New Roman" panose="02020603050405020304"/>
              <a:cs typeface="Courier New" panose="02070309020205020404"/>
            </a:endParaRPr>
          </a:p>
          <a:p>
            <a:pPr algn="just">
              <a:spcAft>
                <a:spcPts val="0"/>
              </a:spcAft>
              <a:tabLst>
                <a:tab pos="5591175" algn="l"/>
              </a:tabLst>
            </a:pP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324433" y="4464223"/>
            <a:ext cx="720080"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31775"/>
            <a:ext cx="10692000" cy="5976664"/>
          </a:xfrm>
        </p:spPr>
        <p:txBody>
          <a:bodyPr/>
          <a:lstStyle/>
          <a:p>
            <a:r>
              <a:rPr lang="en-US" altLang="zh-CN" kern="100" dirty="0">
                <a:solidFill>
                  <a:srgbClr val="000000"/>
                </a:solidFill>
                <a:latin typeface="Times New Roman" panose="02020603050405020304"/>
                <a:cs typeface="Courier New" panose="02070309020205020404"/>
              </a:rPr>
              <a:t>2. By sharing their arts experiences, what can community members do?</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A. They can develop a stronger tie between them.</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B. They can keep the community safe from illnesses.</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C. They can learn to appreciate their own works of art.</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D. They can offer </a:t>
            </a:r>
            <a:r>
              <a:rPr lang="en-US" altLang="zh-CN" kern="100" dirty="0" err="1">
                <a:solidFill>
                  <a:srgbClr val="000000"/>
                </a:solidFill>
                <a:latin typeface="Times New Roman" panose="02020603050405020304"/>
                <a:cs typeface="Courier New" panose="02070309020205020404"/>
              </a:rPr>
              <a:t>honourable</a:t>
            </a:r>
            <a:r>
              <a:rPr lang="en-US" altLang="zh-CN" kern="100" dirty="0">
                <a:solidFill>
                  <a:srgbClr val="000000"/>
                </a:solidFill>
                <a:latin typeface="Times New Roman" panose="02020603050405020304"/>
                <a:cs typeface="Courier New" panose="02070309020205020404"/>
              </a:rPr>
              <a:t> solutions to their problems.</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3. How does kids' engagement with the arts benefit them?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A. It helps to make responsible people out of them.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B. It inspires their creativity in designing their future career.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C. It promotes their academic performance and emotional growth.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D. It gives them more confidence in exhibiting their learning skills. </a:t>
            </a:r>
            <a:endParaRPr lang="zh-CN" altLang="zh-CN" kern="100" dirty="0">
              <a:solidFill>
                <a:srgbClr val="000000"/>
              </a:solidFill>
              <a:latin typeface="Times New Roman" panose="02020603050405020304"/>
              <a:cs typeface="Courier New" panose="02070309020205020404"/>
            </a:endParaRPr>
          </a:p>
          <a:p>
            <a:pPr algn="just">
              <a:spcAft>
                <a:spcPts val="0"/>
              </a:spcAft>
              <a:tabLst>
                <a:tab pos="5591175" algn="l"/>
              </a:tabLst>
            </a:pP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324433" y="1079847"/>
            <a:ext cx="756084"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324433" y="5220307"/>
            <a:ext cx="684076"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5220307"/>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单元测试卷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四</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29" name="矩形 28">
            <a:hlinkClick r:id="rId6" action="ppaction://hlinkfile"/>
          </p:cNvPr>
          <p:cNvSpPr/>
          <p:nvPr/>
        </p:nvSpPr>
        <p:spPr>
          <a:xfrm>
            <a:off x="-107950" y="-14382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r>
              <a:rPr lang="zh-CN" altLang="en-US" b="1">
                <a:solidFill>
                  <a:prstClr val="white"/>
                </a:solidFill>
              </a:rPr>
              <a:t>下下</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2195971"/>
            <a:ext cx="10693400" cy="2501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正式邀请信</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正式邀请信的发出者通常是具有正式身份或代表某一组织、机构或单位的人。被邀请者通常为政府官员、企业高管、专家学者等。因此，这类邀请信的语言要相对正式，态度要诚恳，语气要热情有礼。</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83803"/>
            <a:ext cx="10693400" cy="5515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典题示例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Times New Roman" panose="02020603050405020304"/>
              </a:rPr>
              <a:t>    </a:t>
            </a:r>
            <a:r>
              <a:rPr lang="zh-CN" altLang="zh-CN" kern="100" dirty="0">
                <a:solidFill>
                  <a:srgbClr val="000000"/>
                </a:solidFill>
                <a:latin typeface="Times New Roman" panose="02020603050405020304"/>
                <a:cs typeface="Times New Roman" panose="02020603050405020304"/>
              </a:rPr>
              <a:t>假如你是李华，你校将于</a:t>
            </a:r>
            <a:r>
              <a:rPr lang="en-US" altLang="zh-CN" kern="100" dirty="0">
                <a:solidFill>
                  <a:srgbClr val="000000"/>
                </a:solidFill>
                <a:latin typeface="Times New Roman" panose="02020603050405020304"/>
                <a:cs typeface="Courier New" panose="02070309020205020404"/>
              </a:rPr>
              <a:t>12</a:t>
            </a:r>
            <a:r>
              <a:rPr lang="zh-CN" altLang="zh-CN" kern="100" dirty="0">
                <a:solidFill>
                  <a:srgbClr val="000000"/>
                </a:solidFill>
                <a:latin typeface="Times New Roman" panose="02020603050405020304"/>
                <a:cs typeface="Times New Roman" panose="02020603050405020304"/>
              </a:rPr>
              <a:t>月</a:t>
            </a:r>
            <a:r>
              <a:rPr lang="en-US" altLang="zh-CN" kern="100" dirty="0">
                <a:solidFill>
                  <a:srgbClr val="000000"/>
                </a:solidFill>
                <a:latin typeface="Times New Roman" panose="02020603050405020304"/>
                <a:cs typeface="Courier New" panose="02070309020205020404"/>
              </a:rPr>
              <a:t>9</a:t>
            </a:r>
            <a:r>
              <a:rPr lang="zh-CN" altLang="zh-CN" kern="100" dirty="0">
                <a:solidFill>
                  <a:srgbClr val="000000"/>
                </a:solidFill>
                <a:latin typeface="Times New Roman" panose="02020603050405020304"/>
                <a:cs typeface="Times New Roman" panose="02020603050405020304"/>
              </a:rPr>
              <a:t>日在学校操场为你们高三学生举办成人仪式，你的美国朋友</a:t>
            </a:r>
            <a:r>
              <a:rPr lang="en-US" altLang="zh-CN" kern="100" dirty="0">
                <a:solidFill>
                  <a:srgbClr val="000000"/>
                </a:solidFill>
                <a:latin typeface="Times New Roman" panose="02020603050405020304"/>
                <a:cs typeface="Courier New" panose="02070309020205020404"/>
              </a:rPr>
              <a:t>John</a:t>
            </a:r>
            <a:r>
              <a:rPr lang="zh-CN" altLang="zh-CN" kern="100" dirty="0">
                <a:solidFill>
                  <a:srgbClr val="000000"/>
                </a:solidFill>
                <a:latin typeface="Times New Roman" panose="02020603050405020304"/>
                <a:cs typeface="Times New Roman" panose="02020603050405020304"/>
              </a:rPr>
              <a:t>对此类活动很感兴趣，请你发一封英文电子邮件邀请他来参加。内容主要包括：</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成人仪式的时间、地点；</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成人仪式的目的；</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活动内容：学习相关法律，唱成人曲，走过成人门等。</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注意：</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左右，开头和结尾已给出，不计入总词数；</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不要逐条翻译，可以适当发挥，以使行文连贯。</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83803"/>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Dear John</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I'm Li </a:t>
            </a:r>
            <a:r>
              <a:rPr lang="en-US" altLang="zh-CN" kern="100" dirty="0" err="1">
                <a:solidFill>
                  <a:srgbClr val="000000"/>
                </a:solidFill>
                <a:latin typeface="Times New Roman" panose="02020603050405020304"/>
                <a:cs typeface="Courier New" panose="02070309020205020404"/>
              </a:rPr>
              <a:t>Hua</a:t>
            </a:r>
            <a:r>
              <a:rPr lang="en-US" altLang="zh-CN" kern="100" dirty="0">
                <a:solidFill>
                  <a:srgbClr val="000000"/>
                </a:solidFill>
                <a:latin typeface="Times New Roman" panose="02020603050405020304"/>
                <a:cs typeface="Courier New" panose="02070309020205020404"/>
              </a:rPr>
              <a:t>. 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Looking forward to your reply at your earliest convenience.</a:t>
            </a:r>
            <a:endParaRPr lang="zh-CN" altLang="zh-CN" sz="1050" kern="100" dirty="0">
              <a:latin typeface="宋体" panose="02010600030101010101" pitchFamily="2" charset="-122"/>
              <a:cs typeface="Courier New" panose="02070309020205020404"/>
            </a:endParaRPr>
          </a:p>
          <a:p>
            <a:pPr algn="r">
              <a:spcAft>
                <a:spcPts val="0"/>
              </a:spcAft>
              <a:tabLst>
                <a:tab pos="5591175" algn="l"/>
              </a:tabLst>
            </a:pPr>
            <a:r>
              <a:rPr lang="en-US" altLang="zh-CN" kern="100" dirty="0">
                <a:solidFill>
                  <a:srgbClr val="000000"/>
                </a:solidFill>
                <a:latin typeface="Times New Roman" panose="02020603050405020304"/>
                <a:cs typeface="Courier New" panose="02070309020205020404"/>
              </a:rPr>
              <a:t>Yours sincerely</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r">
              <a:spcAft>
                <a:spcPts val="0"/>
              </a:spcAft>
              <a:tabLst>
                <a:tab pos="5591175" algn="l"/>
              </a:tabLst>
            </a:pPr>
            <a:r>
              <a:rPr lang="en-US" altLang="zh-CN" kern="100" dirty="0">
                <a:solidFill>
                  <a:srgbClr val="000000"/>
                </a:solidFill>
                <a:latin typeface="Times New Roman" panose="02020603050405020304"/>
                <a:cs typeface="Courier New" panose="02070309020205020404"/>
              </a:rPr>
              <a:t>Li </a:t>
            </a:r>
            <a:r>
              <a:rPr lang="en-US" altLang="zh-CN" kern="100" dirty="0" err="1">
                <a:solidFill>
                  <a:srgbClr val="000000"/>
                </a:solidFill>
                <a:latin typeface="Times New Roman" panose="02020603050405020304"/>
                <a:cs typeface="Courier New" panose="02070309020205020404"/>
              </a:rPr>
              <a:t>Hua</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971835"/>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1</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：审题谋篇</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576263" y="1728080"/>
          <a:ext cx="10369550" cy="3899216"/>
        </p:xfrm>
        <a:graphic>
          <a:graphicData uri="http://schemas.openxmlformats.org/drawingml/2006/table">
            <a:tbl>
              <a:tblPr/>
              <a:tblGrid>
                <a:gridCol w="1835410">
                  <a:extLst>
                    <a:ext uri="{9D8B030D-6E8A-4147-A177-3AD203B41FA5}">
                      <a16:colId xmlns:a16="http://schemas.microsoft.com/office/drawing/2014/main" val="20000"/>
                    </a:ext>
                  </a:extLst>
                </a:gridCol>
                <a:gridCol w="8534140">
                  <a:extLst>
                    <a:ext uri="{9D8B030D-6E8A-4147-A177-3AD203B41FA5}">
                      <a16:colId xmlns:a16="http://schemas.microsoft.com/office/drawing/2014/main" val="20001"/>
                    </a:ext>
                  </a:extLst>
                </a:gridCol>
              </a:tblGrid>
              <a:tr h="704128">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文体</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52126">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时态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以</a:t>
                      </a:r>
                      <a:r>
                        <a:rPr lang="en-US" sz="2800" kern="100" dirty="0">
                          <a:solidFill>
                            <a:srgbClr val="000000"/>
                          </a:solidFill>
                          <a:effectLst/>
                          <a:latin typeface="Times New Roman" panose="02020603050405020304"/>
                          <a:ea typeface="楷体_GB2312"/>
                          <a:cs typeface="Courier New" panose="02070309020205020404"/>
                        </a:rPr>
                        <a:t>____________</a:t>
                      </a:r>
                      <a:r>
                        <a:rPr lang="zh-CN" sz="2800" kern="100" dirty="0">
                          <a:solidFill>
                            <a:srgbClr val="000000"/>
                          </a:solidFill>
                          <a:effectLst/>
                          <a:latin typeface="Times New Roman" panose="02020603050405020304"/>
                          <a:ea typeface="楷体_GB2312"/>
                          <a:cs typeface="Times New Roman" panose="02020603050405020304"/>
                        </a:rPr>
                        <a:t>为主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2008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人称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以</a:t>
                      </a:r>
                      <a:r>
                        <a:rPr lang="en-US" sz="2800" kern="100" dirty="0">
                          <a:solidFill>
                            <a:srgbClr val="000000"/>
                          </a:solidFill>
                          <a:effectLst/>
                          <a:latin typeface="Times New Roman" panose="02020603050405020304"/>
                          <a:ea typeface="楷体_GB2312"/>
                          <a:cs typeface="Courier New" panose="02070309020205020404"/>
                        </a:rPr>
                        <a:t>___________</a:t>
                      </a:r>
                      <a:r>
                        <a:rPr lang="zh-CN" sz="2800" kern="100" dirty="0">
                          <a:solidFill>
                            <a:srgbClr val="000000"/>
                          </a:solidFill>
                          <a:effectLst/>
                          <a:latin typeface="Times New Roman" panose="02020603050405020304"/>
                          <a:ea typeface="楷体_GB2312"/>
                          <a:cs typeface="Times New Roman" panose="02020603050405020304"/>
                        </a:rPr>
                        <a:t>为主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要点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讲述邀请的目的和意图</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具体描述成人仪式的活动过程和内容</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a:t>
                      </a:r>
                      <a:r>
                        <a:rPr lang="zh-CN" sz="2800" kern="100" dirty="0">
                          <a:solidFill>
                            <a:srgbClr val="000000"/>
                          </a:solidFill>
                          <a:effectLst/>
                          <a:latin typeface="Times New Roman" panose="02020603050405020304"/>
                          <a:ea typeface="楷体_GB2312"/>
                          <a:cs typeface="Times New Roman" panose="02020603050405020304"/>
                        </a:rPr>
                        <a:t>希望尽快得到对方的答复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 name="矩形 2"/>
          <p:cNvSpPr/>
          <p:nvPr/>
        </p:nvSpPr>
        <p:spPr>
          <a:xfrm>
            <a:off x="2556681" y="1820140"/>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应用文</a:t>
            </a:r>
            <a:endParaRPr lang="zh-CN" altLang="en-US" dirty="0"/>
          </a:p>
        </p:txBody>
      </p:sp>
      <p:sp>
        <p:nvSpPr>
          <p:cNvPr id="5" name="矩形 4"/>
          <p:cNvSpPr/>
          <p:nvPr/>
        </p:nvSpPr>
        <p:spPr>
          <a:xfrm>
            <a:off x="2952725" y="2540220"/>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一般将来时</a:t>
            </a:r>
            <a:endParaRPr lang="zh-CN" altLang="en-US" dirty="0"/>
          </a:p>
        </p:txBody>
      </p:sp>
      <p:sp>
        <p:nvSpPr>
          <p:cNvPr id="6" name="矩形 5"/>
          <p:cNvSpPr/>
          <p:nvPr/>
        </p:nvSpPr>
        <p:spPr>
          <a:xfrm>
            <a:off x="2988729" y="3296304"/>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第一人称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986114"/>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2</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：要点补全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It </a:t>
            </a:r>
            <a:r>
              <a:rPr lang="en-US" altLang="zh-CN" kern="100" dirty="0">
                <a:solidFill>
                  <a:srgbClr val="000000"/>
                </a:solidFill>
                <a:latin typeface="Times New Roman" panose="02020603050405020304"/>
                <a:ea typeface="楷体_GB2312"/>
                <a:cs typeface="Courier New" panose="02070309020205020404"/>
              </a:rPr>
              <a:t>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目的在于</a:t>
            </a:r>
            <a:r>
              <a:rPr lang="en-US" altLang="zh-CN" kern="100" dirty="0">
                <a:solidFill>
                  <a:srgbClr val="000000"/>
                </a:solidFill>
                <a:latin typeface="Times New Roman" panose="02020603050405020304"/>
                <a:cs typeface="Courier New" panose="02070309020205020404"/>
              </a:rPr>
              <a:t>) celebrating our maturity.</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The grown-up ceremony </a:t>
            </a:r>
            <a:r>
              <a:rPr lang="en-US" altLang="zh-CN" kern="100" dirty="0">
                <a:solidFill>
                  <a:srgbClr val="000000"/>
                </a:solidFill>
                <a:latin typeface="Times New Roman" panose="02020603050405020304"/>
                <a:ea typeface="楷体_GB2312"/>
                <a:cs typeface="Courier New" panose="02070309020205020404"/>
              </a:rPr>
              <a:t>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将被安排</a:t>
            </a:r>
            <a:r>
              <a:rPr lang="en-US" altLang="zh-CN" kern="100" dirty="0">
                <a:solidFill>
                  <a:srgbClr val="000000"/>
                </a:solidFill>
                <a:latin typeface="Times New Roman" panose="02020603050405020304"/>
                <a:cs typeface="Courier New" panose="02070309020205020404"/>
              </a:rPr>
              <a:t>) on the school playground for us Senior Three students on December 9th.</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We will firstly be informed of the duties and rights of a grown-up. We </a:t>
            </a:r>
            <a:r>
              <a:rPr lang="en-US" altLang="zh-CN" kern="100" dirty="0">
                <a:solidFill>
                  <a:srgbClr val="000000"/>
                </a:solidFill>
                <a:latin typeface="Times New Roman" panose="02020603050405020304"/>
                <a:ea typeface="楷体_GB2312"/>
                <a:cs typeface="Courier New" panose="02070309020205020404"/>
              </a:rPr>
              <a:t>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应该</a:t>
            </a:r>
            <a:r>
              <a:rPr lang="en-US" altLang="zh-CN" kern="100" dirty="0">
                <a:solidFill>
                  <a:srgbClr val="000000"/>
                </a:solidFill>
                <a:latin typeface="Times New Roman" panose="02020603050405020304"/>
                <a:cs typeface="Courier New" panose="02070309020205020404"/>
              </a:rPr>
              <a:t>) have some knowledge of them.</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We'll go through the Adult Gate in the company of our teachers and parents. It </a:t>
            </a:r>
            <a:r>
              <a:rPr lang="en-US" altLang="zh-CN" kern="100" dirty="0">
                <a:solidFill>
                  <a:srgbClr val="000000"/>
                </a:solidFill>
                <a:latin typeface="Times New Roman" panose="02020603050405020304"/>
                <a:ea typeface="楷体_GB2312"/>
                <a:cs typeface="Courier New" panose="02070309020205020404"/>
              </a:rPr>
              <a:t>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一定会</a:t>
            </a:r>
            <a:r>
              <a:rPr lang="en-US" altLang="zh-CN" kern="100" dirty="0">
                <a:solidFill>
                  <a:srgbClr val="000000"/>
                </a:solidFill>
                <a:latin typeface="Times New Roman" panose="02020603050405020304"/>
                <a:cs typeface="Courier New" panose="02070309020205020404"/>
              </a:rPr>
              <a:t>) be meaningful to all of us.</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1296541" y="1655911"/>
            <a:ext cx="1736373" cy="523220"/>
          </a:xfrm>
          <a:prstGeom prst="rect">
            <a:avLst/>
          </a:prstGeom>
          <a:noFill/>
        </p:spPr>
        <p:txBody>
          <a:bodyPr wrap="none" rtlCol="0">
            <a:spAutoFit/>
          </a:bodyPr>
          <a:lstStyle/>
          <a:p>
            <a:r>
              <a:rPr lang="en-US" altLang="zh-CN"/>
              <a:t>is aimed at</a:t>
            </a:r>
            <a:endParaRPr lang="zh-CN" altLang="en-US" dirty="0"/>
          </a:p>
        </p:txBody>
      </p:sp>
      <p:sp>
        <p:nvSpPr>
          <p:cNvPr id="3" name="TextBox 2"/>
          <p:cNvSpPr txBox="1"/>
          <p:nvPr/>
        </p:nvSpPr>
        <p:spPr>
          <a:xfrm>
            <a:off x="4536901" y="2248815"/>
            <a:ext cx="2693366" cy="523220"/>
          </a:xfrm>
          <a:prstGeom prst="rect">
            <a:avLst/>
          </a:prstGeom>
          <a:noFill/>
        </p:spPr>
        <p:txBody>
          <a:bodyPr wrap="none" rtlCol="0">
            <a:spAutoFit/>
          </a:bodyPr>
          <a:lstStyle/>
          <a:p>
            <a:r>
              <a:rPr lang="en-US" altLang="zh-CN" dirty="0"/>
              <a:t>will be scheduled</a:t>
            </a:r>
            <a:endParaRPr lang="zh-CN" altLang="en-US" dirty="0"/>
          </a:p>
        </p:txBody>
      </p:sp>
      <p:sp>
        <p:nvSpPr>
          <p:cNvPr id="4" name="TextBox 3"/>
          <p:cNvSpPr txBox="1"/>
          <p:nvPr/>
        </p:nvSpPr>
        <p:spPr>
          <a:xfrm>
            <a:off x="576461" y="3996171"/>
            <a:ext cx="2416046" cy="523220"/>
          </a:xfrm>
          <a:prstGeom prst="rect">
            <a:avLst/>
          </a:prstGeom>
          <a:noFill/>
        </p:spPr>
        <p:txBody>
          <a:bodyPr wrap="none" rtlCol="0">
            <a:spAutoFit/>
          </a:bodyPr>
          <a:lstStyle/>
          <a:p>
            <a:r>
              <a:rPr lang="en-US" altLang="zh-CN"/>
              <a:t>are supposed to</a:t>
            </a:r>
            <a:endParaRPr lang="zh-CN" altLang="en-US" dirty="0"/>
          </a:p>
        </p:txBody>
      </p:sp>
      <p:sp>
        <p:nvSpPr>
          <p:cNvPr id="5" name="TextBox 4"/>
          <p:cNvSpPr txBox="1"/>
          <p:nvPr/>
        </p:nvSpPr>
        <p:spPr>
          <a:xfrm>
            <a:off x="2052625" y="5220307"/>
            <a:ext cx="1779654" cy="523220"/>
          </a:xfrm>
          <a:prstGeom prst="rect">
            <a:avLst/>
          </a:prstGeom>
          <a:noFill/>
        </p:spPr>
        <p:txBody>
          <a:bodyPr wrap="none" rtlCol="0">
            <a:spAutoFit/>
          </a:bodyPr>
          <a:lstStyle/>
          <a:p>
            <a:r>
              <a:rPr lang="en-US" altLang="zh-CN"/>
              <a:t>is bound to</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129167"/>
            <a:ext cx="10693400" cy="49129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3</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：句式升级</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zh-CN" altLang="zh-CN" kern="100" dirty="0">
                <a:solidFill>
                  <a:srgbClr val="000000"/>
                </a:solidFill>
                <a:latin typeface="Times New Roman" panose="02020603050405020304"/>
                <a:cs typeface="Times New Roman" panose="02020603050405020304"/>
              </a:rPr>
              <a:t>用过去分词短语作状语合并</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a:t>
            </a:r>
            <a:r>
              <a:rPr lang="en-US" altLang="zh-CN" kern="100" dirty="0">
                <a:solidFill>
                  <a:srgbClr val="000000"/>
                </a:solidFill>
                <a:latin typeface="宋体" panose="02010600030101010101" pitchFamily="2" charset="-122"/>
                <a:cs typeface="Times New Roman" panose="02020603050405020304"/>
              </a:rPr>
              <a:t>①②</a:t>
            </a:r>
            <a:r>
              <a:rPr lang="zh-CN" altLang="zh-CN" kern="100" dirty="0">
                <a:solidFill>
                  <a:srgbClr val="000000"/>
                </a:solidFill>
                <a:latin typeface="Times New Roman" panose="02020603050405020304"/>
                <a:cs typeface="Times New Roman" panose="02020603050405020304"/>
              </a:rPr>
              <a:t>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zh-CN" altLang="zh-CN" kern="100" dirty="0">
                <a:solidFill>
                  <a:srgbClr val="000000"/>
                </a:solidFill>
                <a:latin typeface="Times New Roman" panose="02020603050405020304"/>
                <a:cs typeface="Times New Roman" panose="02020603050405020304"/>
              </a:rPr>
              <a:t>用</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引导的定语从句改写</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a:t>
            </a:r>
            <a:r>
              <a:rPr lang="en-US" altLang="zh-CN" kern="100" dirty="0">
                <a:solidFill>
                  <a:srgbClr val="000000"/>
                </a:solidFill>
                <a:latin typeface="宋体" panose="02010600030101010101" pitchFamily="2" charset="-122"/>
                <a:cs typeface="Times New Roman" panose="02020603050405020304"/>
              </a:rPr>
              <a:t>③</a:t>
            </a:r>
            <a:r>
              <a:rPr lang="zh-CN" altLang="zh-CN" kern="100" dirty="0">
                <a:solidFill>
                  <a:srgbClr val="000000"/>
                </a:solidFill>
                <a:latin typeface="Times New Roman" panose="02020603050405020304"/>
                <a:cs typeface="Times New Roman" panose="02020603050405020304"/>
              </a:rPr>
              <a:t>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68449" y="2274132"/>
            <a:ext cx="10621180" cy="1902059"/>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Aimed at celebrating our maturity, the grown-up ceremony will be scheduled on the school playground for us Senior Three students on December 9th.</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468449" y="4640607"/>
            <a:ext cx="10621180" cy="1227772"/>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We will firstly be informed of the duties and rights of a grown-up that we are supposed to have some knowledge of.</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AS_UNIQUEID" val="97"/>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2717</Words>
  <Application>Microsoft Office PowerPoint</Application>
  <PresentationFormat>自定义</PresentationFormat>
  <Paragraphs>212</Paragraphs>
  <Slides>38</Slides>
  <Notes>31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38</vt:i4>
      </vt:variant>
    </vt:vector>
  </HeadingPairs>
  <TitlesOfParts>
    <vt:vector size="52" baseType="lpstr">
      <vt:lpstr>HelveticaNeueLT Pro 67 MdCn</vt:lpstr>
      <vt:lpstr>阿里巴巴普惠体</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DELL</cp:lastModifiedBy>
  <cp:revision>1304</cp:revision>
  <dcterms:created xsi:type="dcterms:W3CDTF">2016-06-29T09:22:00Z</dcterms:created>
  <dcterms:modified xsi:type="dcterms:W3CDTF">2026-02-13T02:29:50Z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2052-12.1.0.23125</vt:lpwstr>
  </property>
</Properties>
</file>