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3"/>
  </p:notesMasterIdLst>
  <p:handoutMasterIdLst>
    <p:handoutMasterId r:id="rId34"/>
  </p:handoutMasterIdLst>
  <p:sldIdLst>
    <p:sldId id="2476" r:id="rId3"/>
    <p:sldId id="3810" r:id="rId4"/>
    <p:sldId id="3785" r:id="rId5"/>
    <p:sldId id="3786" r:id="rId6"/>
    <p:sldId id="3825" r:id="rId7"/>
    <p:sldId id="3826" r:id="rId8"/>
    <p:sldId id="3827" r:id="rId9"/>
    <p:sldId id="3828" r:id="rId10"/>
    <p:sldId id="3829" r:id="rId11"/>
    <p:sldId id="3830" r:id="rId12"/>
    <p:sldId id="3856" r:id="rId13"/>
    <p:sldId id="3821" r:id="rId14"/>
    <p:sldId id="3822" r:id="rId15"/>
    <p:sldId id="3831" r:id="rId16"/>
    <p:sldId id="3832" r:id="rId17"/>
    <p:sldId id="3833" r:id="rId18"/>
    <p:sldId id="3837" r:id="rId19"/>
    <p:sldId id="3834" r:id="rId20"/>
    <p:sldId id="3835" r:id="rId21"/>
    <p:sldId id="3857" r:id="rId22"/>
    <p:sldId id="3811" r:id="rId23"/>
    <p:sldId id="3820" r:id="rId24"/>
    <p:sldId id="3840" r:id="rId25"/>
    <p:sldId id="3841" r:id="rId26"/>
    <p:sldId id="3842" r:id="rId27"/>
    <p:sldId id="3843" r:id="rId28"/>
    <p:sldId id="3844" r:id="rId29"/>
    <p:sldId id="3850" r:id="rId30"/>
    <p:sldId id="3817" r:id="rId31"/>
    <p:sldId id="2276" r:id="rId32"/>
  </p:sldIdLst>
  <p:sldSz cx="11522075" cy="6480175"/>
  <p:notesSz cx="6858000" cy="9144000"/>
  <p:custDataLst>
    <p:tags r:id="rId3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81"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81"/>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29</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13.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2</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Onwards and upwards</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2</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Onwards and upwards</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21.xml"/><Relationship Id="rId4"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5780;&#20272;/02%20&#21333;&#20803;&#35780;&#20272;(&#20108;).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2">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2</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Onwards and upwards</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9"/>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47799"/>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假设你叫李华，你刚结束在加拿大的短期学习回到北京，发现自己从学校图书馆借的书忘记还了。请你根据所给要点写一篇有关此经历的英语短文。要点如下：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你很着急；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写信道歉，并且把书寄回；</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自己的感悟。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777953"/>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674978"/>
            <a:ext cx="10585176" cy="5521512"/>
          </a:xfrm>
          <a:prstGeom prst="rect">
            <a:avLst/>
          </a:prstGeom>
        </p:spPr>
        <p:txBody>
          <a:bodyPr wrap="square">
            <a:spAutoFit/>
          </a:bodyPr>
          <a:lstStyle/>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Last Sunday, I returned to Beijing after a short-term study in Canada. While I was taking out my stuff, a book caught my eye. It occurred to me that the book was borrowed from the school library. A wave of anxiety flooded me.</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Without delay, I wrote a letter, sincerely expressing my apology. With the letter enclosed, I mailed the book back, hoping it would reach the school library soon.</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After everything had been done, I breathed a sigh of relief. Only then did I </a:t>
            </a:r>
            <a:r>
              <a:rPr lang="en-US" altLang="zh-CN" kern="100" dirty="0" err="1">
                <a:latin typeface="Times New Roman" panose="02020603050405020304"/>
                <a:cs typeface="Courier New" panose="02070309020205020404"/>
              </a:rPr>
              <a:t>realise</a:t>
            </a:r>
            <a:r>
              <a:rPr lang="en-US" altLang="zh-CN" kern="100" dirty="0">
                <a:latin typeface="Times New Roman" panose="02020603050405020304"/>
                <a:cs typeface="Courier New" panose="02070309020205020404"/>
              </a:rPr>
              <a:t> that responsibility is a good quality we should value.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88562"/>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2</a:t>
            </a:r>
            <a:r>
              <a:rPr lang="zh-CN" altLang="en-US" b="1" kern="100" dirty="0">
                <a:solidFill>
                  <a:schemeClr val="tx1"/>
                </a:solidFill>
                <a:ea typeface="黑体" panose="02010609060101010101" pitchFamily="49" charset="-122"/>
                <a:cs typeface="Times New Roman" panose="02020603050405020304" pitchFamily="18" charset="0"/>
              </a:rPr>
              <a:t>　读后续写</a:t>
            </a:r>
          </a:p>
        </p:txBody>
      </p:sp>
      <p:sp>
        <p:nvSpPr>
          <p:cNvPr id="15364" name="副标题 3"/>
          <p:cNvSpPr>
            <a:spLocks noGrp="1"/>
          </p:cNvSpPr>
          <p:nvPr>
            <p:ph type="subTitle" idx="1"/>
          </p:nvPr>
        </p:nvSpPr>
        <p:spPr bwMode="auto">
          <a:xfrm>
            <a:off x="414338" y="1273183"/>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阅读文章，完成任务。</a:t>
            </a:r>
            <a:endParaRPr lang="zh-CN" altLang="zh-CN" sz="1050" kern="100" dirty="0">
              <a:latin typeface="宋体" panose="02010600030101010101" pitchFamily="2" charset="-122"/>
              <a:cs typeface="Courier New" panose="02070309020205020404"/>
            </a:endParaRPr>
          </a:p>
          <a:p>
            <a:pPr algn="ctr">
              <a:spcAft>
                <a:spcPts val="0"/>
              </a:spcAft>
              <a:tabLst>
                <a:tab pos="5591175" algn="l"/>
              </a:tabLst>
            </a:pPr>
            <a:r>
              <a:rPr lang="en-US" altLang="zh-CN" b="1" kern="100" dirty="0">
                <a:solidFill>
                  <a:srgbClr val="000000"/>
                </a:solidFill>
                <a:latin typeface="Times New Roman" panose="02020603050405020304"/>
                <a:cs typeface="Courier New" panose="02070309020205020404"/>
              </a:rPr>
              <a:t>Surviving Mount Rainier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Bad luck and poor timing left Kart and three climbers stuck on Mount Rainier for several long days. They faced mountain climbing's toughest tests. One man suffered altitude sickness; ice and </a:t>
            </a:r>
            <a:r>
              <a:rPr lang="en-US" altLang="zh-CN" kern="100" dirty="0" err="1">
                <a:solidFill>
                  <a:srgbClr val="000000"/>
                </a:solidFill>
                <a:latin typeface="Times New Roman" panose="02020603050405020304"/>
                <a:cs typeface="Courier New" panose="02070309020205020404"/>
              </a:rPr>
              <a:t>rockfall</a:t>
            </a:r>
            <a:r>
              <a:rPr lang="en-US" altLang="zh-CN" kern="100" dirty="0">
                <a:solidFill>
                  <a:srgbClr val="000000"/>
                </a:solidFill>
                <a:latin typeface="Times New Roman" panose="02020603050405020304"/>
                <a:cs typeface="Courier New" panose="02070309020205020404"/>
              </a:rPr>
              <a:t> rained down at night; cold nights in a tent that got torn left them hypothermic (</a:t>
            </a:r>
            <a:r>
              <a:rPr lang="zh-CN" altLang="zh-CN" kern="100" dirty="0">
                <a:solidFill>
                  <a:srgbClr val="000000"/>
                </a:solidFill>
                <a:latin typeface="Times New Roman" panose="02020603050405020304"/>
                <a:cs typeface="Times New Roman" panose="02020603050405020304"/>
              </a:rPr>
              <a:t>体温过低的</a:t>
            </a:r>
            <a:r>
              <a:rPr lang="en-US" altLang="zh-CN" kern="100" dirty="0">
                <a:solidFill>
                  <a:srgbClr val="000000"/>
                </a:solidFill>
                <a:latin typeface="Times New Roman" panose="02020603050405020304"/>
                <a:cs typeface="Courier New" panose="02070309020205020404"/>
              </a:rPr>
              <a:t>). Calmness, confidence, skill and the courage to continue up the route, despite illness and injury, likely saved their lives.</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435551"/>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climbers set out on a Friday, camping low on the route the first night because they were concerned about </a:t>
            </a:r>
            <a:r>
              <a:rPr lang="en-US" altLang="zh-CN" kern="100" dirty="0" err="1">
                <a:solidFill>
                  <a:srgbClr val="000000"/>
                </a:solidFill>
                <a:latin typeface="Times New Roman" panose="02020603050405020304"/>
                <a:cs typeface="Courier New" panose="02070309020205020404"/>
              </a:rPr>
              <a:t>rockfall</a:t>
            </a:r>
            <a:r>
              <a:rPr lang="en-US" altLang="zh-CN" kern="100" dirty="0">
                <a:solidFill>
                  <a:srgbClr val="000000"/>
                </a:solidFill>
                <a:latin typeface="Times New Roman" panose="02020603050405020304"/>
                <a:cs typeface="Courier New" panose="02070309020205020404"/>
              </a:rPr>
              <a:t> after a climber had recently died in an accident at the route's typical high camp. On Saturday, at about 10,500 feet, one of the climbers became sick from the altitude, which began to slow them down. They needed to keep moving, and they put him in the lead so he could move at a pace he was comfortable with.</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65320"/>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By Sunday evening, the ill climber was exhausted, and they had to make an unplanned camp on steep snow. They were in a bad place—on a platform about the size of a table under an ice cliff. The wind got stronger during the night, ripping the tent and snapping the poles. They tried to secure it by placing their packs and rocks around the edges. Finally, they just stuck their feet between the rocks and held the tent with their bodies. It was a cold night.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94126"/>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What does the article mainly talk about?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207038"/>
            <a:ext cx="10549172" cy="3711785"/>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The article tells the story of Kart and three trapped climbers on Mount Rainier. The story unfolds in time order. They set out on Friday, and on Saturday, altitude sickness slowed them down, forcing them to change their camp site on a table-sized platform under an ice cliff on Sunday. The poor location of the tent and the bad weather caused severe damage to their tent, allowing them to spend a cold night.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19313"/>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任务二：梳理故事情节，完成故事山。</a:t>
            </a:r>
            <a:endParaRPr lang="zh-CN" altLang="zh-CN" sz="1050" kern="100" dirty="0">
              <a:effectLst/>
              <a:latin typeface="宋体" panose="02010600030101010101" pitchFamily="2" charset="-122"/>
              <a:cs typeface="Courier New" panose="02070309020205020404"/>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325" y="1095585"/>
            <a:ext cx="9875838" cy="527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517" y="6124953"/>
            <a:ext cx="109537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4441" y="3411301"/>
            <a:ext cx="142875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1297" y="1259867"/>
            <a:ext cx="14859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10015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1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任务三：回答下面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问题，并根据段落开头提示语，构思</a:t>
            </a:r>
            <a:r>
              <a:rPr lang="zh-CN" altLang="en-US" kern="100" dirty="0">
                <a:solidFill>
                  <a:srgbClr val="000000"/>
                </a:solidFill>
                <a:latin typeface="Times New Roman" panose="02020603050405020304"/>
                <a:cs typeface="Times New Roman" panose="02020603050405020304"/>
              </a:rPr>
              <a:t>、</a:t>
            </a:r>
            <a:r>
              <a:rPr lang="zh-CN" altLang="zh-CN" kern="100" dirty="0">
                <a:solidFill>
                  <a:srgbClr val="000000"/>
                </a:solidFill>
                <a:latin typeface="Times New Roman" panose="02020603050405020304"/>
                <a:cs typeface="Times New Roman" panose="02020603050405020304"/>
              </a:rPr>
              <a:t>完善故事发展</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情节。</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extLst>
              <p:ext uri="{D42A27DB-BD31-4B8C-83A1-F6EECF244321}">
                <p14:modId xmlns:p14="http://schemas.microsoft.com/office/powerpoint/2010/main" val="735247955"/>
              </p:ext>
            </p:extLst>
          </p:nvPr>
        </p:nvGraphicFramePr>
        <p:xfrm>
          <a:off x="432445" y="1475296"/>
          <a:ext cx="10765196" cy="4897139"/>
        </p:xfrm>
        <a:graphic>
          <a:graphicData uri="http://schemas.openxmlformats.org/drawingml/2006/table">
            <a:tbl>
              <a:tblPr/>
              <a:tblGrid>
                <a:gridCol w="4500500">
                  <a:extLst>
                    <a:ext uri="{9D8B030D-6E8A-4147-A177-3AD203B41FA5}">
                      <a16:colId xmlns:a16="http://schemas.microsoft.com/office/drawing/2014/main" val="20000"/>
                    </a:ext>
                  </a:extLst>
                </a:gridCol>
                <a:gridCol w="6264696">
                  <a:extLst>
                    <a:ext uri="{9D8B030D-6E8A-4147-A177-3AD203B41FA5}">
                      <a16:colId xmlns:a16="http://schemas.microsoft.com/office/drawing/2014/main" val="20001"/>
                    </a:ext>
                  </a:extLst>
                </a:gridCol>
              </a:tblGrid>
              <a:tr h="4897139">
                <a:tc>
                  <a:txBody>
                    <a:bodyPr/>
                    <a:lstStyle/>
                    <a:p>
                      <a:pPr algn="just">
                        <a:lnSpc>
                          <a:spcPct val="11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On Monday, they managed to call 911 but forgot to ask how to communicate with the rangers before losing signals.</a:t>
                      </a: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 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44632" marR="446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did they do next?</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How did they survive?</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difficulties did they probably face?</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a:t>
                      </a:r>
                      <a:endParaRPr lang="zh-CN" sz="2800" kern="100" dirty="0">
                        <a:effectLst/>
                        <a:latin typeface="宋体" panose="02010600030101010101" pitchFamily="2" charset="-122"/>
                        <a:cs typeface="Courier New" panose="02070309020205020404"/>
                      </a:endParaRPr>
                    </a:p>
                  </a:txBody>
                  <a:tcPr marL="44632" marR="446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950791" y="1900216"/>
            <a:ext cx="6174842" cy="1076961"/>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ea typeface="楷体_GB2312"/>
                <a:cs typeface="Courier New" panose="02070309020205020404"/>
              </a:rPr>
              <a:t>They stayed where they were and waited the rescue. </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963299" y="3348731"/>
            <a:ext cx="6174842" cy="1475532"/>
          </a:xfrm>
          <a:prstGeom prst="rect">
            <a:avLst/>
          </a:prstGeom>
        </p:spPr>
        <p:txBody>
          <a:bodyPr wrap="square">
            <a:spAutoFit/>
          </a:bodyPr>
          <a:lstStyle/>
          <a:p>
            <a:pPr algn="just">
              <a:lnSpc>
                <a:spcPct val="110000"/>
              </a:lnSpc>
              <a:spcAft>
                <a:spcPts val="0"/>
              </a:spcAft>
              <a:tabLst>
                <a:tab pos="5591175" algn="l"/>
              </a:tabLst>
            </a:pPr>
            <a:r>
              <a:rPr lang="en-US" altLang="zh-CN" kern="100" dirty="0">
                <a:latin typeface="Times New Roman" panose="02020603050405020304"/>
                <a:ea typeface="楷体_GB2312"/>
                <a:cs typeface="Courier New" panose="02070309020205020404"/>
              </a:rPr>
              <a:t>They tried every means to get food and shared a single bottle of snow melt each day. </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963299" y="5226863"/>
            <a:ext cx="6174842" cy="1001556"/>
          </a:xfrm>
          <a:prstGeom prst="rect">
            <a:avLst/>
          </a:prstGeom>
        </p:spPr>
        <p:txBody>
          <a:bodyPr wrap="square">
            <a:spAutoFit/>
          </a:bodyPr>
          <a:lstStyle/>
          <a:p>
            <a:pPr algn="just">
              <a:lnSpc>
                <a:spcPct val="110000"/>
              </a:lnSpc>
              <a:spcAft>
                <a:spcPts val="0"/>
              </a:spcAft>
              <a:tabLst>
                <a:tab pos="5591175" algn="l"/>
              </a:tabLst>
            </a:pPr>
            <a:r>
              <a:rPr lang="en-US" altLang="zh-CN" kern="100" dirty="0">
                <a:latin typeface="Times New Roman" panose="02020603050405020304"/>
                <a:ea typeface="楷体_GB2312"/>
                <a:cs typeface="Courier New" panose="02070309020205020404"/>
              </a:rPr>
              <a:t>The weather was bad and it was impossible to climb down.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60437" y="719807"/>
          <a:ext cx="10837203" cy="5472608"/>
        </p:xfrm>
        <a:graphic>
          <a:graphicData uri="http://schemas.openxmlformats.org/drawingml/2006/table">
            <a:tbl>
              <a:tblPr/>
              <a:tblGrid>
                <a:gridCol w="3096344">
                  <a:extLst>
                    <a:ext uri="{9D8B030D-6E8A-4147-A177-3AD203B41FA5}">
                      <a16:colId xmlns:a16="http://schemas.microsoft.com/office/drawing/2014/main" val="20000"/>
                    </a:ext>
                  </a:extLst>
                </a:gridCol>
                <a:gridCol w="7740859">
                  <a:extLst>
                    <a:ext uri="{9D8B030D-6E8A-4147-A177-3AD203B41FA5}">
                      <a16:colId xmlns:a16="http://schemas.microsoft.com/office/drawing/2014/main" val="20001"/>
                    </a:ext>
                  </a:extLst>
                </a:gridCol>
              </a:tblGrid>
              <a:tr h="5472608">
                <a:tc>
                  <a:txBody>
                    <a:bodyPr/>
                    <a:lstStyle/>
                    <a:p>
                      <a:pPr algn="just">
                        <a:lnSpc>
                          <a:spcPct val="120000"/>
                        </a:lnSpc>
                        <a:spcAft>
                          <a:spcPts val="0"/>
                        </a:spcAft>
                        <a:tabLst>
                          <a:tab pos="5591175" algn="l"/>
                        </a:tabLst>
                      </a:pPr>
                      <a:r>
                        <a:rPr lang="en-US" sz="2800" b="1" kern="100" dirty="0">
                          <a:solidFill>
                            <a:srgbClr val="000000"/>
                          </a:solidFill>
                          <a:effectLst/>
                          <a:latin typeface="Times New Roman" panose="02020603050405020304"/>
                          <a:cs typeface="Courier New" panose="02070309020205020404"/>
                        </a:rPr>
                        <a:t>Paragraph 2</a:t>
                      </a:r>
                      <a:r>
                        <a:rPr lang="zh-CN" sz="2800" kern="100" dirty="0">
                          <a:solidFill>
                            <a:srgbClr val="000000"/>
                          </a:solidFill>
                          <a:effectLst/>
                          <a:latin typeface="Times New Roman" panose="02020603050405020304"/>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On Wednesday, they gathered everything and decided to carry on with their climb. 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1. What was about their climb?</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2. How did their spirits become?</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3. Could they give up? What would the result be?</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矩形 1"/>
          <p:cNvSpPr/>
          <p:nvPr/>
        </p:nvSpPr>
        <p:spPr>
          <a:xfrm>
            <a:off x="3456781" y="1295871"/>
            <a:ext cx="7668852" cy="1076961"/>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cs typeface="Courier New" panose="02070309020205020404"/>
              </a:rPr>
              <a:t>They climbed up slowly and carefully, resting when they were weak. </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3455865" y="2844043"/>
            <a:ext cx="7668852" cy="1076961"/>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cs typeface="Courier New" panose="02070309020205020404"/>
              </a:rPr>
              <a:t>They felt scared and their spirits began to sink, and they started to doubt if they could continue. </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528789" y="4374642"/>
            <a:ext cx="7668852" cy="1594026"/>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cs typeface="Courier New" panose="02070309020205020404"/>
              </a:rPr>
              <a:t>No, they couldn't give up. They got onto the final slope to the summit and they were rescued by a helicopter.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216218" y="287692"/>
            <a:ext cx="10693400" cy="57759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On Monday, they managed to call 911 but forgot to ask how to communicate with the rangers before losing signals. _________</a:t>
            </a: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60437" y="2303983"/>
            <a:ext cx="10512848" cy="3662285"/>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cs typeface="Courier New" panose="02070309020205020404"/>
              </a:rPr>
              <a:t>                                                                                   They set up what was left of the tent as best they could and stayed where they were, praying for the early arrival of their salvation. But for several days, they watched beyond all hope as high winds prevented the rangers' attempts at a helicopter rescue. Their food was running out and they shared a single bottle of snow melt each day. Then the icefall buried their tent platform and squeezed them together. It was impossible to climb down.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95116"/>
            <a:ext cx="10693400" cy="563359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On Wednesday, they gathered everything and decided to carry on with their climb. _____________________________________________</a:t>
            </a: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04453" y="1082971"/>
            <a:ext cx="10549172" cy="5073440"/>
          </a:xfrm>
          <a:prstGeom prst="rect">
            <a:avLst/>
          </a:prstGeom>
        </p:spPr>
        <p:txBody>
          <a:bodyPr wrap="square">
            <a:spAutoFit/>
          </a:bodyPr>
          <a:lstStyle/>
          <a:p>
            <a:pPr algn="just">
              <a:lnSpc>
                <a:spcPct val="130000"/>
              </a:lnSpc>
              <a:spcAft>
                <a:spcPts val="0"/>
              </a:spcAft>
              <a:tabLst>
                <a:tab pos="5591175" algn="l"/>
              </a:tabLst>
            </a:pPr>
            <a:r>
              <a:rPr lang="en-US" altLang="zh-CN" kern="100" dirty="0">
                <a:latin typeface="Times New Roman" panose="02020603050405020304"/>
                <a:cs typeface="Courier New" panose="02070309020205020404"/>
              </a:rPr>
              <a:t>                           They climbed up slowly and carefully, resting when they were weak. It didn't take long before the wind froze them in place. That was the scariest moment. Their spirits began to sink and they started to doubt if they could continue. Kart thought of all the people who loved him, and it really hit him that they must be worried. As he tried to climb again and again, he just kept yelling out to his friends, “We have to get there.” As they got onto the final slope to the summit, the weather cleared. Suddenly, a helicopter appeared out of nowhere. They were rescued.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954107"/>
          </a:xfrm>
        </p:spPr>
        <p:txBody>
          <a:bodyPr/>
          <a:lstStyle/>
          <a:p>
            <a:pPr algn="just">
              <a:lnSpc>
                <a:spcPct val="100000"/>
              </a:lnSpc>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433633" y="5839084"/>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5" name="图片 4">
            <a:extLst>
              <a:ext uri="{FF2B5EF4-FFF2-40B4-BE49-F238E27FC236}">
                <a16:creationId xmlns:a16="http://schemas.microsoft.com/office/drawing/2014/main" id="{0178E303-9826-FC10-B676-E85CECA2FAD1}"/>
              </a:ext>
            </a:extLst>
          </p:cNvPr>
          <p:cNvPicPr>
            <a:picLocks noChangeAspect="1"/>
          </p:cNvPicPr>
          <p:nvPr/>
        </p:nvPicPr>
        <p:blipFill>
          <a:blip r:embed="rId2"/>
          <a:stretch>
            <a:fillRect/>
          </a:stretch>
        </p:blipFill>
        <p:spPr>
          <a:xfrm>
            <a:off x="2736701" y="1475891"/>
            <a:ext cx="6756032" cy="48777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22118"/>
            <a:ext cx="10692000" cy="4851585"/>
          </a:xfrm>
        </p:spPr>
        <p:txBody>
          <a:bodyPr/>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r>
              <a:rPr lang="zh-CN" altLang="zh-CN" kern="100" dirty="0">
                <a:solidFill>
                  <a:srgbClr val="000000"/>
                </a:solidFill>
                <a:latin typeface="Times New Roman" panose="02020603050405020304"/>
                <a:cs typeface="Times New Roman" panose="02020603050405020304"/>
              </a:rPr>
              <a:t>　</a:t>
            </a:r>
            <a:r>
              <a:rPr lang="en-US" altLang="zh-CN" dirty="0"/>
              <a:t>   </a:t>
            </a:r>
            <a:r>
              <a:rPr lang="en-US" altLang="zh-CN" kern="100" dirty="0">
                <a:solidFill>
                  <a:srgbClr val="000000"/>
                </a:solidFill>
                <a:latin typeface="Times New Roman" panose="02020603050405020304"/>
                <a:cs typeface="Courier New" panose="02070309020205020404"/>
              </a:rPr>
              <a:t>There is a dangerous view in today's society, and it is a restriction to happiness, success, and growth. The view states that human beings are inner fragile (</a:t>
            </a:r>
            <a:r>
              <a:rPr lang="zh-CN" altLang="zh-CN" kern="100" dirty="0">
                <a:solidFill>
                  <a:srgbClr val="000000"/>
                </a:solidFill>
                <a:latin typeface="Times New Roman" panose="02020603050405020304"/>
                <a:cs typeface="Courier New" panose="02070309020205020404"/>
              </a:rPr>
              <a:t>内在脆弱</a:t>
            </a:r>
            <a:r>
              <a:rPr lang="en-US" altLang="zh-CN" kern="100" dirty="0">
                <a:solidFill>
                  <a:srgbClr val="000000"/>
                </a:solidFill>
                <a:latin typeface="Times New Roman" panose="02020603050405020304"/>
                <a:cs typeface="Courier New" panose="02070309020205020404"/>
              </a:rPr>
              <a:t>) and that the only way to be happy and successful in life is to protect oneself by avoiding misfortune.</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Not only are those statements false, but the actions we take—believing them to be “protective”—also usually limit happiness and even</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35831"/>
            <a:ext cx="10692000" cy="5076564"/>
          </a:xfrm>
        </p:spPr>
        <p:txBody>
          <a:bodyPr/>
          <a:lstStyle/>
          <a:p>
            <a:r>
              <a:rPr lang="en-US" altLang="zh-CN" kern="100" dirty="0">
                <a:solidFill>
                  <a:srgbClr val="000000"/>
                </a:solidFill>
                <a:latin typeface="Times New Roman" panose="02020603050405020304"/>
                <a:cs typeface="Courier New" panose="02070309020205020404"/>
              </a:rPr>
              <a:t>stop personal and professional growth. Take sports as an example. Seldom do those who play the game of life not to lose ever really win.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Rather than fear and try to avoid all misfortune, perhaps we should accept the misfortune and the occasional crises in life and prepare for them. As a muscle grows stronger with stress, so can people, teams, </a:t>
            </a:r>
            <a:r>
              <a:rPr lang="en-US" altLang="zh-CN" kern="100" dirty="0" err="1">
                <a:solidFill>
                  <a:srgbClr val="000000"/>
                </a:solidFill>
                <a:latin typeface="Times New Roman" panose="02020603050405020304"/>
                <a:cs typeface="Courier New" panose="02070309020205020404"/>
              </a:rPr>
              <a:t>organisations</a:t>
            </a:r>
            <a:r>
              <a:rPr lang="en-US" altLang="zh-CN" kern="100" dirty="0">
                <a:solidFill>
                  <a:srgbClr val="000000"/>
                </a:solidFill>
                <a:latin typeface="Times New Roman" panose="02020603050405020304"/>
                <a:cs typeface="Courier New" panose="02070309020205020404"/>
              </a:rPr>
              <a:t>, even communities. Crisis reveals true strength.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Sports psychologists Fletcher and Sarkar have studied Olympic gold medal winners. They conclude, “Indeed, most of the participants </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99827"/>
            <a:ext cx="10692000" cy="4851585"/>
          </a:xfrm>
        </p:spPr>
        <p:txBody>
          <a:bodyPr/>
          <a:lstStyle/>
          <a:p>
            <a:r>
              <a:rPr lang="en-US" altLang="zh-CN" kern="100" dirty="0">
                <a:solidFill>
                  <a:srgbClr val="000000"/>
                </a:solidFill>
                <a:latin typeface="Times New Roman" panose="02020603050405020304"/>
                <a:cs typeface="Courier New" panose="02070309020205020404"/>
              </a:rPr>
              <a:t>argued that if they had not experienced certain types of stressors at specific times, including highly demanding misfortunes, they would not have won their gold medals.”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Psychologists Richard Tedeschi and Lawrence Calhoun created the term “posttraumatic growth”. They describe it as the experience of positive change that occurs as a result of highly challenging life crises. It is shown in a variety of ways, including an increased appreciation for life in general, more meaningful interpersonal relationships, an increased</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4847224"/>
          </a:xfrm>
        </p:spPr>
        <p:txBody>
          <a:bodyPr/>
          <a:lstStyle/>
          <a:p>
            <a:r>
              <a:rPr lang="en-US" altLang="zh-CN" kern="100" dirty="0">
                <a:solidFill>
                  <a:srgbClr val="000000"/>
                </a:solidFill>
                <a:latin typeface="Times New Roman" panose="02020603050405020304"/>
                <a:cs typeface="Courier New" panose="02070309020205020404"/>
              </a:rPr>
              <a:t>sense of personal strength, changed priorities, and a richer existential and spiritual life.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The remarkable success stories that can arise after moments of great challenge and failure are countless. Thomas Edison failed thousands of times trying to create a light bulb filament (</a:t>
            </a:r>
            <a:r>
              <a:rPr lang="zh-CN" altLang="zh-CN" kern="100" dirty="0">
                <a:solidFill>
                  <a:srgbClr val="000000"/>
                </a:solidFill>
                <a:latin typeface="Times New Roman" panose="02020603050405020304"/>
                <a:cs typeface="Courier New" panose="02070309020205020404"/>
              </a:rPr>
              <a:t>灯丝</a:t>
            </a:r>
            <a:r>
              <a:rPr lang="en-US" altLang="zh-CN" kern="100" dirty="0">
                <a:solidFill>
                  <a:srgbClr val="000000"/>
                </a:solidFill>
                <a:latin typeface="Times New Roman" panose="02020603050405020304"/>
                <a:cs typeface="Courier New" panose="02070309020205020404"/>
              </a:rPr>
              <a:t>) that would light and burn in a consistent manner, but finally created the world's first practical light bulb. There are thousands of other lesser­-known people, whose lives are </a:t>
            </a:r>
            <a:r>
              <a:rPr lang="en-US" altLang="zh-CN" kern="100" dirty="0" err="1">
                <a:solidFill>
                  <a:srgbClr val="000000"/>
                </a:solidFill>
                <a:latin typeface="Times New Roman" panose="02020603050405020304"/>
                <a:cs typeface="Courier New" panose="02070309020205020404"/>
              </a:rPr>
              <a:t>characterised</a:t>
            </a:r>
            <a:r>
              <a:rPr lang="en-US" altLang="zh-CN" kern="100" dirty="0">
                <a:solidFill>
                  <a:srgbClr val="000000"/>
                </a:solidFill>
                <a:latin typeface="Times New Roman" panose="02020603050405020304"/>
                <a:cs typeface="Courier New" panose="02070309020205020404"/>
              </a:rPr>
              <a:t> by key moments of great recovery from difficulty. Let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720477" y="863823"/>
            <a:ext cx="10225136" cy="5040560"/>
          </a:xfrm>
        </p:spPr>
        <p:txBody>
          <a:bodyPr/>
          <a:lstStyle/>
          <a:p>
            <a:r>
              <a:rPr lang="en-US" altLang="zh-CN" kern="100" dirty="0">
                <a:solidFill>
                  <a:srgbClr val="000000"/>
                </a:solidFill>
                <a:latin typeface="Times New Roman" panose="02020603050405020304"/>
                <a:cs typeface="Courier New" panose="02070309020205020404"/>
              </a:rPr>
              <a:t>us understand that growth arises from challenge and even failure. The myth of fragility and overprotection keeps us all from </a:t>
            </a:r>
            <a:r>
              <a:rPr lang="en-US" altLang="zh-CN" kern="100" dirty="0" err="1">
                <a:solidFill>
                  <a:srgbClr val="000000"/>
                </a:solidFill>
                <a:latin typeface="Times New Roman" panose="02020603050405020304"/>
                <a:cs typeface="Courier New" panose="02070309020205020404"/>
              </a:rPr>
              <a:t>realising</a:t>
            </a:r>
            <a:r>
              <a:rPr lang="en-US" altLang="zh-CN" kern="100" dirty="0">
                <a:solidFill>
                  <a:srgbClr val="000000"/>
                </a:solidFill>
                <a:latin typeface="Times New Roman" panose="02020603050405020304"/>
                <a:cs typeface="Courier New" panose="02070309020205020404"/>
              </a:rPr>
              <a:t> our full potential.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1. What does the “dangerous view” say about people?</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People are born shy.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People are afraid of misfortune.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People want wealth.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People are often in need of help. </a:t>
            </a:r>
            <a:endParaRPr lang="zh-CN" altLang="zh-CN" kern="100" dirty="0">
              <a:solidFill>
                <a:srgbClr val="000000"/>
              </a:solidFill>
              <a:latin typeface="Times New Roman" panose="02020603050405020304"/>
              <a:cs typeface="Courier New" panose="02070309020205020404"/>
            </a:endParaRPr>
          </a:p>
        </p:txBody>
      </p:sp>
      <p:sp>
        <p:nvSpPr>
          <p:cNvPr id="4" name="矩形 3"/>
          <p:cNvSpPr/>
          <p:nvPr/>
        </p:nvSpPr>
        <p:spPr>
          <a:xfrm>
            <a:off x="648469" y="3816151"/>
            <a:ext cx="648072"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720477" y="431776"/>
            <a:ext cx="10189132" cy="5976663"/>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What is the author's opinion about misfortune?</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It's a must in life and the more, the better.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It mostly comes from our fragile inner heart.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It's often met by world famous sports stars.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It should be treated with the right attitude.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What does the two psychologists' term imply?</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A failed life is not worth living at all.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People need always lead a worriless life.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Positive changes will occur after crises.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Try not to express our opinions in public. </a:t>
            </a:r>
            <a:endParaRPr lang="zh-CN" altLang="zh-CN" kern="100" dirty="0">
              <a:solidFill>
                <a:srgbClr val="000000"/>
              </a:solidFill>
              <a:latin typeface="Times New Roman" panose="02020603050405020304"/>
              <a:cs typeface="Courier New" panose="02070309020205020404"/>
            </a:endParaRPr>
          </a:p>
        </p:txBody>
      </p:sp>
      <p:sp>
        <p:nvSpPr>
          <p:cNvPr id="3" name="矩形 2"/>
          <p:cNvSpPr/>
          <p:nvPr/>
        </p:nvSpPr>
        <p:spPr>
          <a:xfrm>
            <a:off x="612466" y="2808039"/>
            <a:ext cx="792087"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612467" y="5256311"/>
            <a:ext cx="684074"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220307"/>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单元测试卷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29" name="矩形 28">
            <a:hlinkClick r:id="rId6" action="ppaction://hlinkfile"/>
          </p:cNvPr>
          <p:cNvSpPr/>
          <p:nvPr/>
        </p:nvSpPr>
        <p:spPr>
          <a:xfrm>
            <a:off x="-107950" y="-14382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339767"/>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应用文写作</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个人经历</a:t>
            </a:r>
            <a:endParaRPr lang="en-US" altLang="zh-CN" b="1" kern="100" dirty="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2057964"/>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本单元的写作任务是描写个人经历，属于叙事类记叙文。该类作文以叙述事件为主，通过完整的故事情节和生动形象的语言，使读者在享受故事的同时有所感悟。写作时要注意把记叙文的六要素：时间、地点、人物、事件的起因、经过和结果交代清楚。</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57159"/>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假如你是李华，请你就自己克服恐高症</a:t>
            </a:r>
            <a:r>
              <a:rPr lang="en-US" altLang="zh-CN" kern="100" dirty="0">
                <a:solidFill>
                  <a:srgbClr val="000000"/>
                </a:solidFill>
                <a:latin typeface="Times New Roman" panose="02020603050405020304"/>
                <a:cs typeface="Courier New" panose="02070309020205020404"/>
              </a:rPr>
              <a:t>(acrophobia)</a:t>
            </a:r>
            <a:r>
              <a:rPr lang="zh-CN" altLang="zh-CN" kern="100" dirty="0">
                <a:solidFill>
                  <a:srgbClr val="000000"/>
                </a:solidFill>
                <a:latin typeface="Times New Roman" panose="02020603050405020304"/>
                <a:cs typeface="Times New Roman" panose="02020603050405020304"/>
              </a:rPr>
              <a:t>的过程，写一篇英语短文。要点如下：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自己有恐高症；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记叙一次经历；</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自己的感悟。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400510"/>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39654"/>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432445" y="2031903"/>
          <a:ext cx="10693188" cy="3531140"/>
        </p:xfrm>
        <a:graphic>
          <a:graphicData uri="http://schemas.openxmlformats.org/drawingml/2006/table">
            <a:tbl>
              <a:tblPr/>
              <a:tblGrid>
                <a:gridCol w="2420937">
                  <a:extLst>
                    <a:ext uri="{9D8B030D-6E8A-4147-A177-3AD203B41FA5}">
                      <a16:colId xmlns:a16="http://schemas.microsoft.com/office/drawing/2014/main" val="20000"/>
                    </a:ext>
                  </a:extLst>
                </a:gridCol>
                <a:gridCol w="8272251">
                  <a:extLst>
                    <a:ext uri="{9D8B030D-6E8A-4147-A177-3AD203B41FA5}">
                      <a16:colId xmlns:a16="http://schemas.microsoft.com/office/drawing/2014/main" val="20001"/>
                    </a:ext>
                  </a:extLst>
                </a:gridCol>
              </a:tblGrid>
              <a:tr h="63212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48072">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以</a:t>
                      </a:r>
                      <a:r>
                        <a:rPr lang="en-US" sz="2800" kern="100" dirty="0">
                          <a:solidFill>
                            <a:srgbClr val="000000"/>
                          </a:solidFill>
                          <a:effectLst/>
                          <a:latin typeface="Times New Roman" panose="02020603050405020304"/>
                          <a:ea typeface="楷体_GB2312"/>
                          <a:cs typeface="Courier New" panose="02070309020205020404"/>
                        </a:rPr>
                        <a:t>___________</a:t>
                      </a:r>
                      <a:r>
                        <a:rPr lang="zh-CN" sz="2800" kern="100" dirty="0">
                          <a:solidFill>
                            <a:srgbClr val="000000"/>
                          </a:solidFill>
                          <a:effectLst/>
                          <a:latin typeface="Times New Roman" panose="02020603050405020304"/>
                          <a:ea typeface="楷体_GB2312"/>
                          <a:cs typeface="Times New Roman" panose="02020603050405020304"/>
                        </a:rPr>
                        <a:t>为主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自己有恐高症</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记叙一次经历</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自己的感悟</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矩形 2"/>
          <p:cNvSpPr/>
          <p:nvPr/>
        </p:nvSpPr>
        <p:spPr>
          <a:xfrm>
            <a:off x="2952725" y="210479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记叙文</a:t>
            </a:r>
            <a:endParaRPr lang="zh-CN" altLang="en-US" dirty="0"/>
          </a:p>
        </p:txBody>
      </p:sp>
      <p:sp>
        <p:nvSpPr>
          <p:cNvPr id="5" name="矩形 4"/>
          <p:cNvSpPr/>
          <p:nvPr/>
        </p:nvSpPr>
        <p:spPr>
          <a:xfrm>
            <a:off x="3312956" y="273603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一般过去时</a:t>
            </a:r>
            <a:endParaRPr lang="zh-CN" altLang="en-US" dirty="0"/>
          </a:p>
        </p:txBody>
      </p:sp>
      <p:sp>
        <p:nvSpPr>
          <p:cNvPr id="6" name="矩形 5"/>
          <p:cNvSpPr/>
          <p:nvPr/>
        </p:nvSpPr>
        <p:spPr>
          <a:xfrm>
            <a:off x="2952725" y="3348099"/>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359767"/>
            <a:ext cx="10693400" cy="61247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I had acrophobia </a:t>
            </a:r>
            <a:r>
              <a:rPr lang="en-US" altLang="zh-CN" kern="100" dirty="0">
                <a:solidFill>
                  <a:srgbClr val="000000"/>
                </a:solidFill>
                <a:latin typeface="Times New Roman" panose="02020603050405020304"/>
                <a:ea typeface="楷体_GB2312"/>
                <a:cs typeface="Courier New" panose="02070309020205020404"/>
              </a:rPr>
              <a:t>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多年来</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 was afraid to </a:t>
            </a:r>
            <a:r>
              <a:rPr lang="en-US" altLang="zh-CN" kern="100" dirty="0">
                <a:solidFill>
                  <a:srgbClr val="000000"/>
                </a:solidFill>
                <a:latin typeface="Times New Roman" panose="02020603050405020304"/>
                <a:ea typeface="楷体_GB2312"/>
                <a:cs typeface="Courier New" panose="02070309020205020404"/>
              </a:rPr>
              <a:t>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爬上高的地方</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A few days ago, I </a:t>
            </a:r>
            <a:r>
              <a:rPr lang="en-US" altLang="zh-CN" kern="100" dirty="0">
                <a:solidFill>
                  <a:srgbClr val="000000"/>
                </a:solidFill>
                <a:latin typeface="Times New Roman" panose="02020603050405020304"/>
                <a:ea typeface="楷体_GB2312"/>
                <a:cs typeface="Courier New" panose="02070309020205020404"/>
              </a:rPr>
              <a:t>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去爬山</a:t>
            </a:r>
            <a:r>
              <a:rPr lang="en-US" altLang="zh-CN" kern="100" dirty="0">
                <a:solidFill>
                  <a:srgbClr val="000000"/>
                </a:solidFill>
                <a:latin typeface="Times New Roman" panose="02020603050405020304"/>
                <a:cs typeface="Courier New" panose="02070309020205020404"/>
              </a:rPr>
              <a:t>) with some kids.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I was afraid that the kids would be </a:t>
            </a:r>
            <a:r>
              <a:rPr lang="en-US" altLang="zh-CN" kern="100" dirty="0">
                <a:solidFill>
                  <a:srgbClr val="000000"/>
                </a:solidFill>
                <a:latin typeface="Times New Roman" panose="02020603050405020304"/>
                <a:ea typeface="楷体_GB2312"/>
                <a:cs typeface="Courier New" panose="02070309020205020404"/>
              </a:rPr>
              <a:t>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处于危险中</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Slowly, I forgot my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恐高</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⑥</a:t>
            </a:r>
            <a:r>
              <a:rPr lang="en-US" altLang="zh-CN" kern="100" dirty="0">
                <a:solidFill>
                  <a:srgbClr val="000000"/>
                </a:solidFill>
                <a:latin typeface="Times New Roman" panose="02020603050405020304"/>
                <a:cs typeface="Courier New" panose="02070309020205020404"/>
              </a:rPr>
              <a:t>I got to </a:t>
            </a:r>
            <a:r>
              <a:rPr lang="en-US" altLang="zh-CN" kern="100" dirty="0">
                <a:solidFill>
                  <a:srgbClr val="000000"/>
                </a:solidFill>
                <a:latin typeface="Times New Roman" panose="02020603050405020304"/>
                <a:ea typeface="楷体_GB2312"/>
                <a:cs typeface="Courier New" panose="02070309020205020404"/>
              </a:rPr>
              <a:t>__________</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的顶部</a:t>
            </a:r>
            <a:r>
              <a:rPr lang="en-US" altLang="zh-CN" kern="100" dirty="0">
                <a:solidFill>
                  <a:srgbClr val="000000"/>
                </a:solidFill>
                <a:latin typeface="Times New Roman" panose="02020603050405020304"/>
                <a:cs typeface="Courier New" panose="02070309020205020404"/>
              </a:rPr>
              <a:t>) the mountain.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⑦</a:t>
            </a:r>
            <a:r>
              <a:rPr lang="en-US" altLang="zh-CN" kern="100" dirty="0">
                <a:solidFill>
                  <a:srgbClr val="000000"/>
                </a:solidFill>
                <a:latin typeface="Times New Roman" panose="02020603050405020304"/>
                <a:cs typeface="Courier New" panose="02070309020205020404"/>
              </a:rPr>
              <a:t>I </a:t>
            </a:r>
            <a:r>
              <a:rPr lang="en-US" altLang="zh-CN" kern="100" dirty="0">
                <a:solidFill>
                  <a:srgbClr val="000000"/>
                </a:solidFill>
                <a:latin typeface="Times New Roman" panose="02020603050405020304"/>
                <a:ea typeface="楷体_GB2312"/>
                <a:cs typeface="Courier New" panose="02070309020205020404"/>
              </a:rPr>
              <a:t>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突然意识到</a:t>
            </a:r>
            <a:r>
              <a:rPr lang="en-US" altLang="zh-CN" kern="100" dirty="0">
                <a:solidFill>
                  <a:srgbClr val="000000"/>
                </a:solidFill>
                <a:latin typeface="Times New Roman" panose="02020603050405020304"/>
                <a:cs typeface="Courier New" panose="02070309020205020404"/>
              </a:rPr>
              <a:t>) I had overcome my fear of heights.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⑧</a:t>
            </a:r>
            <a:r>
              <a:rPr lang="en-US" altLang="zh-CN" kern="100" dirty="0">
                <a:solidFill>
                  <a:srgbClr val="000000"/>
                </a:solidFill>
                <a:latin typeface="Times New Roman" panose="02020603050405020304"/>
                <a:cs typeface="Courier New" panose="02070309020205020404"/>
              </a:rPr>
              <a:t>I think we can </a:t>
            </a:r>
            <a:r>
              <a:rPr lang="en-US" altLang="zh-CN" kern="100" dirty="0">
                <a:solidFill>
                  <a:srgbClr val="000000"/>
                </a:solidFill>
                <a:latin typeface="Times New Roman" panose="02020603050405020304"/>
                <a:ea typeface="楷体_GB2312"/>
                <a:cs typeface="Courier New" panose="02070309020205020404"/>
              </a:rPr>
              <a:t>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转移我们的注意力</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3456781" y="971835"/>
            <a:ext cx="2337499" cy="523220"/>
          </a:xfrm>
          <a:prstGeom prst="rect">
            <a:avLst/>
          </a:prstGeom>
          <a:noFill/>
        </p:spPr>
        <p:txBody>
          <a:bodyPr wrap="none" rtlCol="0">
            <a:spAutoFit/>
          </a:bodyPr>
          <a:lstStyle/>
          <a:p>
            <a:r>
              <a:rPr lang="en-US" altLang="zh-CN" dirty="0"/>
              <a:t>for many years</a:t>
            </a:r>
            <a:endParaRPr lang="zh-CN" altLang="en-US" dirty="0"/>
          </a:p>
        </p:txBody>
      </p:sp>
      <p:sp>
        <p:nvSpPr>
          <p:cNvPr id="3" name="TextBox 2"/>
          <p:cNvSpPr txBox="1"/>
          <p:nvPr/>
        </p:nvSpPr>
        <p:spPr>
          <a:xfrm>
            <a:off x="2988729" y="1583903"/>
            <a:ext cx="3469219" cy="523220"/>
          </a:xfrm>
          <a:prstGeom prst="rect">
            <a:avLst/>
          </a:prstGeom>
          <a:noFill/>
        </p:spPr>
        <p:txBody>
          <a:bodyPr wrap="none" rtlCol="0">
            <a:spAutoFit/>
          </a:bodyPr>
          <a:lstStyle/>
          <a:p>
            <a:r>
              <a:rPr lang="en-US" altLang="zh-CN"/>
              <a:t>climb to the high place</a:t>
            </a:r>
            <a:endParaRPr lang="zh-CN" altLang="en-US" dirty="0"/>
          </a:p>
        </p:txBody>
      </p:sp>
      <p:sp>
        <p:nvSpPr>
          <p:cNvPr id="4" name="TextBox 3"/>
          <p:cNvSpPr txBox="1"/>
          <p:nvPr/>
        </p:nvSpPr>
        <p:spPr>
          <a:xfrm>
            <a:off x="3456781" y="2195971"/>
            <a:ext cx="3849131" cy="523220"/>
          </a:xfrm>
          <a:prstGeom prst="rect">
            <a:avLst/>
          </a:prstGeom>
          <a:noFill/>
        </p:spPr>
        <p:txBody>
          <a:bodyPr wrap="none" rtlCol="0">
            <a:spAutoFit/>
          </a:bodyPr>
          <a:lstStyle/>
          <a:p>
            <a:r>
              <a:rPr lang="en-US" altLang="zh-CN"/>
              <a:t>went to climb a mountain</a:t>
            </a:r>
            <a:endParaRPr lang="zh-CN" altLang="en-US" dirty="0"/>
          </a:p>
        </p:txBody>
      </p:sp>
      <p:sp>
        <p:nvSpPr>
          <p:cNvPr id="5" name="TextBox 4"/>
          <p:cNvSpPr txBox="1"/>
          <p:nvPr/>
        </p:nvSpPr>
        <p:spPr>
          <a:xfrm>
            <a:off x="5905053" y="2808039"/>
            <a:ext cx="1529586" cy="523220"/>
          </a:xfrm>
          <a:prstGeom prst="rect">
            <a:avLst/>
          </a:prstGeom>
          <a:noFill/>
        </p:spPr>
        <p:txBody>
          <a:bodyPr wrap="none" rtlCol="0">
            <a:spAutoFit/>
          </a:bodyPr>
          <a:lstStyle/>
          <a:p>
            <a:r>
              <a:rPr lang="en-US" altLang="zh-CN"/>
              <a:t>in danger</a:t>
            </a:r>
            <a:endParaRPr lang="zh-CN" altLang="en-US" dirty="0"/>
          </a:p>
        </p:txBody>
      </p:sp>
      <p:sp>
        <p:nvSpPr>
          <p:cNvPr id="6" name="TextBox 5"/>
          <p:cNvSpPr txBox="1"/>
          <p:nvPr/>
        </p:nvSpPr>
        <p:spPr>
          <a:xfrm>
            <a:off x="3924833" y="3384103"/>
            <a:ext cx="2257349" cy="523220"/>
          </a:xfrm>
          <a:prstGeom prst="rect">
            <a:avLst/>
          </a:prstGeom>
          <a:noFill/>
        </p:spPr>
        <p:txBody>
          <a:bodyPr wrap="none" rtlCol="0">
            <a:spAutoFit/>
          </a:bodyPr>
          <a:lstStyle/>
          <a:p>
            <a:r>
              <a:rPr lang="en-US" altLang="zh-CN" dirty="0"/>
              <a:t>fear of heights</a:t>
            </a:r>
            <a:endParaRPr lang="zh-CN" altLang="en-US" dirty="0"/>
          </a:p>
        </p:txBody>
      </p:sp>
      <p:sp>
        <p:nvSpPr>
          <p:cNvPr id="7" name="TextBox 6"/>
          <p:cNvSpPr txBox="1"/>
          <p:nvPr/>
        </p:nvSpPr>
        <p:spPr>
          <a:xfrm>
            <a:off x="2088629" y="3977007"/>
            <a:ext cx="1560042" cy="523220"/>
          </a:xfrm>
          <a:prstGeom prst="rect">
            <a:avLst/>
          </a:prstGeom>
          <a:noFill/>
        </p:spPr>
        <p:txBody>
          <a:bodyPr wrap="none" rtlCol="0">
            <a:spAutoFit/>
          </a:bodyPr>
          <a:lstStyle/>
          <a:p>
            <a:r>
              <a:rPr lang="en-US" altLang="zh-CN" dirty="0"/>
              <a:t>the top of</a:t>
            </a:r>
            <a:endParaRPr lang="zh-CN" altLang="en-US" dirty="0"/>
          </a:p>
        </p:txBody>
      </p:sp>
      <p:sp>
        <p:nvSpPr>
          <p:cNvPr id="8" name="TextBox 7"/>
          <p:cNvSpPr txBox="1"/>
          <p:nvPr/>
        </p:nvSpPr>
        <p:spPr>
          <a:xfrm>
            <a:off x="1262383" y="4572235"/>
            <a:ext cx="3310522" cy="523220"/>
          </a:xfrm>
          <a:prstGeom prst="rect">
            <a:avLst/>
          </a:prstGeom>
          <a:noFill/>
        </p:spPr>
        <p:txBody>
          <a:bodyPr wrap="none" rtlCol="0">
            <a:spAutoFit/>
          </a:bodyPr>
          <a:lstStyle/>
          <a:p>
            <a:r>
              <a:rPr lang="en-US" altLang="zh-CN" dirty="0"/>
              <a:t>suddenly </a:t>
            </a:r>
            <a:r>
              <a:rPr lang="en-US" altLang="zh-CN" dirty="0" err="1"/>
              <a:t>realised</a:t>
            </a:r>
            <a:r>
              <a:rPr lang="en-US" altLang="zh-CN" dirty="0"/>
              <a:t> that</a:t>
            </a:r>
            <a:endParaRPr lang="zh-CN" altLang="en-US" dirty="0"/>
          </a:p>
        </p:txBody>
      </p:sp>
      <p:sp>
        <p:nvSpPr>
          <p:cNvPr id="9" name="TextBox 8"/>
          <p:cNvSpPr txBox="1"/>
          <p:nvPr/>
        </p:nvSpPr>
        <p:spPr>
          <a:xfrm>
            <a:off x="3168749" y="5813211"/>
            <a:ext cx="2735044" cy="523220"/>
          </a:xfrm>
          <a:prstGeom prst="rect">
            <a:avLst/>
          </a:prstGeom>
          <a:noFill/>
        </p:spPr>
        <p:txBody>
          <a:bodyPr wrap="none" rtlCol="0">
            <a:spAutoFit/>
          </a:bodyPr>
          <a:lstStyle/>
          <a:p>
            <a:r>
              <a:rPr lang="en-US" altLang="zh-CN" dirty="0"/>
              <a:t>shift our attention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301324"/>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so that</a:t>
            </a:r>
            <a:r>
              <a:rPr lang="zh-CN" altLang="zh-CN" kern="100" dirty="0">
                <a:solidFill>
                  <a:srgbClr val="000000"/>
                </a:solidFill>
                <a:latin typeface="Times New Roman" panose="02020603050405020304"/>
                <a:cs typeface="Times New Roman" panose="02020603050405020304"/>
              </a:rPr>
              <a:t>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①②</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when</a:t>
            </a:r>
            <a:r>
              <a:rPr lang="zh-CN" altLang="zh-CN" kern="100" dirty="0">
                <a:solidFill>
                  <a:srgbClr val="000000"/>
                </a:solidFill>
                <a:latin typeface="Times New Roman" panose="02020603050405020304"/>
                <a:cs typeface="Times New Roman" panose="02020603050405020304"/>
              </a:rPr>
              <a:t>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⑥⑦</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8449" y="2375991"/>
            <a:ext cx="10585176"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 had acrophobia for many years so that I was afraid to climb to the high place.</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68449" y="4208559"/>
            <a:ext cx="10585176"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When I got to the top of the mountain, I suddenly </a:t>
            </a:r>
            <a:r>
              <a:rPr lang="en-US" altLang="zh-CN" kern="100" dirty="0" err="1">
                <a:latin typeface="Times New Roman" panose="02020603050405020304"/>
                <a:cs typeface="Courier New" panose="02070309020205020404"/>
              </a:rPr>
              <a:t>realised</a:t>
            </a:r>
            <a:r>
              <a:rPr lang="en-US" altLang="zh-CN" kern="100" dirty="0">
                <a:latin typeface="Times New Roman" panose="02020603050405020304"/>
                <a:cs typeface="Courier New" panose="02070309020205020404"/>
              </a:rPr>
              <a:t> that I had overcome my fear of heights.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7800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1102350"/>
            <a:ext cx="10585176" cy="5213478"/>
          </a:xfrm>
          <a:prstGeom prst="rect">
            <a:avLst/>
          </a:prstGeom>
        </p:spPr>
        <p:txBody>
          <a:bodyPr wrap="square">
            <a:spAutoFit/>
          </a:bodyPr>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 had acrophobia for many years so that I was afraid to climb to the high place.</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A few days ago, I went to climb a mountain with some kids. I was afraid that the kids would be in danger. Slowly, I forgot my fear of heights while I was looking after the kids. Before we knew it, we reached the top of the mountain. When I got to the top of the mountain, I suddenly </a:t>
            </a:r>
            <a:r>
              <a:rPr lang="en-US" altLang="zh-CN" kern="100" dirty="0" err="1">
                <a:latin typeface="Times New Roman" panose="02020603050405020304"/>
                <a:cs typeface="Courier New" panose="02070309020205020404"/>
              </a:rPr>
              <a:t>realised</a:t>
            </a:r>
            <a:r>
              <a:rPr lang="en-US" altLang="zh-CN" kern="100" dirty="0">
                <a:latin typeface="Times New Roman" panose="02020603050405020304"/>
                <a:cs typeface="Courier New" panose="02070309020205020404"/>
              </a:rPr>
              <a:t> that I had overcome my fear of heights.</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From this experience, I think we can shift our attention when we want to overcome some difficulties. Maybe things will have unexpected results.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2360</Words>
  <Application>Microsoft Office PowerPoint</Application>
  <PresentationFormat>自定义</PresentationFormat>
  <Paragraphs>189</Paragraphs>
  <Slides>30</Slides>
  <Notes>23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30</vt:i4>
      </vt:variant>
    </vt:vector>
  </HeadingPairs>
  <TitlesOfParts>
    <vt:vector size="43" baseType="lpstr">
      <vt:lpstr>HelveticaNeueLT Pro 67 MdCn</vt:lpstr>
      <vt:lpstr>阿里巴巴普惠体</vt:lpstr>
      <vt:lpstr>等线 Light</vt:lpstr>
      <vt:lpstr>黑体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1300</cp:revision>
  <dcterms:created xsi:type="dcterms:W3CDTF">2016-06-29T09:22:00Z</dcterms:created>
  <dcterms:modified xsi:type="dcterms:W3CDTF">2026-02-13T02:11:09Z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