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25.xml" ContentType="application/vnd.openxmlformats-officedocument.presentationml.notesSlide+xml"/>
  <Override PartName="/ppt/tags/tag17.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1" r:id="rId2"/>
  </p:sldMasterIdLst>
  <p:notesMasterIdLst>
    <p:notesMasterId r:id="rId37"/>
  </p:notesMasterIdLst>
  <p:handoutMasterIdLst>
    <p:handoutMasterId r:id="rId38"/>
  </p:handoutMasterIdLst>
  <p:sldIdLst>
    <p:sldId id="2476" r:id="rId3"/>
    <p:sldId id="3810" r:id="rId4"/>
    <p:sldId id="3785" r:id="rId5"/>
    <p:sldId id="3786" r:id="rId6"/>
    <p:sldId id="3825" r:id="rId7"/>
    <p:sldId id="3826" r:id="rId8"/>
    <p:sldId id="3827" r:id="rId9"/>
    <p:sldId id="3828" r:id="rId10"/>
    <p:sldId id="3829" r:id="rId11"/>
    <p:sldId id="3856" r:id="rId12"/>
    <p:sldId id="3857" r:id="rId13"/>
    <p:sldId id="3858" r:id="rId14"/>
    <p:sldId id="3821" r:id="rId15"/>
    <p:sldId id="3822" r:id="rId16"/>
    <p:sldId id="3831" r:id="rId17"/>
    <p:sldId id="3832" r:id="rId18"/>
    <p:sldId id="3833" r:id="rId19"/>
    <p:sldId id="3837" r:id="rId20"/>
    <p:sldId id="3834" r:id="rId21"/>
    <p:sldId id="3859" r:id="rId22"/>
    <p:sldId id="3835" r:id="rId23"/>
    <p:sldId id="3860" r:id="rId24"/>
    <p:sldId id="3836" r:id="rId25"/>
    <p:sldId id="3861" r:id="rId26"/>
    <p:sldId id="3811" r:id="rId27"/>
    <p:sldId id="3820" r:id="rId28"/>
    <p:sldId id="3840" r:id="rId29"/>
    <p:sldId id="3842" r:id="rId30"/>
    <p:sldId id="3843" r:id="rId31"/>
    <p:sldId id="3844" r:id="rId32"/>
    <p:sldId id="3845" r:id="rId33"/>
    <p:sldId id="3846" r:id="rId34"/>
    <p:sldId id="3817" r:id="rId35"/>
    <p:sldId id="2276" r:id="rId36"/>
  </p:sldIdLst>
  <p:sldSz cx="11522075" cy="6480175"/>
  <p:notesSz cx="6858000" cy="9144000"/>
  <p:custDataLst>
    <p:tags r:id="rId39"/>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212" userDrawn="1">
          <p15:clr>
            <a:srgbClr val="A4A3A4"/>
          </p15:clr>
        </p15:guide>
        <p15:guide id="4" pos="1678" userDrawn="1">
          <p15:clr>
            <a:srgbClr val="A4A3A4"/>
          </p15:clr>
        </p15:guide>
        <p15:guide id="5" userDrawn="1">
          <p15:clr>
            <a:srgbClr val="A4A3A4"/>
          </p15:clr>
        </p15:guide>
        <p15:guide id="6" pos="3629"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9900"/>
    <a:srgbClr val="CC6600"/>
    <a:srgbClr val="C2DBEE"/>
    <a:srgbClr val="1F487C"/>
    <a:srgbClr val="0000FF"/>
    <a:srgbClr val="FFF2CC"/>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67" autoAdjust="0"/>
    <p:restoredTop sz="94268" autoAdjust="0"/>
  </p:normalViewPr>
  <p:slideViewPr>
    <p:cSldViewPr showGuides="1">
      <p:cViewPr varScale="1">
        <p:scale>
          <a:sx n="114" d="100"/>
          <a:sy n="114" d="100"/>
        </p:scale>
        <p:origin x="738" y="96"/>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gs" Target="tags/tag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094A3B56-1AA2-419F-8304-ADCC1D047C33}" type="datetimeFigureOut">
              <a:rPr lang="zh-CN" altLang="en-US"/>
              <a:t>2026/2/13</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B8E3EDCF-AAB3-4E45-A8EB-6AE45D118B6F}" type="slidenum">
              <a:rPr lang="zh-CN" altLang="en-US"/>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377B1AB7-AB7C-4A65-A96D-E6DBB1651ED5}" type="datetimeFigureOut">
              <a:rPr lang="zh-CN" altLang="en-US"/>
              <a:t>2026/2/13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22BC4C5C-8347-4C80-8261-4C2EA6D1F7B3}" type="slidenum">
              <a:rPr lang="zh-CN" altLang="en-US"/>
              <a:t>‹#›</a:t>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EE5D138-0CDB-4BF3-A387-AD2ECA2B0A54}" type="slidenum">
              <a:rPr lang="zh-CN" altLang="en-US" sz="1200" smtClean="0">
                <a:latin typeface="Calibri" panose="020F0502020204030204" pitchFamily="34" charset="0"/>
              </a:rPr>
              <a:t>1</a:t>
            </a:fld>
            <a:endParaRPr lang="en-US" altLang="zh-CN" sz="120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10</a:t>
            </a:fld>
            <a:endParaRPr lang="en-US" altLang="zh-CN" sz="120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11</a:t>
            </a:fld>
            <a:endParaRPr lang="en-US" altLang="zh-CN" sz="120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12</a:t>
            </a:fld>
            <a:endParaRPr lang="en-US" altLang="zh-CN" sz="1200">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3BDA4CE7-8FC2-4903-85E2-044E01B16333}" type="slidenum">
              <a:rPr lang="zh-CN" altLang="en-US" sz="1200" smtClean="0">
                <a:latin typeface="Calibri" panose="020F0502020204030204" pitchFamily="34" charset="0"/>
              </a:rPr>
              <a:t>13</a:t>
            </a:fld>
            <a:endParaRPr lang="en-US" altLang="zh-CN" sz="1200">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14</a:t>
            </a:fld>
            <a:endParaRPr lang="en-US" altLang="zh-CN" sz="1200">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15</a:t>
            </a:fld>
            <a:endParaRPr lang="en-US" altLang="zh-CN" sz="1200">
              <a:latin typeface="Calibri" panose="020F050202020403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16</a:t>
            </a:fld>
            <a:endParaRPr lang="en-US" altLang="zh-CN" sz="1200">
              <a:latin typeface="Calibri" panose="020F050202020403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17</a:t>
            </a:fld>
            <a:endParaRPr lang="en-US" altLang="zh-CN" sz="1200">
              <a:latin typeface="Calibri" panose="020F050202020403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18</a:t>
            </a:fld>
            <a:endParaRPr lang="en-US" altLang="zh-CN" sz="1200">
              <a:latin typeface="Calibri" panose="020F050202020403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19</a:t>
            </a:fld>
            <a:endParaRPr lang="en-US" altLang="zh-CN"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a:latin typeface="微软雅黑" panose="020B0503020204020204" pitchFamily="34" charset="-122"/>
              </a:rPr>
              <a:t>【</a:t>
            </a:r>
            <a:r>
              <a:rPr lang="zh-CN" altLang="en-US" sz="1200">
                <a:latin typeface="微软雅黑" panose="020B0503020204020204" pitchFamily="34" charset="-122"/>
              </a:rPr>
              <a:t>栏目</a:t>
            </a:r>
            <a:r>
              <a:rPr lang="en-US" altLang="zh-CN" sz="1200">
                <a:latin typeface="微软雅黑" panose="020B0503020204020204" pitchFamily="34" charset="-122"/>
              </a:rPr>
              <a:t>】</a:t>
            </a:r>
            <a:r>
              <a:rPr lang="zh-CN" altLang="en-US" sz="1200">
                <a:latin typeface="微软雅黑" panose="020B0503020204020204" pitchFamily="34" charset="-122"/>
              </a:rPr>
              <a:t>任务构建</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29F7401-6E7D-4CE3-89B6-86741D8BF9B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20</a:t>
            </a:fld>
            <a:endParaRPr lang="en-US" altLang="zh-CN" sz="1200">
              <a:latin typeface="Calibri" panose="020F050202020403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21</a:t>
            </a:fld>
            <a:endParaRPr lang="en-US" altLang="zh-CN" sz="1200">
              <a:latin typeface="Calibri" panose="020F050202020403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22</a:t>
            </a:fld>
            <a:endParaRPr lang="en-US" altLang="zh-CN" sz="1200">
              <a:latin typeface="Calibri" panose="020F050202020403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23</a:t>
            </a:fld>
            <a:endParaRPr lang="en-US" altLang="zh-CN" sz="1200">
              <a:latin typeface="Calibri" panose="020F050202020403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24</a:t>
            </a:fld>
            <a:endParaRPr lang="en-US" altLang="zh-CN" sz="1200">
              <a:latin typeface="Calibri" panose="020F0502020204030204"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a:latin typeface="微软雅黑" panose="020B0503020204020204" pitchFamily="34" charset="-122"/>
              </a:rPr>
              <a:t>【</a:t>
            </a:r>
            <a:r>
              <a:rPr lang="zh-CN" altLang="en-US" sz="1200">
                <a:latin typeface="微软雅黑" panose="020B0503020204020204" pitchFamily="34" charset="-122"/>
              </a:rPr>
              <a:t>栏目</a:t>
            </a:r>
            <a:r>
              <a:rPr lang="en-US" altLang="zh-CN" sz="1200">
                <a:latin typeface="微软雅黑" panose="020B0503020204020204" pitchFamily="34" charset="-122"/>
              </a:rPr>
              <a:t>】</a:t>
            </a:r>
            <a:r>
              <a:rPr lang="zh-CN" altLang="en-US" sz="1200">
                <a:latin typeface="微软雅黑" panose="020B0503020204020204" pitchFamily="34" charset="-122"/>
              </a:rPr>
              <a:t>任务构建</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29F7401-6E7D-4CE3-89B6-86741D8BF9B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t>33</a:t>
            </a:fld>
            <a:endParaRPr lang="en-US" altLang="zh-CN" sz="1200">
              <a:solidFill>
                <a:srgbClr val="000000"/>
              </a:solidFill>
              <a:latin typeface="Calibri" panose="020F0502020204030204"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3BE0E59-146B-4BA0-9970-872E31222E6B}" type="slidenum">
              <a:rPr lang="zh-CN" altLang="en-US" sz="1200" smtClean="0">
                <a:latin typeface="Calibri" panose="020F0502020204030204" pitchFamily="34" charset="0"/>
              </a:rPr>
              <a:t>34</a:t>
            </a:fld>
            <a:endParaRPr lang="en-US" altLang="zh-CN" sz="120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3BDA4CE7-8FC2-4903-85E2-044E01B16333}" type="slidenum">
              <a:rPr lang="zh-CN" altLang="en-US" sz="1200" smtClean="0">
                <a:latin typeface="Calibri" panose="020F0502020204030204" pitchFamily="34" charset="0"/>
              </a:rPr>
              <a:t>3</a:t>
            </a:fld>
            <a:endParaRPr lang="en-US" altLang="zh-CN" sz="120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4</a:t>
            </a:fld>
            <a:endParaRPr lang="en-US" altLang="zh-CN" sz="120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5</a:t>
            </a:fld>
            <a:endParaRPr lang="en-US" altLang="zh-CN" sz="120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6</a:t>
            </a:fld>
            <a:endParaRPr lang="en-US" altLang="zh-CN" sz="120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7</a:t>
            </a:fld>
            <a:endParaRPr lang="en-US" altLang="zh-CN" sz="120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8</a:t>
            </a:fld>
            <a:endParaRPr lang="en-US" altLang="zh-CN" sz="120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t>9</a:t>
            </a:fld>
            <a:endParaRPr lang="en-US" altLang="zh-CN" sz="12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slide" Target="../slides/slide4.xml"/><Relationship Id="rId1" Type="http://schemas.openxmlformats.org/officeDocument/2006/relationships/slideMaster" Target="../slideMasters/slideMaster1.xml"/><Relationship Id="rId4" Type="http://schemas.openxmlformats.org/officeDocument/2006/relationships/slide" Target="../slides/slide3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3.xml"/><Relationship Id="rId2" Type="http://schemas.openxmlformats.org/officeDocument/2006/relationships/slide" Target="../slides/slide14.xml"/><Relationship Id="rId1" Type="http://schemas.openxmlformats.org/officeDocument/2006/relationships/slideMaster" Target="../slideMasters/slideMaster1.xml"/><Relationship Id="rId4" Type="http://schemas.openxmlformats.org/officeDocument/2006/relationships/slide" Target="../slides/slide4.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4.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34.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4.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34.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4.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34.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4.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3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hasCustomPrompt="1"/>
          </p:nvPr>
        </p:nvSpPr>
        <p:spPr>
          <a:xfrm>
            <a:off x="415037" y="1151855"/>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868425"/>
            <a:ext cx="10980000" cy="738664"/>
          </a:xfrm>
          <a:prstGeom prst="rect">
            <a:avLst/>
          </a:prstGeom>
        </p:spPr>
        <p:txBody>
          <a:bodyPr anchor="ctr" anchorCtr="0">
            <a:spAutoFit/>
          </a:bodyPr>
          <a:lstStyle>
            <a:lvl1pPr marL="0" indent="0" algn="just" eaLnBrk="1">
              <a:lnSpc>
                <a:spcPct val="150000"/>
              </a:lnSpc>
              <a:spcBef>
                <a:spcPts val="0"/>
              </a:spcBef>
              <a:buNone/>
              <a:tabLst>
                <a:tab pos="5255895" algn="l"/>
              </a:tabLst>
              <a:defRPr sz="2800" b="0"/>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600" dirty="0">
                <a:solidFill>
                  <a:srgbClr val="F2F2F2"/>
                </a:solidFill>
                <a:latin typeface="微软雅黑" panose="020B0503020204020204" pitchFamily="34" charset="-122"/>
                <a:ea typeface="微软雅黑" panose="020B0503020204020204" pitchFamily="34" charset="-122"/>
              </a:rPr>
              <a:t>Unit 6</a:t>
            </a:r>
            <a:r>
              <a:rPr lang="zh-CN" altLang="en-US" sz="1600" dirty="0">
                <a:solidFill>
                  <a:srgbClr val="F2F2F2"/>
                </a:solidFill>
                <a:latin typeface="微软雅黑" panose="020B0503020204020204" pitchFamily="34" charset="-122"/>
                <a:ea typeface="微软雅黑" panose="020B0503020204020204" pitchFamily="34" charset="-122"/>
              </a:rPr>
              <a:t>　</a:t>
            </a:r>
            <a:r>
              <a:rPr lang="en-US" altLang="zh-CN" sz="1600" dirty="0">
                <a:solidFill>
                  <a:srgbClr val="F2F2F2"/>
                </a:solidFill>
                <a:latin typeface="微软雅黑" panose="020B0503020204020204" pitchFamily="34" charset="-122"/>
                <a:ea typeface="微软雅黑" panose="020B0503020204020204" pitchFamily="34" charset="-122"/>
              </a:rPr>
              <a:t>Nurturing nature</a:t>
            </a:r>
            <a:endParaRPr lang="zh-CN" altLang="en-US" sz="1600" dirty="0">
              <a:solidFill>
                <a:srgbClr val="F2F2F2"/>
              </a:solidFill>
              <a:latin typeface="微软雅黑" panose="020B0503020204020204" pitchFamily="34" charset="-122"/>
              <a:ea typeface="微软雅黑" panose="020B0503020204020204" pitchFamily="34" charset="-122"/>
            </a:endParaRP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5" name="圆角矩形 6">
            <a:hlinkClick r:id="rId3"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5" name="圆角矩形 6">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400" b="1" dirty="0">
                <a:solidFill>
                  <a:srgbClr val="C0472D"/>
                </a:solidFill>
                <a:latin typeface="微软雅黑" panose="020B0503020204020204" pitchFamily="34" charset="-122"/>
                <a:ea typeface="微软雅黑" panose="020B0503020204020204" pitchFamily="34" charset="-122"/>
              </a:rPr>
              <a:t>Unit 6</a:t>
            </a:r>
            <a:r>
              <a:rPr lang="zh-CN" altLang="en-US" sz="1400" b="1" dirty="0">
                <a:solidFill>
                  <a:srgbClr val="C0472D"/>
                </a:solidFill>
                <a:latin typeface="微软雅黑" panose="020B0503020204020204" pitchFamily="34" charset="-122"/>
                <a:ea typeface="微软雅黑" panose="020B0503020204020204" pitchFamily="34" charset="-122"/>
              </a:rPr>
              <a:t>　</a:t>
            </a:r>
            <a:r>
              <a:rPr lang="en-US" altLang="zh-CN" sz="1400" b="1" dirty="0">
                <a:solidFill>
                  <a:srgbClr val="C0472D"/>
                </a:solidFill>
                <a:latin typeface="微软雅黑" panose="020B0503020204020204" pitchFamily="34" charset="-122"/>
                <a:ea typeface="微软雅黑" panose="020B0503020204020204" pitchFamily="34" charset="-122"/>
              </a:rPr>
              <a:t>Nurturing nature</a:t>
            </a:r>
          </a:p>
        </p:txBody>
      </p:sp>
      <p:pic>
        <p:nvPicPr>
          <p:cNvPr id="1028" name="图片 3"/>
          <p:cNvPicPr>
            <a:picLocks noChangeAspect="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3.jpe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notesSlide" Target="../notesSlides/notesSlide1.xml"/><Relationship Id="rId5" Type="http://schemas.openxmlformats.org/officeDocument/2006/relationships/tags" Target="../tags/tag6.xml"/><Relationship Id="rId10" Type="http://schemas.openxmlformats.org/officeDocument/2006/relationships/slideLayout" Target="../slideLayouts/slideLayout9.xml"/><Relationship Id="rId4" Type="http://schemas.openxmlformats.org/officeDocument/2006/relationships/tags" Target="../tags/tag5.xml"/><Relationship Id="rId9" Type="http://schemas.openxmlformats.org/officeDocument/2006/relationships/tags" Target="../tags/tag1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5" Type="http://schemas.openxmlformats.org/officeDocument/2006/relationships/notesSlide" Target="../notesSlides/notesSlide2.xml"/><Relationship Id="rId4"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5" Type="http://schemas.openxmlformats.org/officeDocument/2006/relationships/notesSlide" Target="../notesSlides/notesSlide25.xml"/><Relationship Id="rId4"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2.xml"/><Relationship Id="rId1" Type="http://schemas.openxmlformats.org/officeDocument/2006/relationships/tags" Target="../tags/tag17.xml"/><Relationship Id="rId6" Type="http://schemas.openxmlformats.org/officeDocument/2006/relationships/hyperlink" Target="../3.&#37197;&#22871;&#32451;&#20064;&#39064;/&#21333;&#20803;&#35780;&#20272;/07%20&#21333;&#20803;&#35780;&#20272;(&#20845;).docx" TargetMode="Externa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6.png"/></Relationships>
</file>

<file path=ppt/slides/_rels/slide3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2">
            <a:extLst>
              <a:ext uri="{28A0092B-C50C-407E-A947-70E740481C1C}">
                <a14:useLocalDpi xmlns:a14="http://schemas.microsoft.com/office/drawing/2010/main" val="0"/>
              </a:ext>
            </a:extLst>
          </a:blip>
          <a:srcRect t="20557"/>
          <a:stretch>
            <a:fillRect/>
          </a:stretch>
        </p:blipFill>
        <p:spPr>
          <a:xfrm>
            <a:off x="-1" y="0"/>
            <a:ext cx="11532235" cy="4895726"/>
          </a:xfrm>
          <a:prstGeom prst="rect">
            <a:avLst/>
          </a:prstGeom>
        </p:spPr>
      </p:pic>
      <p:sp>
        <p:nvSpPr>
          <p:cNvPr id="18" name="矩形 17"/>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矩形 19"/>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文本框 7"/>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24"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25" name="梯形 24"/>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6" name="矩形 25"/>
          <p:cNvSpPr/>
          <p:nvPr>
            <p:custDataLst>
              <p:tags r:id="rId6"/>
            </p:custDataLst>
          </p:nvPr>
        </p:nvSpPr>
        <p:spPr>
          <a:xfrm>
            <a:off x="0" y="3628521"/>
            <a:ext cx="11532235" cy="28808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27" name="梯形 26"/>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8" name="文本框 10"/>
          <p:cNvSpPr txBox="1"/>
          <p:nvPr>
            <p:custDataLst>
              <p:tags r:id="rId8"/>
            </p:custDataLst>
          </p:nvPr>
        </p:nvSpPr>
        <p:spPr>
          <a:xfrm>
            <a:off x="10161" y="2973876"/>
            <a:ext cx="11522074" cy="1266305"/>
          </a:xfrm>
          <a:prstGeom prst="rect">
            <a:avLst/>
          </a:prstGeom>
          <a:noFill/>
        </p:spPr>
        <p:txBody>
          <a:bodyPr wrap="square" rtlCol="0" anchor="ctr" anchorCtr="1">
            <a:noAutofit/>
          </a:bodyPr>
          <a:lstStyle/>
          <a:p>
            <a:pPr algn="ctr">
              <a:defRPr/>
            </a:pP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Unit 6</a:t>
            </a: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　</a:t>
            </a:r>
            <a:endPar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a:defRPr/>
            </a:pP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Nurturing nature</a:t>
            </a:r>
            <a:endPar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
        <p:nvSpPr>
          <p:cNvPr id="30" name="文本框 8"/>
          <p:cNvSpPr txBox="1"/>
          <p:nvPr/>
        </p:nvSpPr>
        <p:spPr>
          <a:xfrm>
            <a:off x="-687070" y="4121150"/>
            <a:ext cx="3840480" cy="521970"/>
          </a:xfrm>
          <a:prstGeom prst="rect">
            <a:avLst/>
          </a:prstGeom>
          <a:noFill/>
        </p:spPr>
        <p:txBody>
          <a:bodyPr wrap="square" rtlCol="0">
            <a:spAutoFit/>
          </a:bodyPr>
          <a:lstStyle/>
          <a:p>
            <a:endParaRPr lang="zh-CN" altLang="en-US"/>
          </a:p>
        </p:txBody>
      </p:sp>
      <p:sp>
        <p:nvSpPr>
          <p:cNvPr id="12" name="文本框 10"/>
          <p:cNvSpPr txBox="1"/>
          <p:nvPr>
            <p:custDataLst>
              <p:tags r:id="rId9"/>
            </p:custDataLst>
          </p:nvPr>
        </p:nvSpPr>
        <p:spPr>
          <a:xfrm>
            <a:off x="10161" y="4638078"/>
            <a:ext cx="11522074" cy="1266305"/>
          </a:xfrm>
          <a:prstGeom prst="rect">
            <a:avLst/>
          </a:prstGeom>
          <a:noFill/>
        </p:spPr>
        <p:txBody>
          <a:bodyPr wrap="square" rtlCol="0" anchor="ctr" anchorCtr="1">
            <a:noAutofit/>
          </a:bodyPr>
          <a:lstStyle/>
          <a:p>
            <a:pPr algn="ctr">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迁移应用　重构拓展</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431775"/>
            <a:ext cx="10692000" cy="6124754"/>
          </a:xfrm>
        </p:spPr>
        <p:txBody>
          <a:bodyPr/>
          <a:lstStyle/>
          <a:p>
            <a:pPr algn="just">
              <a:spcAft>
                <a:spcPts val="0"/>
              </a:spcAft>
              <a:tabLst>
                <a:tab pos="5591175" algn="l"/>
              </a:tabLst>
            </a:pPr>
            <a:r>
              <a:rPr lang="en-US" altLang="zh-CN" b="1" kern="100" dirty="0">
                <a:solidFill>
                  <a:srgbClr val="000000"/>
                </a:solidFill>
                <a:latin typeface="Times New Roman" panose="02020603050405020304"/>
                <a:ea typeface="黑体" panose="02010609060101010101" pitchFamily="49" charset="-122"/>
                <a:cs typeface="Courier New" panose="02070309020205020404"/>
              </a:rPr>
              <a:t>Step 4</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：连句成篇</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468449" y="922931"/>
            <a:ext cx="10585176" cy="5515610"/>
          </a:xfrm>
          <a:prstGeom prst="rect">
            <a:avLst/>
          </a:prstGeom>
        </p:spPr>
        <p:txBody>
          <a:bodyPr wrap="square">
            <a:spAutoFit/>
          </a:bodyPr>
          <a:lstStyle/>
          <a:p>
            <a:pPr algn="ctr">
              <a:lnSpc>
                <a:spcPct val="140000"/>
              </a:lnSpc>
              <a:spcAft>
                <a:spcPts val="0"/>
              </a:spcAft>
              <a:tabLst>
                <a:tab pos="5591175" algn="l"/>
              </a:tabLst>
            </a:pPr>
            <a:r>
              <a:rPr lang="en-US" altLang="zh-CN" b="1" kern="100" dirty="0">
                <a:latin typeface="Times New Roman" panose="02020603050405020304"/>
                <a:cs typeface="Courier New" panose="02070309020205020404"/>
              </a:rPr>
              <a:t>A Calligraphy Teacher Wanted</a:t>
            </a:r>
            <a:endParaRPr lang="zh-CN" altLang="zh-CN" sz="1050" kern="100" dirty="0">
              <a:latin typeface="宋体" panose="02010600030101010101" pitchFamily="2" charset="-122"/>
              <a:cs typeface="Courier New" panose="02070309020205020404"/>
            </a:endParaRPr>
          </a:p>
          <a:p>
            <a:pPr algn="just">
              <a:lnSpc>
                <a:spcPct val="140000"/>
              </a:lnSpc>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latin typeface="Times New Roman" panose="02020603050405020304"/>
                <a:cs typeface="Courier New" panose="02070309020205020404"/>
              </a:rPr>
              <a:t>Hello! I am Tom, a Senior 1 student of our school who is from America, and I'm a calligraphy fan. I have been </a:t>
            </a:r>
            <a:r>
              <a:rPr lang="en-US" altLang="zh-CN" kern="100" dirty="0" err="1">
                <a:latin typeface="Times New Roman" panose="02020603050405020304"/>
                <a:cs typeface="Courier New" panose="02070309020205020404"/>
              </a:rPr>
              <a:t>practising</a:t>
            </a:r>
            <a:r>
              <a:rPr lang="en-US" altLang="zh-CN" kern="100" dirty="0">
                <a:latin typeface="Times New Roman" panose="02020603050405020304"/>
                <a:cs typeface="Courier New" panose="02070309020205020404"/>
              </a:rPr>
              <a:t> Chinese calligraphy for more than one year. And now I want to find a schoolmate who is experienced at calligraphy. No matter whether you are a boy or a girl, as long as you are expert at calligraphy and have spare time on weekends, you can be my little teacher. Anyone who would like to help me may send your email to the following address </a:t>
            </a:r>
            <a:r>
              <a:rPr lang="en-US" altLang="zh-CN" i="1" kern="100" dirty="0">
                <a:latin typeface="Times New Roman" panose="02020603050405020304"/>
                <a:cs typeface="Courier New" panose="02070309020205020404"/>
              </a:rPr>
              <a:t>tom</a:t>
            </a:r>
            <a:r>
              <a:rPr lang="en-US" altLang="zh-CN" kern="100" dirty="0">
                <a:latin typeface="Times New Roman" panose="02020603050405020304"/>
                <a:cs typeface="Courier New" panose="02070309020205020404"/>
              </a:rPr>
              <a:t>@</a:t>
            </a:r>
            <a:r>
              <a:rPr lang="en-US" altLang="zh-CN" i="1" kern="100" dirty="0">
                <a:latin typeface="Times New Roman" panose="02020603050405020304"/>
                <a:cs typeface="Courier New" panose="02070309020205020404"/>
              </a:rPr>
              <a:t>mail</a:t>
            </a:r>
            <a:r>
              <a:rPr lang="en-US" altLang="zh-CN" kern="100" dirty="0">
                <a:latin typeface="Times New Roman" panose="02020603050405020304"/>
                <a:cs typeface="Courier New" panose="02070309020205020404"/>
              </a:rPr>
              <a:t>.</a:t>
            </a:r>
            <a:r>
              <a:rPr lang="en-US" altLang="zh-CN" i="1" kern="100" dirty="0">
                <a:latin typeface="Times New Roman" panose="02020603050405020304"/>
                <a:cs typeface="Courier New" panose="02070309020205020404"/>
              </a:rPr>
              <a:t>com</a:t>
            </a:r>
            <a:r>
              <a:rPr lang="en-US" altLang="zh-CN" kern="100" dirty="0">
                <a:latin typeface="Times New Roman" panose="02020603050405020304"/>
                <a:cs typeface="Courier New" panose="02070309020205020404"/>
              </a:rPr>
              <a:t>. I am looking forward to your reply.</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647799"/>
            <a:ext cx="10692000" cy="5515610"/>
          </a:xfrm>
        </p:spPr>
        <p:txBody>
          <a:bodyPr/>
          <a:lstStyle/>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学以致用</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Times New Roman" panose="02020603050405020304"/>
              </a:rPr>
              <a:t>    </a:t>
            </a:r>
            <a:r>
              <a:rPr lang="zh-CN" altLang="zh-CN" kern="100" dirty="0">
                <a:solidFill>
                  <a:srgbClr val="000000"/>
                </a:solidFill>
                <a:latin typeface="Times New Roman" panose="02020603050405020304"/>
                <a:cs typeface="Times New Roman" panose="02020603050405020304"/>
              </a:rPr>
              <a:t>一家电脑公司拟招聘两名英语翻译，请你写一份词数</a:t>
            </a:r>
            <a:r>
              <a:rPr lang="en-US" altLang="zh-CN" kern="100" dirty="0">
                <a:solidFill>
                  <a:srgbClr val="000000"/>
                </a:solidFill>
                <a:latin typeface="Times New Roman" panose="02020603050405020304"/>
                <a:cs typeface="Courier New" panose="02070309020205020404"/>
              </a:rPr>
              <a:t>80</a:t>
            </a:r>
            <a:r>
              <a:rPr lang="zh-CN" altLang="zh-CN" kern="100" dirty="0">
                <a:solidFill>
                  <a:srgbClr val="000000"/>
                </a:solidFill>
                <a:latin typeface="Times New Roman" panose="02020603050405020304"/>
                <a:cs typeface="Times New Roman" panose="02020603050405020304"/>
              </a:rPr>
              <a:t>左右的招聘启事。应聘条件如下：</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 </a:t>
            </a:r>
            <a:r>
              <a:rPr lang="zh-CN" altLang="zh-CN" kern="100" dirty="0">
                <a:solidFill>
                  <a:srgbClr val="000000"/>
                </a:solidFill>
                <a:latin typeface="Times New Roman" panose="02020603050405020304"/>
                <a:cs typeface="Times New Roman" panose="02020603050405020304"/>
              </a:rPr>
              <a:t>男女不限，年龄在</a:t>
            </a:r>
            <a:r>
              <a:rPr lang="en-US" altLang="zh-CN" kern="100" dirty="0">
                <a:solidFill>
                  <a:srgbClr val="000000"/>
                </a:solidFill>
                <a:latin typeface="Times New Roman" panose="02020603050405020304"/>
                <a:cs typeface="Courier New" panose="02070309020205020404"/>
              </a:rPr>
              <a:t>25</a:t>
            </a:r>
            <a:r>
              <a:rPr lang="zh-CN" altLang="zh-CN" kern="100" dirty="0">
                <a:solidFill>
                  <a:srgbClr val="000000"/>
                </a:solidFill>
                <a:latin typeface="Times New Roman" panose="02020603050405020304"/>
                <a:cs typeface="Times New Roman" panose="02020603050405020304"/>
              </a:rPr>
              <a:t>岁以下；</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a:t>
            </a:r>
            <a:r>
              <a:rPr lang="zh-CN" altLang="zh-CN" kern="100" dirty="0">
                <a:solidFill>
                  <a:srgbClr val="000000"/>
                </a:solidFill>
                <a:latin typeface="Times New Roman" panose="02020603050405020304"/>
                <a:cs typeface="Times New Roman" panose="02020603050405020304"/>
              </a:rPr>
              <a:t>本省居民；</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3. </a:t>
            </a:r>
            <a:r>
              <a:rPr lang="zh-CN" altLang="zh-CN" kern="100" dirty="0">
                <a:solidFill>
                  <a:srgbClr val="000000"/>
                </a:solidFill>
                <a:latin typeface="Times New Roman" panose="02020603050405020304"/>
                <a:cs typeface="Times New Roman" panose="02020603050405020304"/>
              </a:rPr>
              <a:t>能熟练运用英语；</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4. </a:t>
            </a:r>
            <a:r>
              <a:rPr lang="zh-CN" altLang="zh-CN" kern="100" dirty="0">
                <a:solidFill>
                  <a:srgbClr val="000000"/>
                </a:solidFill>
                <a:latin typeface="Times New Roman" panose="02020603050405020304"/>
                <a:cs typeface="Times New Roman" panose="02020603050405020304"/>
              </a:rPr>
              <a:t>熟悉电脑操作。</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请有意者在两个月内将中英文简历、近照两张邮寄给</a:t>
            </a:r>
            <a:r>
              <a:rPr lang="en-US" altLang="zh-CN" kern="100" dirty="0">
                <a:solidFill>
                  <a:srgbClr val="000000"/>
                </a:solidFill>
                <a:latin typeface="Times New Roman" panose="02020603050405020304"/>
                <a:cs typeface="Courier New" panose="02070309020205020404"/>
              </a:rPr>
              <a:t>BNA</a:t>
            </a:r>
            <a:r>
              <a:rPr lang="zh-CN" altLang="zh-CN" kern="100" dirty="0">
                <a:solidFill>
                  <a:srgbClr val="000000"/>
                </a:solidFill>
                <a:latin typeface="Times New Roman" panose="02020603050405020304"/>
                <a:cs typeface="Times New Roman" panose="02020603050405020304"/>
              </a:rPr>
              <a:t>电脑公司的</a:t>
            </a:r>
            <a:r>
              <a:rPr lang="en-US" altLang="zh-CN" kern="100" dirty="0">
                <a:solidFill>
                  <a:srgbClr val="000000"/>
                </a:solidFill>
                <a:latin typeface="Times New Roman" panose="02020603050405020304"/>
                <a:cs typeface="Courier New" panose="02070309020205020404"/>
              </a:rPr>
              <a:t>Mary</a:t>
            </a:r>
            <a:r>
              <a:rPr lang="zh-CN" altLang="zh-CN" kern="100" dirty="0">
                <a:solidFill>
                  <a:srgbClr val="000000"/>
                </a:solidFill>
                <a:latin typeface="Times New Roman" panose="02020603050405020304"/>
                <a:cs typeface="Times New Roman" panose="02020603050405020304"/>
              </a:rPr>
              <a:t>小姐。</a:t>
            </a:r>
            <a:endParaRPr lang="zh-CN" altLang="zh-CN" sz="1050" kern="100" dirty="0">
              <a:latin typeface="宋体" panose="02010600030101010101" pitchFamily="2" charset="-122"/>
              <a:cs typeface="Courier New" panose="02070309020205020404"/>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p:nvPr/>
        </p:nvSpPr>
        <p:spPr>
          <a:xfrm>
            <a:off x="415037" y="949147"/>
            <a:ext cx="10692000" cy="4847224"/>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415037" y="878102"/>
            <a:ext cx="10602584" cy="4918269"/>
          </a:xfrm>
          <a:prstGeom prst="rect">
            <a:avLst/>
          </a:prstGeom>
        </p:spPr>
        <p:txBody>
          <a:bodyPr wrap="square">
            <a:spAutoFit/>
          </a:bodyPr>
          <a:lstStyle/>
          <a:p>
            <a:pPr algn="ctr">
              <a:lnSpc>
                <a:spcPct val="140000"/>
              </a:lnSpc>
              <a:spcAft>
                <a:spcPts val="0"/>
              </a:spcAft>
              <a:tabLst>
                <a:tab pos="5591175" algn="l"/>
              </a:tabLst>
            </a:pPr>
            <a:r>
              <a:rPr lang="en-US" altLang="zh-CN" b="1" kern="100" dirty="0">
                <a:latin typeface="Times New Roman" panose="02020603050405020304"/>
                <a:cs typeface="Courier New" panose="02070309020205020404"/>
              </a:rPr>
              <a:t>Help Wanted</a:t>
            </a:r>
            <a:endParaRPr lang="zh-CN" altLang="zh-CN" sz="1050" kern="100" dirty="0">
              <a:latin typeface="宋体" panose="02010600030101010101" pitchFamily="2" charset="-122"/>
              <a:cs typeface="Courier New" panose="02070309020205020404"/>
            </a:endParaRPr>
          </a:p>
          <a:p>
            <a:pPr algn="just">
              <a:lnSpc>
                <a:spcPct val="140000"/>
              </a:lnSpc>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latin typeface="Times New Roman" panose="02020603050405020304"/>
                <a:cs typeface="Courier New" panose="02070309020205020404"/>
              </a:rPr>
              <a:t>A computer company wants two English translators who can meet the following requirements. No matter whether you are male or female, if you, under 25 years old, are living in this province, and able to use English expertly and operate computers, you can apply for it. Anyone who is willing to, please send your resume in Chinese and English within two months, including two recent photos, to Miss Mary of BNA Computer Company.</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624566"/>
            <a:ext cx="10702925" cy="671512"/>
          </a:xfrm>
          <a:prstGeom prst="rect">
            <a:avLst/>
          </a:prstGeom>
        </p:spPr>
        <p:txBody>
          <a:bodyPr anchor="ctr" anchorCtr="1">
            <a:spAutoFit/>
          </a:bodyPr>
          <a:lstStyle/>
          <a:p>
            <a:pPr algn="ctr" eaLnBrk="0" hangingPunct="0">
              <a:lnSpc>
                <a:spcPct val="150000"/>
              </a:lnSpc>
              <a:spcAft>
                <a:spcPts val="0"/>
              </a:spcAft>
              <a:tabLst>
                <a:tab pos="4800600" algn="l"/>
                <a:tab pos="10401300" algn="r"/>
              </a:tabLst>
              <a:defRPr/>
            </a:pPr>
            <a:r>
              <a:rPr lang="en-US" altLang="zh-CN" b="1" kern="100" dirty="0">
                <a:solidFill>
                  <a:schemeClr val="tx1"/>
                </a:solidFill>
                <a:ea typeface="黑体" panose="02010609060101010101" pitchFamily="49" charset="-122"/>
                <a:cs typeface="Times New Roman" panose="02020603050405020304" pitchFamily="18" charset="0"/>
              </a:rPr>
              <a:t>Part 2</a:t>
            </a:r>
            <a:r>
              <a:rPr lang="zh-CN" altLang="en-US" b="1" kern="100" dirty="0">
                <a:solidFill>
                  <a:schemeClr val="tx1"/>
                </a:solidFill>
                <a:ea typeface="黑体" panose="02010609060101010101" pitchFamily="49" charset="-122"/>
                <a:cs typeface="Times New Roman" panose="02020603050405020304" pitchFamily="18" charset="0"/>
              </a:rPr>
              <a:t>　读后续写</a:t>
            </a:r>
          </a:p>
        </p:txBody>
      </p:sp>
      <p:sp>
        <p:nvSpPr>
          <p:cNvPr id="15364" name="副标题 3"/>
          <p:cNvSpPr>
            <a:spLocks noGrp="1"/>
          </p:cNvSpPr>
          <p:nvPr>
            <p:ph type="subTitle" idx="1"/>
          </p:nvPr>
        </p:nvSpPr>
        <p:spPr bwMode="auto">
          <a:xfrm>
            <a:off x="414338" y="1309187"/>
            <a:ext cx="10693400" cy="484722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阅读文章，完成任务。</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Last summer, Hilda worked as a volunteer with dolphin trainers at a sea life park. Her job was to make sure the tanks were free of any items so that the trainers could train the dolphins to fetch specific items. However, one day after cleaning, one of the dolphins, Maya, presented Hilda with a candy wrapper from the tank. When Katherine, the trainer, saw this, she blamed Hilda for her carelessness. Upset but not discouraged by this event, Hilda decided to do some spying on Maya.</a:t>
            </a:r>
            <a:endParaRPr lang="zh-CN" altLang="zh-CN" sz="1050" kern="100" dirty="0">
              <a:latin typeface="宋体" panose="02010600030101010101" pitchFamily="2" charset="-122"/>
              <a:cs typeface="Courier New" panose="02070309020205020404"/>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1223863"/>
            <a:ext cx="10693400" cy="424398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The next morning, Hilda arrived at the park early. She put on her scuba gear (</a:t>
            </a:r>
            <a:r>
              <a:rPr lang="zh-CN" altLang="zh-CN" kern="100" dirty="0">
                <a:solidFill>
                  <a:srgbClr val="000000"/>
                </a:solidFill>
                <a:latin typeface="Times New Roman" panose="02020603050405020304"/>
                <a:cs typeface="Times New Roman" panose="02020603050405020304"/>
              </a:rPr>
              <a:t>水下呼吸器</a:t>
            </a:r>
            <a:r>
              <a:rPr lang="en-US" altLang="zh-CN" kern="100" dirty="0">
                <a:solidFill>
                  <a:srgbClr val="000000"/>
                </a:solidFill>
                <a:latin typeface="Times New Roman" panose="02020603050405020304"/>
                <a:cs typeface="Courier New" panose="02070309020205020404"/>
              </a:rPr>
              <a:t>) and jumped into the tank for her usual, underwater sweep. Finding nothing in the tank, she climbed out of the water just in time to see Katherine jumping in on the other side. After what happened yesterday, Hilda knew what she was doing. She watched as Katherine performed her underwater search, but Hilda wasn't surprised when she surfaced empty-handed.</a:t>
            </a:r>
            <a:endParaRPr lang="zh-CN" altLang="zh-CN" sz="1050" kern="100" dirty="0">
              <a:latin typeface="宋体" panose="02010600030101010101" pitchFamily="2" charset="-122"/>
              <a:cs typeface="Courier New" panose="02070309020205020404"/>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431775"/>
            <a:ext cx="10693400" cy="605370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During the tank sweeps, Maya had been swimming playfully, but now the dolphin stopped suddenly and swam to the back part of the tank where the filter (</a:t>
            </a:r>
            <a:r>
              <a:rPr lang="zh-CN" altLang="zh-CN" kern="100" dirty="0">
                <a:solidFill>
                  <a:srgbClr val="000000"/>
                </a:solidFill>
                <a:latin typeface="Times New Roman" panose="02020603050405020304"/>
                <a:cs typeface="Times New Roman" panose="02020603050405020304"/>
              </a:rPr>
              <a:t>过滤</a:t>
            </a:r>
            <a:r>
              <a:rPr lang="en-US" altLang="zh-CN" kern="100" dirty="0">
                <a:solidFill>
                  <a:srgbClr val="000000"/>
                </a:solidFill>
                <a:latin typeface="Times New Roman" panose="02020603050405020304"/>
                <a:cs typeface="Courier New" panose="02070309020205020404"/>
              </a:rPr>
              <a:t>) box was located. She stuck her nose down behind the box and then swam away. What was Maya doing back there? Hilda wondered. She jumped back into the water and swam over to take a look behind the box, and her question was answered. Hilda then swam across the tank following Maya's path and emerged from the water to find Katherine removing her scuba gear. As Katherine turned around, her mouth dropped open. There was Maya at the edge of the tank with a comb (</a:t>
            </a:r>
            <a:r>
              <a:rPr lang="zh-CN" altLang="zh-CN" kern="100" dirty="0">
                <a:solidFill>
                  <a:srgbClr val="000000"/>
                </a:solidFill>
                <a:latin typeface="Times New Roman" panose="02020603050405020304"/>
                <a:cs typeface="Times New Roman" panose="02020603050405020304"/>
              </a:rPr>
              <a:t>梳子</a:t>
            </a:r>
            <a:r>
              <a:rPr lang="en-US" altLang="zh-CN" kern="100" dirty="0">
                <a:solidFill>
                  <a:srgbClr val="000000"/>
                </a:solidFill>
                <a:latin typeface="Times New Roman" panose="02020603050405020304"/>
                <a:cs typeface="Courier New" panose="02070309020205020404"/>
              </a:rPr>
              <a:t>) in her mouth waiting for her treat.</a:t>
            </a:r>
            <a:endParaRPr lang="zh-CN" altLang="zh-CN" sz="1050" kern="100" dirty="0">
              <a:latin typeface="宋体" panose="02010600030101010101" pitchFamily="2" charset="-122"/>
              <a:cs typeface="Courier New" panose="02070309020205020404"/>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1787728"/>
            <a:ext cx="10693400" cy="310854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宋体" panose="02010600030101010101" pitchFamily="2" charset="-122"/>
                <a:cs typeface="Times New Roman" panose="02020603050405020304"/>
              </a:rPr>
              <a:t>　　</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Maya! Where did you get that</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 demanded Katherine, taking the comb and throwing her a fish. </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I know where she got it</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 declared Hilda climbing out of the tank with a handful of items still wet from their watery, resting place. </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What's all this</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 Katherine asked, obviously confused.</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1079847"/>
            <a:ext cx="10693400" cy="491826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任务一：阅读文章，回答问题。</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What does the text mainly talk about?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468449" y="2192759"/>
            <a:ext cx="10585176" cy="3711785"/>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cs typeface="Courier New" panose="02070309020205020404"/>
              </a:rPr>
              <a:t>The text mainly tells that Hilda works as a volunteer at a sea life park, where her job is to make sure there are no foreign objects in the dolphin pool so that trainer Katherine can train the dolphins to retrieve certain objects. However, after cleaning, Maya can always bring things like candy wrappers and combs from the pool to Katherine to receive a reward. One day, Hilda finally discovers Maya's secret.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431775"/>
            <a:ext cx="10693400" cy="62453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任务二：梳理故事情节，完成故事山。</a:t>
            </a:r>
            <a:endParaRPr lang="zh-CN" altLang="zh-CN" sz="1050" kern="100" dirty="0">
              <a:effectLst/>
              <a:latin typeface="宋体" panose="02010600030101010101" pitchFamily="2" charset="-122"/>
              <a:cs typeface="Courier New" panose="02070309020205020404"/>
            </a:endParaRPr>
          </a:p>
        </p:txBody>
      </p:sp>
      <p:pic>
        <p:nvPicPr>
          <p:cNvPr id="3" name="图片 2">
            <a:extLst>
              <a:ext uri="{FF2B5EF4-FFF2-40B4-BE49-F238E27FC236}">
                <a16:creationId xmlns:a16="http://schemas.microsoft.com/office/drawing/2014/main" id="{8418087B-556C-B732-E22E-F28B0FC61C28}"/>
              </a:ext>
            </a:extLst>
          </p:cNvPr>
          <p:cNvPicPr>
            <a:picLocks noChangeAspect="1"/>
          </p:cNvPicPr>
          <p:nvPr/>
        </p:nvPicPr>
        <p:blipFill>
          <a:blip r:embed="rId3"/>
          <a:stretch>
            <a:fillRect/>
          </a:stretch>
        </p:blipFill>
        <p:spPr>
          <a:xfrm>
            <a:off x="1332545" y="1151855"/>
            <a:ext cx="9397442" cy="5091153"/>
          </a:xfrm>
          <a:prstGeom prst="rect">
            <a:avLst/>
          </a:prstGeom>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503783"/>
            <a:ext cx="10693400" cy="107696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lnSpc>
                <a:spcPct val="120000"/>
              </a:lnSpc>
              <a:spcAft>
                <a:spcPts val="0"/>
              </a:spcAft>
              <a:tabLst>
                <a:tab pos="5591175" algn="l"/>
              </a:tabLst>
            </a:pPr>
            <a:r>
              <a:rPr lang="zh-CN" altLang="zh-CN" kern="100" dirty="0">
                <a:solidFill>
                  <a:srgbClr val="000000"/>
                </a:solidFill>
                <a:latin typeface="Times New Roman" panose="02020603050405020304"/>
                <a:cs typeface="Times New Roman" panose="02020603050405020304"/>
              </a:rPr>
              <a:t>任务三：回答下面</a:t>
            </a:r>
            <a:r>
              <a:rPr lang="zh-CN" altLang="en-US" kern="100" dirty="0">
                <a:solidFill>
                  <a:srgbClr val="000000"/>
                </a:solidFill>
                <a:latin typeface="Times New Roman" panose="02020603050405020304"/>
                <a:cs typeface="Times New Roman" panose="02020603050405020304"/>
              </a:rPr>
              <a:t>的</a:t>
            </a:r>
            <a:r>
              <a:rPr lang="zh-CN" altLang="zh-CN" kern="100" dirty="0">
                <a:solidFill>
                  <a:srgbClr val="000000"/>
                </a:solidFill>
                <a:latin typeface="Times New Roman" panose="02020603050405020304"/>
                <a:cs typeface="Times New Roman" panose="02020603050405020304"/>
              </a:rPr>
              <a:t>问题，并根据段落开头提示语，构思</a:t>
            </a:r>
            <a:r>
              <a:rPr lang="zh-CN" altLang="en-US" kern="100" dirty="0">
                <a:solidFill>
                  <a:srgbClr val="000000"/>
                </a:solidFill>
                <a:latin typeface="Times New Roman" panose="02020603050405020304"/>
                <a:cs typeface="Times New Roman" panose="02020603050405020304"/>
              </a:rPr>
              <a:t>、</a:t>
            </a:r>
            <a:r>
              <a:rPr lang="zh-CN" altLang="zh-CN" kern="100" dirty="0">
                <a:solidFill>
                  <a:srgbClr val="000000"/>
                </a:solidFill>
                <a:latin typeface="Times New Roman" panose="02020603050405020304"/>
                <a:cs typeface="Times New Roman" panose="02020603050405020304"/>
              </a:rPr>
              <a:t>完善故事发展</a:t>
            </a:r>
            <a:r>
              <a:rPr lang="zh-CN" altLang="en-US" kern="100" dirty="0">
                <a:solidFill>
                  <a:srgbClr val="000000"/>
                </a:solidFill>
                <a:latin typeface="Times New Roman" panose="02020603050405020304"/>
                <a:cs typeface="Times New Roman" panose="02020603050405020304"/>
              </a:rPr>
              <a:t>的</a:t>
            </a:r>
            <a:r>
              <a:rPr lang="zh-CN" altLang="zh-CN" kern="100" dirty="0">
                <a:solidFill>
                  <a:srgbClr val="000000"/>
                </a:solidFill>
                <a:latin typeface="Times New Roman" panose="02020603050405020304"/>
                <a:cs typeface="Times New Roman" panose="02020603050405020304"/>
              </a:rPr>
              <a:t>情节。</a:t>
            </a:r>
            <a:endParaRPr lang="zh-CN" altLang="zh-CN" sz="1050" kern="100" dirty="0">
              <a:effectLst/>
              <a:latin typeface="宋体" panose="02010600030101010101" pitchFamily="2" charset="-122"/>
              <a:cs typeface="Courier New" panose="02070309020205020404"/>
            </a:endParaRPr>
          </a:p>
        </p:txBody>
      </p:sp>
      <p:graphicFrame>
        <p:nvGraphicFramePr>
          <p:cNvPr id="2" name="表格 1"/>
          <p:cNvGraphicFramePr>
            <a:graphicFrameLocks noGrp="1"/>
          </p:cNvGraphicFramePr>
          <p:nvPr>
            <p:extLst>
              <p:ext uri="{D42A27DB-BD31-4B8C-83A1-F6EECF244321}">
                <p14:modId xmlns:p14="http://schemas.microsoft.com/office/powerpoint/2010/main" val="3748072028"/>
              </p:ext>
            </p:extLst>
          </p:nvPr>
        </p:nvGraphicFramePr>
        <p:xfrm>
          <a:off x="468449" y="1619312"/>
          <a:ext cx="10657184" cy="4681115"/>
        </p:xfrm>
        <a:graphic>
          <a:graphicData uri="http://schemas.openxmlformats.org/drawingml/2006/table">
            <a:tbl>
              <a:tblPr/>
              <a:tblGrid>
                <a:gridCol w="4212468">
                  <a:extLst>
                    <a:ext uri="{9D8B030D-6E8A-4147-A177-3AD203B41FA5}">
                      <a16:colId xmlns:a16="http://schemas.microsoft.com/office/drawing/2014/main" val="20000"/>
                    </a:ext>
                  </a:extLst>
                </a:gridCol>
                <a:gridCol w="6444716">
                  <a:extLst>
                    <a:ext uri="{9D8B030D-6E8A-4147-A177-3AD203B41FA5}">
                      <a16:colId xmlns:a16="http://schemas.microsoft.com/office/drawing/2014/main" val="20001"/>
                    </a:ext>
                  </a:extLst>
                </a:gridCol>
              </a:tblGrid>
              <a:tr h="4681115">
                <a:tc>
                  <a:txBody>
                    <a:bodyPr/>
                    <a:lstStyle/>
                    <a:p>
                      <a:pPr algn="just">
                        <a:lnSpc>
                          <a:spcPct val="120000"/>
                        </a:lnSpc>
                        <a:spcAft>
                          <a:spcPts val="0"/>
                        </a:spcAft>
                        <a:tabLst>
                          <a:tab pos="5591175" algn="l"/>
                        </a:tabLst>
                      </a:pPr>
                      <a:r>
                        <a:rPr lang="en-US" sz="2800" b="1" kern="100" dirty="0">
                          <a:solidFill>
                            <a:srgbClr val="000000"/>
                          </a:solidFill>
                          <a:effectLst/>
                          <a:latin typeface="Times New Roman" panose="02020603050405020304"/>
                          <a:ea typeface="楷体_GB2312"/>
                          <a:cs typeface="Courier New" panose="02070309020205020404"/>
                        </a:rPr>
                        <a:t>Paragraph 1</a:t>
                      </a:r>
                      <a:r>
                        <a:rPr lang="zh-CN" sz="2800" kern="100" dirty="0">
                          <a:solidFill>
                            <a:srgbClr val="000000"/>
                          </a:solidFill>
                          <a:effectLst/>
                          <a:latin typeface="Times New Roman" panose="02020603050405020304"/>
                          <a:ea typeface="楷体_GB2312"/>
                          <a:cs typeface="Times New Roman" panose="02020603050405020304"/>
                        </a:rPr>
                        <a:t>：</a:t>
                      </a:r>
                      <a:endParaRPr lang="zh-CN" sz="2800" kern="100" dirty="0">
                        <a:effectLst/>
                        <a:latin typeface="宋体" panose="02010600030101010101" pitchFamily="2" charset="-122"/>
                        <a:cs typeface="Courier New" panose="02070309020205020404"/>
                      </a:endParaRPr>
                    </a:p>
                    <a:p>
                      <a:pPr algn="just">
                        <a:lnSpc>
                          <a:spcPct val="120000"/>
                        </a:lnSpc>
                        <a:spcAft>
                          <a:spcPts val="0"/>
                        </a:spcAft>
                        <a:tabLst>
                          <a:tab pos="5591175" algn="l"/>
                        </a:tabLst>
                      </a:pPr>
                      <a:r>
                        <a:rPr lang="en-US" sz="2800" kern="100" dirty="0">
                          <a:solidFill>
                            <a:srgbClr val="000000"/>
                          </a:solidFill>
                          <a:effectLst/>
                          <a:latin typeface="宋体" panose="02010600030101010101" pitchFamily="2" charset="-122"/>
                          <a:cs typeface="Times New Roman" panose="02020603050405020304"/>
                        </a:rPr>
                        <a:t>“</a:t>
                      </a:r>
                      <a:r>
                        <a:rPr lang="en-US" sz="2800" kern="100" dirty="0">
                          <a:solidFill>
                            <a:srgbClr val="000000"/>
                          </a:solidFill>
                          <a:effectLst/>
                          <a:latin typeface="Times New Roman" panose="02020603050405020304"/>
                          <a:ea typeface="楷体_GB2312"/>
                          <a:cs typeface="Courier New" panose="02070309020205020404"/>
                        </a:rPr>
                        <a:t>This is Maya's secret</a:t>
                      </a:r>
                      <a:r>
                        <a:rPr lang="zh-CN" sz="2800" kern="100" dirty="0">
                          <a:solidFill>
                            <a:srgbClr val="000000"/>
                          </a:solidFill>
                          <a:effectLst/>
                          <a:latin typeface="Times New Roman" panose="02020603050405020304"/>
                          <a:ea typeface="楷体_GB2312"/>
                          <a:cs typeface="Times New Roman" panose="02020603050405020304"/>
                        </a:rPr>
                        <a:t>，</a:t>
                      </a:r>
                      <a:r>
                        <a:rPr lang="en-US" sz="2800" kern="100" dirty="0">
                          <a:solidFill>
                            <a:srgbClr val="000000"/>
                          </a:solidFill>
                          <a:effectLst/>
                          <a:latin typeface="宋体" panose="02010600030101010101" pitchFamily="2" charset="-122"/>
                          <a:cs typeface="Times New Roman" panose="02020603050405020304"/>
                        </a:rPr>
                        <a:t>”</a:t>
                      </a:r>
                      <a:r>
                        <a:rPr lang="en-US" sz="2800" kern="100" dirty="0">
                          <a:solidFill>
                            <a:srgbClr val="000000"/>
                          </a:solidFill>
                          <a:effectLst/>
                          <a:latin typeface="Times New Roman" panose="02020603050405020304"/>
                          <a:ea typeface="楷体_GB2312"/>
                          <a:cs typeface="Courier New" panose="02070309020205020404"/>
                        </a:rPr>
                        <a:t> Hilda said with a big smile. _______________________________________________________________</a:t>
                      </a:r>
                      <a:endParaRPr lang="zh-CN" sz="2800" kern="100" dirty="0">
                        <a:effectLst/>
                        <a:latin typeface="宋体" panose="02010600030101010101" pitchFamily="2" charset="-122"/>
                        <a:cs typeface="Courier New" panose="02070309020205020404"/>
                      </a:endParaRPr>
                    </a:p>
                  </a:txBody>
                  <a:tcPr marL="35068" marR="350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2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1. How did Katherine react?</a:t>
                      </a:r>
                      <a:endParaRPr lang="zh-CN" sz="2800" kern="100" dirty="0">
                        <a:effectLst/>
                        <a:latin typeface="宋体" panose="02010600030101010101" pitchFamily="2" charset="-122"/>
                        <a:cs typeface="Courier New" panose="02070309020205020404"/>
                      </a:endParaRPr>
                    </a:p>
                    <a:p>
                      <a:pPr algn="just">
                        <a:lnSpc>
                          <a:spcPct val="12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_________________________________________________________________________________________________________</a:t>
                      </a:r>
                      <a:endParaRPr lang="zh-CN" sz="2800" kern="100" dirty="0">
                        <a:effectLst/>
                        <a:latin typeface="宋体" panose="02010600030101010101" pitchFamily="2" charset="-122"/>
                        <a:cs typeface="Courier New" panose="02070309020205020404"/>
                      </a:endParaRPr>
                    </a:p>
                    <a:p>
                      <a:pPr algn="just">
                        <a:lnSpc>
                          <a:spcPct val="12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2. How did Hilda make Katherine know Maya's secret?</a:t>
                      </a:r>
                      <a:endParaRPr lang="zh-CN" sz="2800" kern="100" dirty="0">
                        <a:effectLst/>
                        <a:latin typeface="宋体" panose="02010600030101010101" pitchFamily="2" charset="-122"/>
                        <a:cs typeface="Courier New" panose="02070309020205020404"/>
                      </a:endParaRPr>
                    </a:p>
                    <a:p>
                      <a:pPr algn="just">
                        <a:lnSpc>
                          <a:spcPct val="12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_________________________________________________________________________________________________________</a:t>
                      </a:r>
                      <a:endParaRPr lang="zh-CN" sz="2800" kern="100" dirty="0">
                        <a:effectLst/>
                        <a:latin typeface="宋体" panose="02010600030101010101" pitchFamily="2" charset="-122"/>
                        <a:cs typeface="Courier New" panose="02070309020205020404"/>
                      </a:endParaRPr>
                    </a:p>
                  </a:txBody>
                  <a:tcPr marL="35068" marR="350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3" name="矩形 2"/>
          <p:cNvSpPr/>
          <p:nvPr/>
        </p:nvSpPr>
        <p:spPr>
          <a:xfrm>
            <a:off x="4680917" y="2078109"/>
            <a:ext cx="6372708" cy="1594026"/>
          </a:xfrm>
          <a:prstGeom prst="rect">
            <a:avLst/>
          </a:prstGeom>
        </p:spPr>
        <p:txBody>
          <a:bodyPr wrap="square">
            <a:spAutoFit/>
          </a:bodyPr>
          <a:lstStyle/>
          <a:p>
            <a:pPr algn="just">
              <a:lnSpc>
                <a:spcPct val="120000"/>
              </a:lnSpc>
              <a:spcAft>
                <a:spcPts val="0"/>
              </a:spcAft>
              <a:tabLst>
                <a:tab pos="5591175" algn="l"/>
              </a:tabLst>
            </a:pPr>
            <a:r>
              <a:rPr lang="en-US" altLang="zh-CN" kern="100" dirty="0">
                <a:latin typeface="Times New Roman" panose="02020603050405020304"/>
                <a:ea typeface="楷体_GB2312"/>
                <a:cs typeface="Courier New" panose="02070309020205020404"/>
              </a:rPr>
              <a:t>Katherine was more confused, wondering where Maya got the comb as well as yesterday's candy wrapper.</a:t>
            </a:r>
            <a:endParaRPr lang="zh-CN" altLang="zh-CN" sz="1050" kern="100" dirty="0">
              <a:effectLst/>
              <a:latin typeface="宋体" panose="02010600030101010101" pitchFamily="2" charset="-122"/>
              <a:cs typeface="Courier New" panose="02070309020205020404"/>
            </a:endParaRPr>
          </a:p>
        </p:txBody>
      </p:sp>
      <p:sp>
        <p:nvSpPr>
          <p:cNvPr id="5" name="矩形 4"/>
          <p:cNvSpPr/>
          <p:nvPr/>
        </p:nvSpPr>
        <p:spPr>
          <a:xfrm>
            <a:off x="4676511" y="4634393"/>
            <a:ext cx="6372708" cy="1076961"/>
          </a:xfrm>
          <a:prstGeom prst="rect">
            <a:avLst/>
          </a:prstGeom>
        </p:spPr>
        <p:txBody>
          <a:bodyPr wrap="square">
            <a:spAutoFit/>
          </a:bodyPr>
          <a:lstStyle/>
          <a:p>
            <a:pPr algn="just">
              <a:lnSpc>
                <a:spcPct val="120000"/>
              </a:lnSpc>
              <a:spcAft>
                <a:spcPts val="0"/>
              </a:spcAft>
              <a:tabLst>
                <a:tab pos="5591175" algn="l"/>
              </a:tabLst>
            </a:pPr>
            <a:r>
              <a:rPr lang="en-US" altLang="zh-CN" kern="100" dirty="0">
                <a:latin typeface="Times New Roman" panose="02020603050405020304"/>
                <a:ea typeface="楷体_GB2312"/>
                <a:cs typeface="Courier New" panose="02070309020205020404"/>
              </a:rPr>
              <a:t>Hilda suggested Katherine spy on Maya to clear up her confusion on her own.</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custDataLst>
              <p:tags r:id="rId1"/>
            </p:custDataLst>
          </p:nvPr>
        </p:nvGrpSpPr>
        <p:grpSpPr>
          <a:xfrm>
            <a:off x="1090793" y="1586194"/>
            <a:ext cx="138156" cy="172842"/>
            <a:chOff x="2931306" y="-1397262"/>
            <a:chExt cx="203200" cy="254000"/>
          </a:xfrm>
        </p:grpSpPr>
        <p:sp>
          <p:nvSpPr>
            <p:cNvPr id="48" name="任意多边形: 形状 16"/>
            <p:cNvSpPr/>
            <p:nvPr>
              <p:custDataLst>
                <p:tags r:id="rId2"/>
              </p:custDataLst>
            </p:nvPr>
          </p:nvSpPr>
          <p:spPr>
            <a:xfrm>
              <a:off x="2931306" y="-1397262"/>
              <a:ext cx="203200" cy="254000"/>
            </a:xfrm>
            <a:custGeom>
              <a:avLst/>
              <a:gdLst>
                <a:gd name="connsiteX0" fmla="*/ 114300 w 203200"/>
                <a:gd name="connsiteY0" fmla="*/ 0 h 254000"/>
                <a:gd name="connsiteX1" fmla="*/ 25400 w 203200"/>
                <a:gd name="connsiteY1" fmla="*/ 0 h 254000"/>
                <a:gd name="connsiteX2" fmla="*/ 0 w 203200"/>
                <a:gd name="connsiteY2" fmla="*/ 25400 h 254000"/>
                <a:gd name="connsiteX3" fmla="*/ 0 w 203200"/>
                <a:gd name="connsiteY3" fmla="*/ 228600 h 254000"/>
                <a:gd name="connsiteX4" fmla="*/ 25400 w 203200"/>
                <a:gd name="connsiteY4" fmla="*/ 254000 h 254000"/>
                <a:gd name="connsiteX5" fmla="*/ 177800 w 203200"/>
                <a:gd name="connsiteY5" fmla="*/ 254000 h 254000"/>
                <a:gd name="connsiteX6" fmla="*/ 203200 w 203200"/>
                <a:gd name="connsiteY6" fmla="*/ 228600 h 254000"/>
                <a:gd name="connsiteX7" fmla="*/ 203200 w 203200"/>
                <a:gd name="connsiteY7" fmla="*/ 8890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200" h="254000">
                  <a:moveTo>
                    <a:pt x="114300" y="0"/>
                  </a:moveTo>
                  <a:lnTo>
                    <a:pt x="25400" y="0"/>
                  </a:lnTo>
                  <a:cubicBezTo>
                    <a:pt x="11372" y="0"/>
                    <a:pt x="0" y="11372"/>
                    <a:pt x="0" y="25400"/>
                  </a:cubicBezTo>
                  <a:lnTo>
                    <a:pt x="0" y="228600"/>
                  </a:lnTo>
                  <a:cubicBezTo>
                    <a:pt x="0" y="242628"/>
                    <a:pt x="11372" y="254000"/>
                    <a:pt x="25400" y="254000"/>
                  </a:cubicBezTo>
                  <a:lnTo>
                    <a:pt x="177800" y="254000"/>
                  </a:lnTo>
                  <a:cubicBezTo>
                    <a:pt x="191828" y="254000"/>
                    <a:pt x="203200" y="242628"/>
                    <a:pt x="203200" y="228600"/>
                  </a:cubicBezTo>
                  <a:lnTo>
                    <a:pt x="203200" y="88900"/>
                  </a:lnTo>
                  <a:close/>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49" name="任意多边形: 形状 17"/>
            <p:cNvSpPr/>
            <p:nvPr>
              <p:custDataLst>
                <p:tags r:id="rId3"/>
              </p:custDataLst>
            </p:nvPr>
          </p:nvSpPr>
          <p:spPr>
            <a:xfrm>
              <a:off x="3045606" y="-1397262"/>
              <a:ext cx="88900" cy="88900"/>
            </a:xfrm>
            <a:custGeom>
              <a:avLst/>
              <a:gdLst>
                <a:gd name="connsiteX0" fmla="*/ 0 w 88900"/>
                <a:gd name="connsiteY0" fmla="*/ 0 h 88900"/>
                <a:gd name="connsiteX1" fmla="*/ 0 w 88900"/>
                <a:gd name="connsiteY1" fmla="*/ 88900 h 88900"/>
                <a:gd name="connsiteX2" fmla="*/ 88900 w 88900"/>
                <a:gd name="connsiteY2" fmla="*/ 88900 h 88900"/>
              </a:gdLst>
              <a:ahLst/>
              <a:cxnLst>
                <a:cxn ang="0">
                  <a:pos x="connsiteX0" y="connsiteY0"/>
                </a:cxn>
                <a:cxn ang="0">
                  <a:pos x="connsiteX1" y="connsiteY1"/>
                </a:cxn>
                <a:cxn ang="0">
                  <a:pos x="connsiteX2" y="connsiteY2"/>
                </a:cxn>
              </a:cxnLst>
              <a:rect l="l" t="t" r="r" b="b"/>
              <a:pathLst>
                <a:path w="88900" h="88900">
                  <a:moveTo>
                    <a:pt x="0" y="0"/>
                  </a:moveTo>
                  <a:lnTo>
                    <a:pt x="0" y="88900"/>
                  </a:lnTo>
                  <a:lnTo>
                    <a:pt x="88900" y="88900"/>
                  </a:lnTo>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grpSp>
      <p:sp>
        <p:nvSpPr>
          <p:cNvPr id="2" name="矩形 1"/>
          <p:cNvSpPr/>
          <p:nvPr/>
        </p:nvSpPr>
        <p:spPr>
          <a:xfrm>
            <a:off x="2148430" y="1834992"/>
            <a:ext cx="7225215" cy="28383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dirty="0">
              <a:solidFill>
                <a:prstClr val="white"/>
              </a:solidFill>
              <a:latin typeface="Calibri" panose="020F0502020204030204"/>
              <a:ea typeface="宋体" panose="02010600030101010101" pitchFamily="2" charset="-122"/>
            </a:endParaRPr>
          </a:p>
        </p:txBody>
      </p:sp>
      <p:sp>
        <p:nvSpPr>
          <p:cNvPr id="3" name="任意多边形 19"/>
          <p:cNvSpPr/>
          <p:nvPr/>
        </p:nvSpPr>
        <p:spPr>
          <a:xfrm>
            <a:off x="882" y="2086882"/>
            <a:ext cx="11520311" cy="2334590"/>
          </a:xfrm>
          <a:custGeom>
            <a:avLst/>
            <a:gdLst>
              <a:gd name="connsiteX0" fmla="*/ 0 w 9144000"/>
              <a:gd name="connsiteY0" fmla="*/ 0 h 2757715"/>
              <a:gd name="connsiteX1" fmla="*/ 4308857 w 9144000"/>
              <a:gd name="connsiteY1" fmla="*/ 0 h 2757715"/>
              <a:gd name="connsiteX2" fmla="*/ 4572000 w 9144000"/>
              <a:gd name="connsiteY2" fmla="*/ 319314 h 2757715"/>
              <a:gd name="connsiteX3" fmla="*/ 4835144 w 9144000"/>
              <a:gd name="connsiteY3" fmla="*/ 0 h 2757715"/>
              <a:gd name="connsiteX4" fmla="*/ 9144000 w 9144000"/>
              <a:gd name="connsiteY4" fmla="*/ 0 h 2757715"/>
              <a:gd name="connsiteX5" fmla="*/ 9144000 w 9144000"/>
              <a:gd name="connsiteY5" fmla="*/ 2757715 h 2757715"/>
              <a:gd name="connsiteX6" fmla="*/ 0 w 9144000"/>
              <a:gd name="connsiteY6" fmla="*/ 2757715 h 27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2757715">
                <a:moveTo>
                  <a:pt x="0" y="0"/>
                </a:moveTo>
                <a:lnTo>
                  <a:pt x="4308857" y="0"/>
                </a:lnTo>
                <a:lnTo>
                  <a:pt x="4572000" y="319314"/>
                </a:lnTo>
                <a:lnTo>
                  <a:pt x="4835144" y="0"/>
                </a:lnTo>
                <a:lnTo>
                  <a:pt x="9144000" y="0"/>
                </a:lnTo>
                <a:lnTo>
                  <a:pt x="9144000" y="2757715"/>
                </a:lnTo>
                <a:lnTo>
                  <a:pt x="0" y="2757715"/>
                </a:lnTo>
                <a:close/>
              </a:path>
            </a:pathLst>
          </a:custGeom>
          <a:solidFill>
            <a:schemeClr val="bg1"/>
          </a:solidFill>
          <a:ln>
            <a:noFill/>
          </a:ln>
          <a:effectLst>
            <a:outerShdw blurRad="939800" sx="95000" sy="95000" algn="ctr"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a:solidFill>
                <a:prstClr val="white"/>
              </a:solidFill>
              <a:latin typeface="Calibri" panose="020F0502020204030204"/>
              <a:ea typeface="宋体" panose="02010600030101010101" pitchFamily="2" charset="-122"/>
            </a:endParaRPr>
          </a:p>
        </p:txBody>
      </p:sp>
      <p:sp>
        <p:nvSpPr>
          <p:cNvPr id="5" name="副标题 1"/>
          <p:cNvSpPr txBox="1"/>
          <p:nvPr/>
        </p:nvSpPr>
        <p:spPr>
          <a:xfrm>
            <a:off x="1" y="2720216"/>
            <a:ext cx="11522074" cy="953135"/>
          </a:xfrm>
          <a:prstGeom prst="rect">
            <a:avLst/>
          </a:prstGeom>
        </p:spPr>
        <p:txBody>
          <a:bodyPr wrap="square">
            <a:spAutoFit/>
          </a:bodyPr>
          <a:lstStyle>
            <a:lvl1pPr marL="0" indent="0" algn="l" rtl="0" eaLnBrk="1" fontAlgn="auto" hangingPunct="1">
              <a:lnSpc>
                <a:spcPct val="140000"/>
              </a:lnSpc>
              <a:spcBef>
                <a:spcPts val="0"/>
              </a:spcBef>
              <a:spcAft>
                <a:spcPct val="0"/>
              </a:spcAft>
              <a:buFont typeface="Arial" panose="020B0604020202020204" pitchFamily="34" charset="0"/>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rtl="0" fontAlgn="base">
              <a:lnSpc>
                <a:spcPct val="90000"/>
              </a:lnSpc>
              <a:spcBef>
                <a:spcPts val="500"/>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迁移应用</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935236"/>
            <a:ext cx="10693400" cy="120860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任务三：回答下面问题，并根据段落开头提示语，构思完善故事发展情节。</a:t>
            </a:r>
            <a:endParaRPr lang="zh-CN" altLang="zh-CN" sz="1050" kern="100" dirty="0">
              <a:effectLst/>
              <a:latin typeface="宋体" panose="02010600030101010101" pitchFamily="2" charset="-122"/>
              <a:cs typeface="Courier New" panose="02070309020205020404"/>
            </a:endParaRPr>
          </a:p>
        </p:txBody>
      </p:sp>
      <p:graphicFrame>
        <p:nvGraphicFramePr>
          <p:cNvPr id="2" name="表格 1"/>
          <p:cNvGraphicFramePr>
            <a:graphicFrameLocks noGrp="1"/>
          </p:cNvGraphicFramePr>
          <p:nvPr/>
        </p:nvGraphicFramePr>
        <p:xfrm>
          <a:off x="468449" y="2195376"/>
          <a:ext cx="10657184" cy="3673003"/>
        </p:xfrm>
        <a:graphic>
          <a:graphicData uri="http://schemas.openxmlformats.org/drawingml/2006/table">
            <a:tbl>
              <a:tblPr/>
              <a:tblGrid>
                <a:gridCol w="4176464">
                  <a:extLst>
                    <a:ext uri="{9D8B030D-6E8A-4147-A177-3AD203B41FA5}">
                      <a16:colId xmlns:a16="http://schemas.microsoft.com/office/drawing/2014/main" val="20000"/>
                    </a:ext>
                  </a:extLst>
                </a:gridCol>
                <a:gridCol w="6480720">
                  <a:extLst>
                    <a:ext uri="{9D8B030D-6E8A-4147-A177-3AD203B41FA5}">
                      <a16:colId xmlns:a16="http://schemas.microsoft.com/office/drawing/2014/main" val="20001"/>
                    </a:ext>
                  </a:extLst>
                </a:gridCol>
              </a:tblGrid>
              <a:tr h="3673003">
                <a:tc>
                  <a:txBody>
                    <a:bodyPr/>
                    <a:lstStyle/>
                    <a:p>
                      <a:pPr algn="just">
                        <a:lnSpc>
                          <a:spcPct val="140000"/>
                        </a:lnSpc>
                        <a:spcAft>
                          <a:spcPts val="0"/>
                        </a:spcAft>
                        <a:tabLst>
                          <a:tab pos="5591175" algn="l"/>
                        </a:tabLst>
                      </a:pPr>
                      <a:r>
                        <a:rPr lang="en-US" sz="2800" b="1" kern="100" dirty="0">
                          <a:solidFill>
                            <a:srgbClr val="000000"/>
                          </a:solidFill>
                          <a:effectLst/>
                          <a:latin typeface="Times New Roman" panose="02020603050405020304"/>
                          <a:ea typeface="楷体_GB2312"/>
                          <a:cs typeface="Courier New" panose="02070309020205020404"/>
                        </a:rPr>
                        <a:t>Paragraph 1</a:t>
                      </a:r>
                      <a:r>
                        <a:rPr lang="zh-CN" sz="2800" kern="100" dirty="0">
                          <a:solidFill>
                            <a:srgbClr val="000000"/>
                          </a:solidFill>
                          <a:effectLst/>
                          <a:latin typeface="Times New Roman" panose="02020603050405020304"/>
                          <a:ea typeface="楷体_GB2312"/>
                          <a:cs typeface="Times New Roman" panose="02020603050405020304"/>
                        </a:rPr>
                        <a:t>：</a:t>
                      </a:r>
                      <a:endParaRPr lang="zh-CN" sz="2800" kern="100" dirty="0">
                        <a:effectLst/>
                        <a:latin typeface="宋体" panose="02010600030101010101" pitchFamily="2" charset="-122"/>
                        <a:cs typeface="Courier New" panose="02070309020205020404"/>
                      </a:endParaRPr>
                    </a:p>
                    <a:p>
                      <a:pPr algn="just">
                        <a:lnSpc>
                          <a:spcPct val="140000"/>
                        </a:lnSpc>
                        <a:spcAft>
                          <a:spcPts val="0"/>
                        </a:spcAft>
                        <a:tabLst>
                          <a:tab pos="5591175" algn="l"/>
                        </a:tabLst>
                      </a:pPr>
                      <a:r>
                        <a:rPr lang="en-US" sz="2800" kern="100" dirty="0">
                          <a:solidFill>
                            <a:srgbClr val="000000"/>
                          </a:solidFill>
                          <a:effectLst/>
                          <a:latin typeface="宋体" panose="02010600030101010101" pitchFamily="2" charset="-122"/>
                          <a:cs typeface="Times New Roman" panose="02020603050405020304"/>
                        </a:rPr>
                        <a:t>“</a:t>
                      </a:r>
                      <a:r>
                        <a:rPr lang="en-US" sz="2800" kern="100" dirty="0">
                          <a:solidFill>
                            <a:srgbClr val="000000"/>
                          </a:solidFill>
                          <a:effectLst/>
                          <a:latin typeface="Times New Roman" panose="02020603050405020304"/>
                          <a:ea typeface="楷体_GB2312"/>
                          <a:cs typeface="Courier New" panose="02070309020205020404"/>
                        </a:rPr>
                        <a:t>This is Maya's secret</a:t>
                      </a:r>
                      <a:r>
                        <a:rPr lang="zh-CN" sz="2800" kern="100" dirty="0">
                          <a:solidFill>
                            <a:srgbClr val="000000"/>
                          </a:solidFill>
                          <a:effectLst/>
                          <a:latin typeface="Times New Roman" panose="02020603050405020304"/>
                          <a:ea typeface="楷体_GB2312"/>
                          <a:cs typeface="Times New Roman" panose="02020603050405020304"/>
                        </a:rPr>
                        <a:t>，</a:t>
                      </a:r>
                      <a:r>
                        <a:rPr lang="en-US" sz="2800" kern="100" dirty="0">
                          <a:solidFill>
                            <a:srgbClr val="000000"/>
                          </a:solidFill>
                          <a:effectLst/>
                          <a:latin typeface="宋体" panose="02010600030101010101" pitchFamily="2" charset="-122"/>
                          <a:cs typeface="Times New Roman" panose="02020603050405020304"/>
                        </a:rPr>
                        <a:t>”</a:t>
                      </a:r>
                      <a:r>
                        <a:rPr lang="en-US" sz="2800" kern="100" dirty="0">
                          <a:solidFill>
                            <a:srgbClr val="000000"/>
                          </a:solidFill>
                          <a:effectLst/>
                          <a:latin typeface="Times New Roman" panose="02020603050405020304"/>
                          <a:ea typeface="楷体_GB2312"/>
                          <a:cs typeface="Courier New" panose="02070309020205020404"/>
                        </a:rPr>
                        <a:t> Hilda said with a big smile. _________________________________________________________________</a:t>
                      </a:r>
                      <a:endParaRPr lang="zh-CN" sz="2800" kern="100" dirty="0">
                        <a:effectLst/>
                        <a:latin typeface="宋体" panose="02010600030101010101" pitchFamily="2" charset="-122"/>
                        <a:cs typeface="Courier New" panose="02070309020205020404"/>
                      </a:endParaRPr>
                    </a:p>
                  </a:txBody>
                  <a:tcPr marL="35068" marR="350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3. What did Katherine do?</a:t>
                      </a:r>
                      <a:endParaRPr lang="zh-CN" sz="2800" kern="100" dirty="0">
                        <a:effectLst/>
                        <a:latin typeface="宋体" panose="02010600030101010101" pitchFamily="2" charset="-122"/>
                        <a:cs typeface="Courier New" panose="02070309020205020404"/>
                      </a:endParaRPr>
                    </a:p>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________________________________________________________________________________________________________________________________________________</a:t>
                      </a:r>
                      <a:endParaRPr lang="zh-CN" sz="2800" kern="100" dirty="0">
                        <a:effectLst/>
                        <a:latin typeface="宋体" panose="02010600030101010101" pitchFamily="2" charset="-122"/>
                        <a:cs typeface="Courier New" panose="02070309020205020404"/>
                      </a:endParaRPr>
                    </a:p>
                  </a:txBody>
                  <a:tcPr marL="35068" marR="350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3" name="矩形 2"/>
          <p:cNvSpPr/>
          <p:nvPr/>
        </p:nvSpPr>
        <p:spPr>
          <a:xfrm>
            <a:off x="4680917" y="3039042"/>
            <a:ext cx="6408712" cy="2505301"/>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ea typeface="楷体_GB2312"/>
                <a:cs typeface="Courier New" panose="02070309020205020404"/>
              </a:rPr>
              <a:t>The next morning, Katherine did as what Hilda had done the day before. Following behind Maya, she managed to find Maya's secret.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468449" y="1079847"/>
          <a:ext cx="10729192" cy="4896544"/>
        </p:xfrm>
        <a:graphic>
          <a:graphicData uri="http://schemas.openxmlformats.org/drawingml/2006/table">
            <a:tbl>
              <a:tblPr/>
              <a:tblGrid>
                <a:gridCol w="2556284">
                  <a:extLst>
                    <a:ext uri="{9D8B030D-6E8A-4147-A177-3AD203B41FA5}">
                      <a16:colId xmlns:a16="http://schemas.microsoft.com/office/drawing/2014/main" val="20000"/>
                    </a:ext>
                  </a:extLst>
                </a:gridCol>
                <a:gridCol w="8172908">
                  <a:extLst>
                    <a:ext uri="{9D8B030D-6E8A-4147-A177-3AD203B41FA5}">
                      <a16:colId xmlns:a16="http://schemas.microsoft.com/office/drawing/2014/main" val="20001"/>
                    </a:ext>
                  </a:extLst>
                </a:gridCol>
              </a:tblGrid>
              <a:tr h="4896544">
                <a:tc>
                  <a:txBody>
                    <a:bodyPr/>
                    <a:lstStyle/>
                    <a:p>
                      <a:pPr algn="just">
                        <a:lnSpc>
                          <a:spcPct val="140000"/>
                        </a:lnSpc>
                        <a:spcAft>
                          <a:spcPts val="0"/>
                        </a:spcAft>
                        <a:tabLst>
                          <a:tab pos="5591175" algn="l"/>
                        </a:tabLst>
                      </a:pPr>
                      <a:r>
                        <a:rPr lang="en-US" sz="2800" b="1" kern="100" dirty="0">
                          <a:solidFill>
                            <a:srgbClr val="000000"/>
                          </a:solidFill>
                          <a:effectLst/>
                          <a:latin typeface="Times New Roman" panose="02020603050405020304"/>
                          <a:ea typeface="楷体_GB2312"/>
                          <a:cs typeface="Courier New" panose="02070309020205020404"/>
                        </a:rPr>
                        <a:t>Paragraph 2</a:t>
                      </a:r>
                      <a:r>
                        <a:rPr lang="zh-CN" sz="2800" kern="100" dirty="0">
                          <a:solidFill>
                            <a:srgbClr val="000000"/>
                          </a:solidFill>
                          <a:effectLst/>
                          <a:latin typeface="Times New Roman" panose="02020603050405020304"/>
                          <a:ea typeface="楷体_GB2312"/>
                          <a:cs typeface="Times New Roman" panose="02020603050405020304"/>
                        </a:rPr>
                        <a:t>：</a:t>
                      </a:r>
                      <a:endParaRPr lang="zh-CN" sz="2800" kern="100" dirty="0">
                        <a:effectLst/>
                        <a:latin typeface="宋体" panose="02010600030101010101" pitchFamily="2" charset="-122"/>
                        <a:cs typeface="Courier New" panose="02070309020205020404"/>
                      </a:endParaRPr>
                    </a:p>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Now Katherine </a:t>
                      </a:r>
                      <a:r>
                        <a:rPr lang="en-US" sz="2800" kern="100" dirty="0" err="1">
                          <a:solidFill>
                            <a:srgbClr val="000000"/>
                          </a:solidFill>
                          <a:effectLst/>
                          <a:latin typeface="Times New Roman" panose="02020603050405020304"/>
                          <a:ea typeface="楷体_GB2312"/>
                          <a:cs typeface="Courier New" panose="02070309020205020404"/>
                        </a:rPr>
                        <a:t>realised</a:t>
                      </a:r>
                      <a:r>
                        <a:rPr lang="en-US" sz="2800" kern="100" dirty="0">
                          <a:solidFill>
                            <a:srgbClr val="000000"/>
                          </a:solidFill>
                          <a:effectLst/>
                          <a:latin typeface="Times New Roman" panose="02020603050405020304"/>
                          <a:ea typeface="楷体_GB2312"/>
                          <a:cs typeface="Courier New" panose="02070309020205020404"/>
                        </a:rPr>
                        <a:t> what had been going on.</a:t>
                      </a:r>
                      <a:endParaRPr lang="zh-CN" sz="2800" kern="100" dirty="0">
                        <a:effectLst/>
                        <a:latin typeface="宋体" panose="02010600030101010101" pitchFamily="2" charset="-122"/>
                        <a:cs typeface="Courier New" panose="02070309020205020404"/>
                      </a:endParaRPr>
                    </a:p>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________________________________________________________</a:t>
                      </a:r>
                      <a:endParaRPr lang="zh-CN" sz="2800" kern="100" dirty="0">
                        <a:effectLst/>
                        <a:latin typeface="宋体" panose="02010600030101010101" pitchFamily="2" charset="-122"/>
                        <a:cs typeface="Courier New" panose="02070309020205020404"/>
                      </a:endParaRPr>
                    </a:p>
                  </a:txBody>
                  <a:tcPr marL="28879" marR="288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1. What did Katherine think of Maya when she discovered Maya's secret?</a:t>
                      </a:r>
                      <a:endParaRPr lang="zh-CN" sz="2800" kern="100" dirty="0">
                        <a:effectLst/>
                        <a:latin typeface="宋体" panose="02010600030101010101" pitchFamily="2" charset="-122"/>
                        <a:cs typeface="Courier New" panose="02070309020205020404"/>
                      </a:endParaRPr>
                    </a:p>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_______________________________________________________________________________________________________________________________________</a:t>
                      </a:r>
                      <a:endParaRPr lang="zh-CN" sz="2800" kern="100" dirty="0">
                        <a:effectLst/>
                        <a:latin typeface="宋体" panose="02010600030101010101" pitchFamily="2" charset="-122"/>
                        <a:cs typeface="Courier New" panose="02070309020205020404"/>
                      </a:endParaRPr>
                    </a:p>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2. What did Katherine do to Hilda next?</a:t>
                      </a:r>
                      <a:endParaRPr lang="zh-CN" sz="2800" kern="100" dirty="0">
                        <a:effectLst/>
                        <a:latin typeface="宋体" panose="02010600030101010101" pitchFamily="2" charset="-122"/>
                        <a:cs typeface="Courier New" panose="02070309020205020404"/>
                      </a:endParaRPr>
                    </a:p>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__________________________________________________________________________________________</a:t>
                      </a:r>
                      <a:endParaRPr lang="zh-CN" sz="2800" kern="100" dirty="0">
                        <a:effectLst/>
                        <a:latin typeface="宋体" panose="02010600030101010101" pitchFamily="2" charset="-122"/>
                        <a:cs typeface="Courier New" panose="02070309020205020404"/>
                      </a:endParaRPr>
                    </a:p>
                  </a:txBody>
                  <a:tcPr marL="28879" marR="288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3" name="矩形 2"/>
          <p:cNvSpPr/>
          <p:nvPr/>
        </p:nvSpPr>
        <p:spPr>
          <a:xfrm>
            <a:off x="3024733" y="2231975"/>
            <a:ext cx="8064896" cy="1902059"/>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ea typeface="楷体_GB2312"/>
                <a:cs typeface="Courier New" panose="02070309020205020404"/>
              </a:rPr>
              <a:t>Katherine </a:t>
            </a:r>
            <a:r>
              <a:rPr lang="en-US" altLang="zh-CN" kern="100" dirty="0" err="1">
                <a:latin typeface="Times New Roman" panose="02020603050405020304"/>
                <a:ea typeface="楷体_GB2312"/>
                <a:cs typeface="Courier New" panose="02070309020205020404"/>
              </a:rPr>
              <a:t>realised</a:t>
            </a:r>
            <a:r>
              <a:rPr lang="en-US" altLang="zh-CN" kern="100" dirty="0">
                <a:latin typeface="Times New Roman" panose="02020603050405020304"/>
                <a:ea typeface="楷体_GB2312"/>
                <a:cs typeface="Courier New" panose="02070309020205020404"/>
              </a:rPr>
              <a:t> that Maya was so intelligent that she was capable of fetching random items, for her extra treat. </a:t>
            </a:r>
            <a:endParaRPr lang="zh-CN" altLang="zh-CN" sz="1050" kern="100" dirty="0">
              <a:effectLst/>
              <a:latin typeface="宋体" panose="02010600030101010101" pitchFamily="2" charset="-122"/>
              <a:cs typeface="Courier New" panose="02070309020205020404"/>
            </a:endParaRPr>
          </a:p>
        </p:txBody>
      </p:sp>
      <p:sp>
        <p:nvSpPr>
          <p:cNvPr id="4" name="矩形 3"/>
          <p:cNvSpPr/>
          <p:nvPr/>
        </p:nvSpPr>
        <p:spPr>
          <a:xfrm>
            <a:off x="3024733" y="4604603"/>
            <a:ext cx="8064896" cy="1227772"/>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ea typeface="楷体_GB2312"/>
                <a:cs typeface="Courier New" panose="02070309020205020404"/>
              </a:rPr>
              <a:t>Katherine made an earnest apology to Hilda for her blame without any evidence.</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468449" y="1339626"/>
          <a:ext cx="10729192" cy="4276725"/>
        </p:xfrm>
        <a:graphic>
          <a:graphicData uri="http://schemas.openxmlformats.org/drawingml/2006/table">
            <a:tbl>
              <a:tblPr/>
              <a:tblGrid>
                <a:gridCol w="3708412">
                  <a:extLst>
                    <a:ext uri="{9D8B030D-6E8A-4147-A177-3AD203B41FA5}">
                      <a16:colId xmlns:a16="http://schemas.microsoft.com/office/drawing/2014/main" val="20000"/>
                    </a:ext>
                  </a:extLst>
                </a:gridCol>
                <a:gridCol w="7020780">
                  <a:extLst>
                    <a:ext uri="{9D8B030D-6E8A-4147-A177-3AD203B41FA5}">
                      <a16:colId xmlns:a16="http://schemas.microsoft.com/office/drawing/2014/main" val="20001"/>
                    </a:ext>
                  </a:extLst>
                </a:gridCol>
              </a:tblGrid>
              <a:tr h="4276725">
                <a:tc>
                  <a:txBody>
                    <a:bodyPr/>
                    <a:lstStyle/>
                    <a:p>
                      <a:pPr algn="just">
                        <a:lnSpc>
                          <a:spcPct val="140000"/>
                        </a:lnSpc>
                        <a:spcAft>
                          <a:spcPts val="0"/>
                        </a:spcAft>
                        <a:tabLst>
                          <a:tab pos="5591175" algn="l"/>
                        </a:tabLst>
                      </a:pPr>
                      <a:r>
                        <a:rPr lang="en-US" sz="2800" b="1" kern="100" dirty="0">
                          <a:solidFill>
                            <a:srgbClr val="000000"/>
                          </a:solidFill>
                          <a:effectLst/>
                          <a:latin typeface="Times New Roman" panose="02020603050405020304"/>
                          <a:ea typeface="楷体_GB2312"/>
                          <a:cs typeface="Courier New" panose="02070309020205020404"/>
                        </a:rPr>
                        <a:t>Paragraph 2</a:t>
                      </a:r>
                      <a:r>
                        <a:rPr lang="zh-CN" sz="2800" kern="100" dirty="0">
                          <a:solidFill>
                            <a:srgbClr val="000000"/>
                          </a:solidFill>
                          <a:effectLst/>
                          <a:latin typeface="Times New Roman" panose="02020603050405020304"/>
                          <a:ea typeface="楷体_GB2312"/>
                          <a:cs typeface="Times New Roman" panose="02020603050405020304"/>
                        </a:rPr>
                        <a:t>：</a:t>
                      </a:r>
                      <a:endParaRPr lang="zh-CN" sz="2800" kern="100" dirty="0">
                        <a:effectLst/>
                        <a:latin typeface="宋体" panose="02010600030101010101" pitchFamily="2" charset="-122"/>
                        <a:cs typeface="Courier New" panose="02070309020205020404"/>
                      </a:endParaRPr>
                    </a:p>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Now Katherine </a:t>
                      </a:r>
                      <a:r>
                        <a:rPr lang="en-US" sz="2800" kern="100" dirty="0" err="1">
                          <a:solidFill>
                            <a:srgbClr val="000000"/>
                          </a:solidFill>
                          <a:effectLst/>
                          <a:latin typeface="Times New Roman" panose="02020603050405020304"/>
                          <a:ea typeface="楷体_GB2312"/>
                          <a:cs typeface="Courier New" panose="02070309020205020404"/>
                        </a:rPr>
                        <a:t>realised</a:t>
                      </a:r>
                      <a:r>
                        <a:rPr lang="en-US" sz="2800" kern="100" dirty="0">
                          <a:solidFill>
                            <a:srgbClr val="000000"/>
                          </a:solidFill>
                          <a:effectLst/>
                          <a:latin typeface="Times New Roman" panose="02020603050405020304"/>
                          <a:ea typeface="楷体_GB2312"/>
                          <a:cs typeface="Courier New" panose="02070309020205020404"/>
                        </a:rPr>
                        <a:t> what had been going on.</a:t>
                      </a:r>
                      <a:endParaRPr lang="zh-CN" sz="2800" kern="100" dirty="0">
                        <a:effectLst/>
                        <a:latin typeface="宋体" panose="02010600030101010101" pitchFamily="2" charset="-122"/>
                        <a:cs typeface="Courier New" panose="02070309020205020404"/>
                      </a:endParaRPr>
                    </a:p>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________________________________________________________________________________</a:t>
                      </a:r>
                      <a:endParaRPr lang="zh-CN" sz="2800" kern="100" dirty="0">
                        <a:effectLst/>
                        <a:latin typeface="宋体" panose="02010600030101010101" pitchFamily="2" charset="-122"/>
                        <a:cs typeface="Courier New" panose="02070309020205020404"/>
                      </a:endParaRPr>
                    </a:p>
                  </a:txBody>
                  <a:tcPr marL="28879" marR="288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3. How did they turn Maya's secrets into reality?</a:t>
                      </a:r>
                      <a:endParaRPr lang="zh-CN" sz="2800" kern="100" dirty="0">
                        <a:effectLst/>
                        <a:latin typeface="宋体" panose="02010600030101010101" pitchFamily="2" charset="-122"/>
                        <a:cs typeface="Courier New" panose="02070309020205020404"/>
                      </a:endParaRPr>
                    </a:p>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____________________________________________________________________________________________________________________________________________________________</a:t>
                      </a:r>
                      <a:endParaRPr lang="zh-CN" sz="2800" kern="100" dirty="0">
                        <a:effectLst/>
                        <a:latin typeface="宋体" panose="02010600030101010101" pitchFamily="2" charset="-122"/>
                        <a:cs typeface="Courier New" panose="02070309020205020404"/>
                      </a:endParaRPr>
                    </a:p>
                  </a:txBody>
                  <a:tcPr marL="28879" marR="288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3" name="矩形 2"/>
          <p:cNvSpPr/>
          <p:nvPr/>
        </p:nvSpPr>
        <p:spPr>
          <a:xfrm>
            <a:off x="4212865" y="2447999"/>
            <a:ext cx="6984776" cy="2505301"/>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ea typeface="楷体_GB2312"/>
                <a:cs typeface="Courier New" panose="02070309020205020404"/>
              </a:rPr>
              <a:t>Katherine asked Hilda to secretly help her collect a few things and put them in the filter at the back of the </a:t>
            </a:r>
            <a:r>
              <a:rPr lang="en-US" altLang="zh-CN" kern="100" dirty="0" err="1">
                <a:latin typeface="Times New Roman" panose="02020603050405020304"/>
                <a:ea typeface="楷体_GB2312"/>
                <a:cs typeface="Courier New" panose="02070309020205020404"/>
              </a:rPr>
              <a:t>tank.She</a:t>
            </a:r>
            <a:r>
              <a:rPr lang="en-US" altLang="zh-CN" kern="100" dirty="0">
                <a:latin typeface="Times New Roman" panose="02020603050405020304"/>
                <a:ea typeface="楷体_GB2312"/>
                <a:cs typeface="Courier New" panose="02070309020205020404"/>
              </a:rPr>
              <a:t> wants to give Maya treats.</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431775"/>
            <a:ext cx="10693400" cy="605370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任务四：根据材料内容和任务三中构思的故事发展情节续写两段，使之构成一篇完整的短文。</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注意：续写词数应为</a:t>
            </a:r>
            <a:r>
              <a:rPr lang="en-US" altLang="zh-CN" kern="100" dirty="0">
                <a:solidFill>
                  <a:srgbClr val="000000"/>
                </a:solidFill>
                <a:latin typeface="Times New Roman" panose="02020603050405020304"/>
                <a:cs typeface="Courier New" panose="02070309020205020404"/>
              </a:rPr>
              <a:t>150</a:t>
            </a:r>
            <a:r>
              <a:rPr lang="zh-CN" altLang="zh-CN" kern="100" dirty="0">
                <a:solidFill>
                  <a:srgbClr val="000000"/>
                </a:solidFill>
                <a:latin typeface="Times New Roman" panose="02020603050405020304"/>
                <a:cs typeface="Times New Roman" panose="02020603050405020304"/>
              </a:rPr>
              <a:t>左右。</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宋体" panose="02010600030101010101" pitchFamily="2" charset="-122"/>
                <a:cs typeface="Times New Roman" panose="02020603050405020304"/>
              </a:rPr>
              <a:t>　　</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This is Maya's secret</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 Hilda said with a big smile. _________</a:t>
            </a: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504453" y="2164457"/>
            <a:ext cx="10549172" cy="4243982"/>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宋体" panose="02010600030101010101" pitchFamily="2" charset="-122"/>
                <a:cs typeface="Times New Roman" panose="02020603050405020304"/>
              </a:rPr>
              <a:t>                                                “</a:t>
            </a:r>
            <a:r>
              <a:rPr lang="en-US" altLang="zh-CN" kern="100" dirty="0">
                <a:latin typeface="Times New Roman" panose="02020603050405020304"/>
                <a:cs typeface="Courier New" panose="02070309020205020404"/>
              </a:rPr>
              <a:t>The truth of the matter</a:t>
            </a:r>
            <a:r>
              <a:rPr lang="zh-CN" altLang="zh-CN" kern="100" dirty="0">
                <a:latin typeface="Times New Roman" panose="02020603050405020304"/>
                <a:cs typeface="Times New Roman" panose="02020603050405020304"/>
              </a:rPr>
              <a:t>，</a:t>
            </a:r>
            <a:r>
              <a:rPr lang="en-US" altLang="zh-CN" kern="100" dirty="0">
                <a:latin typeface="宋体" panose="02010600030101010101" pitchFamily="2" charset="-122"/>
                <a:cs typeface="Times New Roman" panose="02020603050405020304"/>
              </a:rPr>
              <a:t>”</a:t>
            </a:r>
            <a:r>
              <a:rPr lang="en-US" altLang="zh-CN" kern="100" dirty="0">
                <a:latin typeface="Times New Roman" panose="02020603050405020304"/>
                <a:cs typeface="Courier New" panose="02070309020205020404"/>
              </a:rPr>
              <a:t> Hilda continued, “is that Maya has been secretly collecting items from the tank, hiding them near the filter in the back of the tank. When you train her, she will give you some items so that she can get treats from you.” </a:t>
            </a:r>
            <a:r>
              <a:rPr lang="en-US" altLang="zh-CN" kern="100" dirty="0">
                <a:latin typeface="宋体" panose="02010600030101010101" pitchFamily="2" charset="-122"/>
                <a:cs typeface="Times New Roman" panose="02020603050405020304"/>
              </a:rPr>
              <a:t>“</a:t>
            </a:r>
            <a:r>
              <a:rPr lang="en-US" altLang="zh-CN" kern="100" dirty="0">
                <a:latin typeface="Times New Roman" panose="02020603050405020304"/>
                <a:cs typeface="Courier New" panose="02070309020205020404"/>
              </a:rPr>
              <a:t>Really? How do you know that</a:t>
            </a:r>
            <a:r>
              <a:rPr lang="zh-CN" altLang="zh-CN" kern="100" dirty="0">
                <a:latin typeface="Times New Roman" panose="02020603050405020304"/>
                <a:cs typeface="Times New Roman" panose="02020603050405020304"/>
              </a:rPr>
              <a:t>？</a:t>
            </a:r>
            <a:r>
              <a:rPr lang="en-US" altLang="zh-CN" kern="100" dirty="0">
                <a:latin typeface="宋体" panose="02010600030101010101" pitchFamily="2" charset="-122"/>
                <a:cs typeface="Times New Roman" panose="02020603050405020304"/>
              </a:rPr>
              <a:t>”</a:t>
            </a:r>
            <a:r>
              <a:rPr lang="en-US" altLang="zh-CN" kern="100" dirty="0">
                <a:latin typeface="Times New Roman" panose="02020603050405020304"/>
                <a:cs typeface="Courier New" panose="02070309020205020404"/>
              </a:rPr>
              <a:t> Katherine asked in surprise. Hilda laughed and replied, “It took me a long time to discover this secret, too. It's not easy to follow Maya.”</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007840"/>
            <a:ext cx="10692000" cy="5110630"/>
          </a:xfrm>
        </p:spPr>
        <p:txBody>
          <a:bodyPr/>
          <a:lstStyle/>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Now Katherine </a:t>
            </a:r>
            <a:r>
              <a:rPr lang="en-US" altLang="zh-CN" kern="100" dirty="0" err="1">
                <a:solidFill>
                  <a:srgbClr val="000000"/>
                </a:solidFill>
                <a:latin typeface="Times New Roman" panose="02020603050405020304"/>
                <a:cs typeface="Courier New" panose="02070309020205020404"/>
              </a:rPr>
              <a:t>realised</a:t>
            </a:r>
            <a:r>
              <a:rPr lang="en-US" altLang="zh-CN" kern="100" dirty="0">
                <a:solidFill>
                  <a:srgbClr val="000000"/>
                </a:solidFill>
                <a:latin typeface="Times New Roman" panose="02020603050405020304"/>
                <a:cs typeface="Courier New" panose="02070309020205020404"/>
              </a:rPr>
              <a:t> what had been going on. _______________</a:t>
            </a: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p>
          <a:p>
            <a:pPr algn="just">
              <a:spcAft>
                <a:spcPts val="0"/>
              </a:spcAft>
              <a:tabLst>
                <a:tab pos="5591175" algn="l"/>
              </a:tabLst>
            </a:pP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324433" y="1007839"/>
            <a:ext cx="10873208" cy="5400599"/>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cs typeface="Courier New" panose="02070309020205020404"/>
              </a:rPr>
              <a:t>                                                                                        Katherine thought to herself, this is really a clever dolphin. And she made an earnest apology to Hilda for wrongly blaming her without any evidence. And she said to Hilda, “Well, Maya loves treats, so we'll work together, and you'll secretly help her collect a few things and put them in the filter at the back of the tank. I'll give her treats, the number of which I can increase.” Hilda replied, “Good idea, let's do it.” From then on, the sea life park is full of warmth and harmony. Maya's performance in front of the audience is getting better and better.</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custDataLst>
              <p:tags r:id="rId1"/>
            </p:custDataLst>
          </p:nvPr>
        </p:nvGrpSpPr>
        <p:grpSpPr>
          <a:xfrm>
            <a:off x="1090793" y="1586194"/>
            <a:ext cx="138156" cy="172842"/>
            <a:chOff x="2931306" y="-1397262"/>
            <a:chExt cx="203200" cy="254000"/>
          </a:xfrm>
        </p:grpSpPr>
        <p:sp>
          <p:nvSpPr>
            <p:cNvPr id="48" name="任意多边形: 形状 16"/>
            <p:cNvSpPr/>
            <p:nvPr>
              <p:custDataLst>
                <p:tags r:id="rId2"/>
              </p:custDataLst>
            </p:nvPr>
          </p:nvSpPr>
          <p:spPr>
            <a:xfrm>
              <a:off x="2931306" y="-1397262"/>
              <a:ext cx="203200" cy="254000"/>
            </a:xfrm>
            <a:custGeom>
              <a:avLst/>
              <a:gdLst>
                <a:gd name="connsiteX0" fmla="*/ 114300 w 203200"/>
                <a:gd name="connsiteY0" fmla="*/ 0 h 254000"/>
                <a:gd name="connsiteX1" fmla="*/ 25400 w 203200"/>
                <a:gd name="connsiteY1" fmla="*/ 0 h 254000"/>
                <a:gd name="connsiteX2" fmla="*/ 0 w 203200"/>
                <a:gd name="connsiteY2" fmla="*/ 25400 h 254000"/>
                <a:gd name="connsiteX3" fmla="*/ 0 w 203200"/>
                <a:gd name="connsiteY3" fmla="*/ 228600 h 254000"/>
                <a:gd name="connsiteX4" fmla="*/ 25400 w 203200"/>
                <a:gd name="connsiteY4" fmla="*/ 254000 h 254000"/>
                <a:gd name="connsiteX5" fmla="*/ 177800 w 203200"/>
                <a:gd name="connsiteY5" fmla="*/ 254000 h 254000"/>
                <a:gd name="connsiteX6" fmla="*/ 203200 w 203200"/>
                <a:gd name="connsiteY6" fmla="*/ 228600 h 254000"/>
                <a:gd name="connsiteX7" fmla="*/ 203200 w 203200"/>
                <a:gd name="connsiteY7" fmla="*/ 8890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200" h="254000">
                  <a:moveTo>
                    <a:pt x="114300" y="0"/>
                  </a:moveTo>
                  <a:lnTo>
                    <a:pt x="25400" y="0"/>
                  </a:lnTo>
                  <a:cubicBezTo>
                    <a:pt x="11372" y="0"/>
                    <a:pt x="0" y="11372"/>
                    <a:pt x="0" y="25400"/>
                  </a:cubicBezTo>
                  <a:lnTo>
                    <a:pt x="0" y="228600"/>
                  </a:lnTo>
                  <a:cubicBezTo>
                    <a:pt x="0" y="242628"/>
                    <a:pt x="11372" y="254000"/>
                    <a:pt x="25400" y="254000"/>
                  </a:cubicBezTo>
                  <a:lnTo>
                    <a:pt x="177800" y="254000"/>
                  </a:lnTo>
                  <a:cubicBezTo>
                    <a:pt x="191828" y="254000"/>
                    <a:pt x="203200" y="242628"/>
                    <a:pt x="203200" y="228600"/>
                  </a:cubicBezTo>
                  <a:lnTo>
                    <a:pt x="203200" y="88900"/>
                  </a:lnTo>
                  <a:close/>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49" name="任意多边形: 形状 17"/>
            <p:cNvSpPr/>
            <p:nvPr>
              <p:custDataLst>
                <p:tags r:id="rId3"/>
              </p:custDataLst>
            </p:nvPr>
          </p:nvSpPr>
          <p:spPr>
            <a:xfrm>
              <a:off x="3045606" y="-1397262"/>
              <a:ext cx="88900" cy="88900"/>
            </a:xfrm>
            <a:custGeom>
              <a:avLst/>
              <a:gdLst>
                <a:gd name="connsiteX0" fmla="*/ 0 w 88900"/>
                <a:gd name="connsiteY0" fmla="*/ 0 h 88900"/>
                <a:gd name="connsiteX1" fmla="*/ 0 w 88900"/>
                <a:gd name="connsiteY1" fmla="*/ 88900 h 88900"/>
                <a:gd name="connsiteX2" fmla="*/ 88900 w 88900"/>
                <a:gd name="connsiteY2" fmla="*/ 88900 h 88900"/>
              </a:gdLst>
              <a:ahLst/>
              <a:cxnLst>
                <a:cxn ang="0">
                  <a:pos x="connsiteX0" y="connsiteY0"/>
                </a:cxn>
                <a:cxn ang="0">
                  <a:pos x="connsiteX1" y="connsiteY1"/>
                </a:cxn>
                <a:cxn ang="0">
                  <a:pos x="connsiteX2" y="connsiteY2"/>
                </a:cxn>
              </a:cxnLst>
              <a:rect l="l" t="t" r="r" b="b"/>
              <a:pathLst>
                <a:path w="88900" h="88900">
                  <a:moveTo>
                    <a:pt x="0" y="0"/>
                  </a:moveTo>
                  <a:lnTo>
                    <a:pt x="0" y="88900"/>
                  </a:lnTo>
                  <a:lnTo>
                    <a:pt x="88900" y="88900"/>
                  </a:lnTo>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grpSp>
      <p:sp>
        <p:nvSpPr>
          <p:cNvPr id="2" name="矩形 1"/>
          <p:cNvSpPr/>
          <p:nvPr/>
        </p:nvSpPr>
        <p:spPr>
          <a:xfrm>
            <a:off x="2148430" y="1834992"/>
            <a:ext cx="7225215" cy="28383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dirty="0">
              <a:solidFill>
                <a:prstClr val="white"/>
              </a:solidFill>
              <a:latin typeface="Calibri" panose="020F0502020204030204"/>
              <a:ea typeface="宋体" panose="02010600030101010101" pitchFamily="2" charset="-122"/>
            </a:endParaRPr>
          </a:p>
        </p:txBody>
      </p:sp>
      <p:sp>
        <p:nvSpPr>
          <p:cNvPr id="3" name="任意多边形 19"/>
          <p:cNvSpPr/>
          <p:nvPr/>
        </p:nvSpPr>
        <p:spPr>
          <a:xfrm>
            <a:off x="882" y="2086882"/>
            <a:ext cx="11520311" cy="2334590"/>
          </a:xfrm>
          <a:custGeom>
            <a:avLst/>
            <a:gdLst>
              <a:gd name="connsiteX0" fmla="*/ 0 w 9144000"/>
              <a:gd name="connsiteY0" fmla="*/ 0 h 2757715"/>
              <a:gd name="connsiteX1" fmla="*/ 4308857 w 9144000"/>
              <a:gd name="connsiteY1" fmla="*/ 0 h 2757715"/>
              <a:gd name="connsiteX2" fmla="*/ 4572000 w 9144000"/>
              <a:gd name="connsiteY2" fmla="*/ 319314 h 2757715"/>
              <a:gd name="connsiteX3" fmla="*/ 4835144 w 9144000"/>
              <a:gd name="connsiteY3" fmla="*/ 0 h 2757715"/>
              <a:gd name="connsiteX4" fmla="*/ 9144000 w 9144000"/>
              <a:gd name="connsiteY4" fmla="*/ 0 h 2757715"/>
              <a:gd name="connsiteX5" fmla="*/ 9144000 w 9144000"/>
              <a:gd name="connsiteY5" fmla="*/ 2757715 h 2757715"/>
              <a:gd name="connsiteX6" fmla="*/ 0 w 9144000"/>
              <a:gd name="connsiteY6" fmla="*/ 2757715 h 27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2757715">
                <a:moveTo>
                  <a:pt x="0" y="0"/>
                </a:moveTo>
                <a:lnTo>
                  <a:pt x="4308857" y="0"/>
                </a:lnTo>
                <a:lnTo>
                  <a:pt x="4572000" y="319314"/>
                </a:lnTo>
                <a:lnTo>
                  <a:pt x="4835144" y="0"/>
                </a:lnTo>
                <a:lnTo>
                  <a:pt x="9144000" y="0"/>
                </a:lnTo>
                <a:lnTo>
                  <a:pt x="9144000" y="2757715"/>
                </a:lnTo>
                <a:lnTo>
                  <a:pt x="0" y="2757715"/>
                </a:lnTo>
                <a:close/>
              </a:path>
            </a:pathLst>
          </a:custGeom>
          <a:solidFill>
            <a:schemeClr val="bg1"/>
          </a:solidFill>
          <a:ln>
            <a:noFill/>
          </a:ln>
          <a:effectLst>
            <a:outerShdw blurRad="939800" sx="95000" sy="95000" algn="ctr"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a:solidFill>
                <a:prstClr val="white"/>
              </a:solidFill>
              <a:latin typeface="Calibri" panose="020F0502020204030204"/>
              <a:ea typeface="宋体" panose="02010600030101010101" pitchFamily="2" charset="-122"/>
            </a:endParaRPr>
          </a:p>
        </p:txBody>
      </p:sp>
      <p:sp>
        <p:nvSpPr>
          <p:cNvPr id="5" name="副标题 1"/>
          <p:cNvSpPr txBox="1"/>
          <p:nvPr/>
        </p:nvSpPr>
        <p:spPr>
          <a:xfrm>
            <a:off x="1" y="2720216"/>
            <a:ext cx="11522074" cy="953135"/>
          </a:xfrm>
          <a:prstGeom prst="rect">
            <a:avLst/>
          </a:prstGeom>
        </p:spPr>
        <p:txBody>
          <a:bodyPr wrap="square">
            <a:spAutoFit/>
          </a:bodyPr>
          <a:lstStyle>
            <a:lvl1pPr marL="0" indent="0" algn="l" rtl="0" eaLnBrk="1" fontAlgn="auto" hangingPunct="1">
              <a:lnSpc>
                <a:spcPct val="140000"/>
              </a:lnSpc>
              <a:spcBef>
                <a:spcPts val="0"/>
              </a:spcBef>
              <a:spcAft>
                <a:spcPct val="0"/>
              </a:spcAft>
              <a:buFont typeface="Arial" panose="020B0604020202020204" pitchFamily="34" charset="0"/>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rtl="0" fontAlgn="base">
              <a:lnSpc>
                <a:spcPct val="90000"/>
              </a:lnSpc>
              <a:spcBef>
                <a:spcPts val="500"/>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重构拓展</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467779"/>
            <a:ext cx="10692000" cy="954107"/>
          </a:xfrm>
        </p:spPr>
        <p:txBody>
          <a:bodyPr/>
          <a:lstStyle/>
          <a:p>
            <a:pPr algn="just">
              <a:lnSpc>
                <a:spcPct val="100000"/>
              </a:lnSpc>
              <a:spcAft>
                <a:spcPts val="0"/>
              </a:spcAft>
              <a:tabLst>
                <a:tab pos="5591175" algn="l"/>
              </a:tabLst>
            </a:pPr>
            <a:r>
              <a:rPr lang="zh-CN" altLang="zh-CN" kern="100" dirty="0">
                <a:solidFill>
                  <a:srgbClr val="000000"/>
                </a:solidFill>
                <a:latin typeface="Times New Roman" panose="02020603050405020304"/>
                <a:ea typeface="黑体" panose="02010609060101010101" pitchFamily="49" charset="-122"/>
                <a:cs typeface="Times New Roman" panose="02020603050405020304"/>
              </a:rPr>
              <a:t>一、单元重构</a:t>
            </a:r>
            <a:endParaRPr lang="zh-CN" altLang="zh-CN" sz="1050" kern="100" dirty="0">
              <a:latin typeface="宋体" panose="02010600030101010101" pitchFamily="2" charset="-122"/>
              <a:cs typeface="Courier New" panose="02070309020205020404"/>
            </a:endParaRPr>
          </a:p>
          <a:p>
            <a:pPr algn="just">
              <a:lnSpc>
                <a:spcPct val="100000"/>
              </a:lnSpc>
              <a:spcAft>
                <a:spcPts val="0"/>
              </a:spcAft>
              <a:tabLst>
                <a:tab pos="5591175" algn="l"/>
              </a:tabLst>
            </a:pPr>
            <a:r>
              <a:rPr lang="zh-CN" altLang="zh-CN" kern="100" dirty="0">
                <a:solidFill>
                  <a:srgbClr val="000000"/>
                </a:solidFill>
                <a:latin typeface="Times New Roman" panose="02020603050405020304"/>
                <a:cs typeface="Times New Roman" panose="02020603050405020304"/>
              </a:rPr>
              <a:t>请根据本单元所学内容，完成思维导图。</a:t>
            </a:r>
            <a:endParaRPr lang="zh-CN" altLang="zh-CN" sz="1050" kern="100" dirty="0">
              <a:effectLst/>
              <a:latin typeface="宋体" panose="02010600030101010101" pitchFamily="2" charset="-122"/>
              <a:cs typeface="Courier New" panose="02070309020205020404"/>
            </a:endParaRPr>
          </a:p>
        </p:txBody>
      </p:sp>
      <p:sp>
        <p:nvSpPr>
          <p:cNvPr id="4" name="副标题 1"/>
          <p:cNvSpPr txBox="1"/>
          <p:nvPr/>
        </p:nvSpPr>
        <p:spPr>
          <a:xfrm>
            <a:off x="432445" y="5796371"/>
            <a:ext cx="10692000" cy="605359"/>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5591175" algn="l"/>
              </a:tabLst>
            </a:pPr>
            <a:r>
              <a:rPr lang="zh-CN" altLang="zh-CN" kern="100" dirty="0">
                <a:solidFill>
                  <a:srgbClr val="FF0000"/>
                </a:solidFill>
                <a:latin typeface="Times New Roman" panose="02020603050405020304"/>
                <a:ea typeface="黑体" panose="02010609060101010101" pitchFamily="49" charset="-122"/>
                <a:cs typeface="Times New Roman" panose="02020603050405020304"/>
              </a:rPr>
              <a:t>答案：</a:t>
            </a:r>
            <a:r>
              <a:rPr lang="zh-CN" altLang="zh-CN" kern="100" dirty="0">
                <a:solidFill>
                  <a:srgbClr val="000000"/>
                </a:solidFill>
                <a:latin typeface="Times New Roman" panose="02020603050405020304"/>
                <a:cs typeface="Times New Roman" panose="02020603050405020304"/>
              </a:rPr>
              <a:t>略</a:t>
            </a:r>
            <a:endParaRPr lang="zh-CN" altLang="zh-CN" sz="1050" kern="100" dirty="0">
              <a:effectLst/>
              <a:latin typeface="宋体" panose="02010600030101010101" pitchFamily="2" charset="-122"/>
              <a:cs typeface="Courier New" panose="02070309020205020404"/>
            </a:endParaRPr>
          </a:p>
        </p:txBody>
      </p:sp>
      <p:pic>
        <p:nvPicPr>
          <p:cNvPr id="5" name="图片 4">
            <a:extLst>
              <a:ext uri="{FF2B5EF4-FFF2-40B4-BE49-F238E27FC236}">
                <a16:creationId xmlns:a16="http://schemas.microsoft.com/office/drawing/2014/main" id="{82D0364C-23C0-D7F1-FA42-0BD709460D1E}"/>
              </a:ext>
            </a:extLst>
          </p:cNvPr>
          <p:cNvPicPr>
            <a:picLocks noChangeAspect="1"/>
          </p:cNvPicPr>
          <p:nvPr/>
        </p:nvPicPr>
        <p:blipFill>
          <a:blip r:embed="rId2"/>
          <a:stretch>
            <a:fillRect/>
          </a:stretch>
        </p:blipFill>
        <p:spPr>
          <a:xfrm>
            <a:off x="3096741" y="1511895"/>
            <a:ext cx="5649974" cy="4711131"/>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949147"/>
            <a:ext cx="10692000" cy="4847224"/>
          </a:xfrm>
        </p:spPr>
        <p:txBody>
          <a:bodyPr/>
          <a:lstStyle/>
          <a:p>
            <a:pPr algn="just">
              <a:spcAft>
                <a:spcPts val="0"/>
              </a:spcAft>
              <a:tabLst>
                <a:tab pos="5591175" algn="l"/>
              </a:tabLst>
            </a:pPr>
            <a:r>
              <a:rPr lang="zh-CN" altLang="zh-CN" kern="100" dirty="0">
                <a:solidFill>
                  <a:srgbClr val="000000"/>
                </a:solidFill>
                <a:latin typeface="Times New Roman" panose="02020603050405020304"/>
                <a:ea typeface="黑体" panose="02010609060101010101" pitchFamily="49" charset="-122"/>
                <a:cs typeface="Times New Roman" panose="02020603050405020304"/>
              </a:rPr>
              <a:t>二、拓展阅读</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阅读下面的文章，完成后面的题目。</a:t>
            </a:r>
            <a:endParaRPr lang="zh-CN" altLang="zh-CN" sz="1050" kern="100" dirty="0">
              <a:latin typeface="宋体" panose="02010600030101010101" pitchFamily="2" charset="-122"/>
              <a:cs typeface="Courier New" panose="02070309020205020404"/>
            </a:endParaRPr>
          </a:p>
          <a:p>
            <a:r>
              <a:rPr lang="en-US" altLang="zh-CN" kern="100" dirty="0">
                <a:solidFill>
                  <a:srgbClr val="000000"/>
                </a:solidFill>
                <a:latin typeface="Times New Roman" panose="02020603050405020304"/>
                <a:cs typeface="Courier New" panose="02070309020205020404"/>
              </a:rPr>
              <a:t>      With Earth Day coming up, a new book </a:t>
            </a:r>
            <a:r>
              <a:rPr lang="en-US" altLang="zh-CN" i="1" kern="100" dirty="0">
                <a:solidFill>
                  <a:srgbClr val="000000"/>
                </a:solidFill>
                <a:latin typeface="Times New Roman" panose="02020603050405020304"/>
                <a:cs typeface="Courier New" panose="02070309020205020404"/>
              </a:rPr>
              <a:t>Birding to Change the World </a:t>
            </a:r>
            <a:r>
              <a:rPr lang="en-US" altLang="zh-CN" kern="100" dirty="0">
                <a:solidFill>
                  <a:srgbClr val="000000"/>
                </a:solidFill>
                <a:latin typeface="Times New Roman" panose="02020603050405020304"/>
                <a:cs typeface="Courier New" panose="02070309020205020404"/>
              </a:rPr>
              <a:t>offers reflections on the ways watching birds can renew our joy in nature and even transform our lives. In the book, environmental justice educator Trish O’Kane describes the lessons from birds that have advanced her teaching in Wisconsin. </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      Author Trish O’Kane is fascinated by American woodcocks (</a:t>
            </a:r>
            <a:r>
              <a:rPr lang="zh-CN" altLang="zh-CN" kern="100" dirty="0">
                <a:solidFill>
                  <a:srgbClr val="000000"/>
                </a:solidFill>
                <a:latin typeface="Times New Roman" panose="02020603050405020304"/>
                <a:cs typeface="Courier New" panose="02070309020205020404"/>
              </a:rPr>
              <a:t>丘鹬</a:t>
            </a:r>
            <a:r>
              <a:rPr lang="en-US" altLang="zh-CN" kern="100" dirty="0">
                <a:solidFill>
                  <a:srgbClr val="000000"/>
                </a:solidFill>
                <a:latin typeface="Times New Roman" panose="02020603050405020304"/>
                <a:cs typeface="Courier New" panose="02070309020205020404"/>
              </a:rPr>
              <a:t>), </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431776"/>
            <a:ext cx="10746600" cy="5940659"/>
          </a:xfrm>
        </p:spPr>
        <p:txBody>
          <a:bodyPr/>
          <a:lstStyle/>
          <a:p>
            <a:r>
              <a:rPr lang="en-US" altLang="zh-CN" kern="100" dirty="0">
                <a:solidFill>
                  <a:srgbClr val="000000"/>
                </a:solidFill>
                <a:latin typeface="Times New Roman" panose="02020603050405020304"/>
                <a:cs typeface="Courier New" panose="02070309020205020404"/>
              </a:rPr>
              <a:t>which resemble “a football with wings” and walk awkwardly on land, relying heavily on earthworms (</a:t>
            </a:r>
            <a:r>
              <a:rPr lang="zh-CN" altLang="zh-CN" kern="100" dirty="0">
                <a:solidFill>
                  <a:srgbClr val="000000"/>
                </a:solidFill>
                <a:latin typeface="Times New Roman" panose="02020603050405020304"/>
                <a:cs typeface="Courier New" panose="02070309020205020404"/>
              </a:rPr>
              <a:t>蚯蚓</a:t>
            </a:r>
            <a:r>
              <a:rPr lang="en-US" altLang="zh-CN" kern="100" dirty="0">
                <a:solidFill>
                  <a:srgbClr val="000000"/>
                </a:solidFill>
                <a:latin typeface="Times New Roman" panose="02020603050405020304"/>
                <a:cs typeface="Courier New" panose="02070309020205020404"/>
              </a:rPr>
              <a:t>) for food. Their main call is a strange buzzing. Woodcocks are among the 134 bird species inhabiting Warner Park in Madison, Wisconsin. However, every year since the 1990s, on 4 July, the park has hosted a fireworks display called Rhythm and Booms. </a:t>
            </a:r>
            <a:endParaRPr lang="zh-CN" altLang="zh-CN" kern="100" dirty="0">
              <a:solidFill>
                <a:srgbClr val="000000"/>
              </a:solidFill>
              <a:latin typeface="Times New Roman" panose="02020603050405020304"/>
              <a:cs typeface="Courier New" panose="02070309020205020404"/>
            </a:endParaRPr>
          </a:p>
          <a:p>
            <a:r>
              <a:rPr lang="en-US" altLang="zh-CN" kern="100" dirty="0">
                <a:solidFill>
                  <a:srgbClr val="000000"/>
                </a:solidFill>
                <a:latin typeface="Times New Roman" panose="02020603050405020304"/>
                <a:cs typeface="Courier New" panose="02070309020205020404"/>
              </a:rPr>
              <a:t>      At this event, attended by 100</a:t>
            </a:r>
            <a:r>
              <a:rPr lang="zh-CN" altLang="zh-CN" kern="100" dirty="0">
                <a:solidFill>
                  <a:srgbClr val="000000"/>
                </a:solidFill>
                <a:latin typeface="Times New Roman" panose="02020603050405020304"/>
                <a:cs typeface="Courier New" panose="02070309020205020404"/>
              </a:rPr>
              <a:t>，</a:t>
            </a:r>
            <a:r>
              <a:rPr lang="en-US" altLang="zh-CN" kern="100" dirty="0">
                <a:solidFill>
                  <a:srgbClr val="000000"/>
                </a:solidFill>
                <a:latin typeface="Times New Roman" panose="02020603050405020304"/>
                <a:cs typeface="Courier New" panose="02070309020205020404"/>
              </a:rPr>
              <a:t>000 people, cannons (</a:t>
            </a:r>
            <a:r>
              <a:rPr lang="zh-CN" altLang="zh-CN" kern="100" dirty="0">
                <a:solidFill>
                  <a:srgbClr val="000000"/>
                </a:solidFill>
                <a:latin typeface="Times New Roman" panose="02020603050405020304"/>
                <a:cs typeface="Courier New" panose="02070309020205020404"/>
              </a:rPr>
              <a:t>大炮</a:t>
            </a:r>
            <a:r>
              <a:rPr lang="en-US" altLang="zh-CN" kern="100" dirty="0">
                <a:solidFill>
                  <a:srgbClr val="000000"/>
                </a:solidFill>
                <a:latin typeface="Times New Roman" panose="02020603050405020304"/>
                <a:cs typeface="Courier New" panose="02070309020205020404"/>
              </a:rPr>
              <a:t>) were fired and five tons of fireworks exploded. Birds are known to feel panic and even pain from such loud noise; some abandon nests or even die of fright. The park was covered in metal left over from the fireworks. </a:t>
            </a:r>
            <a:endParaRPr lang="zh-CN" altLang="zh-CN" kern="100" dirty="0">
              <a:solidFill>
                <a:srgbClr val="000000"/>
              </a:solidFill>
              <a:latin typeface="Times New Roman" panose="02020603050405020304"/>
              <a:cs typeface="Courier New" panose="02070309020205020404"/>
            </a:endParaRP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851585"/>
          </a:xfrm>
        </p:spPr>
        <p:txBody>
          <a:bodyPr/>
          <a:lstStyle/>
          <a:p>
            <a:r>
              <a:rPr lang="en-US" altLang="zh-CN" kern="100" dirty="0">
                <a:solidFill>
                  <a:srgbClr val="000000"/>
                </a:solidFill>
                <a:latin typeface="Times New Roman" panose="02020603050405020304"/>
                <a:cs typeface="Courier New" panose="02070309020205020404"/>
              </a:rPr>
              <a:t>      O’Kane was angry when she heard about the plans to further develop the park beyond its existing sports fields. O’Kane carried out research, cooperated with local nature lovers to form an activist group called Wild Warner, and educated middle school and college students about the park. Tirelessly working together, a team of park lovers brought evidence forward to local authorities about the ongoing harms to the park, highlighting the delightful woodcocks eating the park’s earthworms that had poison in them. The authorities listened. Rhythm and Booms was</a:t>
            </a:r>
            <a:endParaRPr lang="zh-CN" altLang="zh-CN" kern="100" dirty="0">
              <a:solidFill>
                <a:srgbClr val="000000"/>
              </a:solidFill>
              <a:latin typeface="Times New Roman" panose="02020603050405020304"/>
              <a:cs typeface="Courier New" panose="02070309020205020404"/>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889367"/>
            <a:ext cx="10702925" cy="738664"/>
          </a:xfrm>
          <a:prstGeom prst="rect">
            <a:avLst/>
          </a:prstGeom>
        </p:spPr>
        <p:txBody>
          <a:bodyPr anchor="ctr" anchorCtr="1">
            <a:spAutoFit/>
          </a:bodyPr>
          <a:lstStyle/>
          <a:p>
            <a:pPr algn="ctr" eaLnBrk="0" hangingPunct="0">
              <a:lnSpc>
                <a:spcPct val="150000"/>
              </a:lnSpc>
              <a:spcAft>
                <a:spcPts val="0"/>
              </a:spcAft>
              <a:tabLst>
                <a:tab pos="4800600" algn="l"/>
                <a:tab pos="10401300" algn="r"/>
              </a:tabLst>
              <a:defRPr/>
            </a:pPr>
            <a:r>
              <a:rPr lang="en-US" altLang="zh-CN" b="1" kern="100" dirty="0">
                <a:solidFill>
                  <a:schemeClr val="tx1"/>
                </a:solidFill>
                <a:ea typeface="黑体" panose="02010609060101010101" pitchFamily="49" charset="-122"/>
                <a:cs typeface="Times New Roman" panose="02020603050405020304" pitchFamily="18" charset="0"/>
              </a:rPr>
              <a:t>Part 1</a:t>
            </a:r>
            <a:r>
              <a:rPr lang="zh-CN" altLang="en-US" b="1" kern="100" dirty="0">
                <a:solidFill>
                  <a:schemeClr val="tx1"/>
                </a:solidFill>
                <a:ea typeface="黑体" panose="02010609060101010101" pitchFamily="49" charset="-122"/>
                <a:cs typeface="Times New Roman" panose="02020603050405020304" pitchFamily="18" charset="0"/>
              </a:rPr>
              <a:t>　应用文写作</a:t>
            </a:r>
            <a:r>
              <a:rPr lang="en-US" altLang="zh-CN" b="1" kern="100" dirty="0">
                <a:solidFill>
                  <a:schemeClr val="tx1"/>
                </a:solidFill>
                <a:ea typeface="黑体" panose="02010609060101010101" pitchFamily="49" charset="-122"/>
                <a:cs typeface="Times New Roman" panose="02020603050405020304" pitchFamily="18" charset="0"/>
              </a:rPr>
              <a:t>——</a:t>
            </a:r>
            <a:r>
              <a:rPr lang="zh-CN" altLang="en-US" b="1" kern="100" dirty="0">
                <a:solidFill>
                  <a:schemeClr val="tx1"/>
                </a:solidFill>
                <a:ea typeface="黑体" panose="02010609060101010101" pitchFamily="49" charset="-122"/>
                <a:cs typeface="Times New Roman" panose="02020603050405020304" pitchFamily="18" charset="0"/>
              </a:rPr>
              <a:t>招聘广告</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15364" name="副标题 3"/>
          <p:cNvSpPr>
            <a:spLocks noGrp="1"/>
          </p:cNvSpPr>
          <p:nvPr>
            <p:ph type="subTitle" idx="1"/>
          </p:nvPr>
        </p:nvSpPr>
        <p:spPr bwMode="auto">
          <a:xfrm>
            <a:off x="414338" y="1607564"/>
            <a:ext cx="10693400" cy="422481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写作指导</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 </a:t>
            </a:r>
            <a:r>
              <a:rPr lang="zh-CN" altLang="zh-CN" kern="100" dirty="0">
                <a:solidFill>
                  <a:srgbClr val="000000"/>
                </a:solidFill>
                <a:latin typeface="Times New Roman" panose="02020603050405020304"/>
                <a:cs typeface="Times New Roman" panose="02020603050405020304"/>
              </a:rPr>
              <a:t>标题：英语招聘广告的首行应居中且要写上</a:t>
            </a:r>
            <a:r>
              <a:rPr lang="en-US"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needed </a:t>
            </a:r>
            <a:r>
              <a:rPr lang="zh-CN" altLang="zh-CN" kern="100" dirty="0">
                <a:solidFill>
                  <a:srgbClr val="000000"/>
                </a:solidFill>
                <a:latin typeface="Times New Roman" panose="02020603050405020304"/>
                <a:cs typeface="Times New Roman" panose="02020603050405020304"/>
              </a:rPr>
              <a:t>或</a:t>
            </a:r>
            <a:r>
              <a:rPr lang="en-US"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wanted</a:t>
            </a:r>
            <a:r>
              <a:rPr lang="zh-CN" altLang="zh-CN" kern="100" dirty="0">
                <a:solidFill>
                  <a:srgbClr val="000000"/>
                </a:solidFill>
                <a:latin typeface="Times New Roman" panose="02020603050405020304"/>
                <a:cs typeface="Times New Roman" panose="02020603050405020304"/>
              </a:rPr>
              <a:t>。标题要简洁、醒目，让人一目了然。</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a:t>
            </a:r>
            <a:r>
              <a:rPr lang="zh-CN" altLang="zh-CN" kern="100" dirty="0">
                <a:solidFill>
                  <a:srgbClr val="000000"/>
                </a:solidFill>
                <a:latin typeface="Times New Roman" panose="02020603050405020304"/>
                <a:cs typeface="Times New Roman" panose="02020603050405020304"/>
              </a:rPr>
              <a:t>广告的正文：要有对招聘单位或个人的简要介绍、招聘职位的描述以及工作职责、应聘资格、待遇、应聘方法等的描述。</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3. </a:t>
            </a:r>
            <a:r>
              <a:rPr lang="zh-CN" altLang="zh-CN" kern="100" dirty="0">
                <a:solidFill>
                  <a:srgbClr val="000000"/>
                </a:solidFill>
                <a:latin typeface="Times New Roman" panose="02020603050405020304"/>
                <a:cs typeface="Times New Roman" panose="02020603050405020304"/>
              </a:rPr>
              <a:t>广告的语言应简明易懂，尽量使用短语、短句，使读者一目了然。同时注意</a:t>
            </a:r>
            <a:r>
              <a:rPr lang="zh-CN" altLang="en-US" kern="100" dirty="0">
                <a:solidFill>
                  <a:srgbClr val="000000"/>
                </a:solidFill>
                <a:latin typeface="Times New Roman" panose="02020603050405020304"/>
                <a:cs typeface="Times New Roman" panose="02020603050405020304"/>
              </a:rPr>
              <a:t>增强</a:t>
            </a:r>
            <a:r>
              <a:rPr lang="zh-CN" altLang="zh-CN" kern="100" dirty="0">
                <a:solidFill>
                  <a:srgbClr val="000000"/>
                </a:solidFill>
                <a:latin typeface="Times New Roman" panose="02020603050405020304"/>
                <a:cs typeface="Times New Roman" panose="02020603050405020304"/>
              </a:rPr>
              <a:t>文字的</a:t>
            </a:r>
            <a:r>
              <a:rPr lang="zh-CN" altLang="en-US" kern="100" dirty="0">
                <a:solidFill>
                  <a:srgbClr val="000000"/>
                </a:solidFill>
                <a:latin typeface="Times New Roman" panose="02020603050405020304"/>
                <a:cs typeface="Times New Roman" panose="02020603050405020304"/>
              </a:rPr>
              <a:t>感染说服</a:t>
            </a:r>
            <a:r>
              <a:rPr lang="zh-CN" altLang="zh-CN" kern="100" dirty="0">
                <a:solidFill>
                  <a:srgbClr val="000000"/>
                </a:solidFill>
                <a:latin typeface="Times New Roman" panose="02020603050405020304"/>
                <a:cs typeface="Times New Roman" panose="02020603050405020304"/>
              </a:rPr>
              <a:t>力。</a:t>
            </a:r>
            <a:endParaRPr lang="zh-CN" altLang="zh-CN" sz="1050" kern="100" dirty="0">
              <a:latin typeface="宋体" panose="02010600030101010101" pitchFamily="2" charset="-122"/>
              <a:cs typeface="Courier New" panose="02070309020205020404"/>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683803"/>
            <a:ext cx="10692000" cy="4507388"/>
          </a:xfrm>
        </p:spPr>
        <p:txBody>
          <a:bodyPr/>
          <a:lstStyle/>
          <a:p>
            <a:pPr>
              <a:tabLst>
                <a:tab pos="5591175" algn="l"/>
              </a:tabLst>
            </a:pPr>
            <a:r>
              <a:rPr lang="en-US" altLang="zh-CN" kern="100" dirty="0">
                <a:solidFill>
                  <a:srgbClr val="000000"/>
                </a:solidFill>
                <a:latin typeface="Times New Roman" panose="02020603050405020304"/>
                <a:cs typeface="Courier New" panose="02070309020205020404"/>
              </a:rPr>
              <a:t>moved out of the park and the damaged areas of the park were restored to their original state.</a:t>
            </a:r>
          </a:p>
          <a:p>
            <a:pPr>
              <a:tabLst>
                <a:tab pos="5591175" algn="l"/>
              </a:tabLst>
            </a:pPr>
            <a:r>
              <a:rPr lang="en-US" altLang="zh-CN" kern="100" dirty="0">
                <a:solidFill>
                  <a:srgbClr val="000000"/>
                </a:solidFill>
                <a:latin typeface="Times New Roman" panose="02020603050405020304"/>
                <a:cs typeface="Courier New" panose="02070309020205020404"/>
              </a:rPr>
              <a:t>      O’Kane’s story is richer than what can be expressed in the words here. It begins in New Orleans at the time of Hurricane Katrina and ends in Vermont, where she teaches today. O’Kane invites us to see the beauty of birds in our world and act for their well­being. We need their voices in this spring’s chorus. </a:t>
            </a:r>
            <a:endParaRPr lang="zh-CN" altLang="zh-CN" kern="100" dirty="0">
              <a:solidFill>
                <a:srgbClr val="000000"/>
              </a:solidFill>
              <a:latin typeface="Times New Roman" panose="02020603050405020304"/>
              <a:cs typeface="Courier New" panose="02070309020205020404"/>
            </a:endParaRPr>
          </a:p>
          <a:p>
            <a:pPr lvl="0" algn="just">
              <a:spcAft>
                <a:spcPts val="0"/>
              </a:spcAft>
              <a:tabLst>
                <a:tab pos="5591175" algn="l"/>
              </a:tabLst>
            </a:pPr>
            <a:endParaRPr lang="zh-CN" altLang="zh-CN" sz="1050" kern="100" dirty="0">
              <a:solidFill>
                <a:prstClr val="black"/>
              </a:solidFill>
              <a:latin typeface="宋体" panose="02010600030101010101" pitchFamily="2" charset="-122"/>
              <a:cs typeface="Courier New" panose="02070309020205020404"/>
            </a:endParaRP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19807"/>
            <a:ext cx="10692000" cy="5020523"/>
          </a:xfrm>
        </p:spPr>
        <p:txBody>
          <a:bodyPr/>
          <a:lstStyle/>
          <a:p>
            <a:pPr>
              <a:tabLst>
                <a:tab pos="5591175" algn="l"/>
              </a:tabLst>
            </a:pPr>
            <a:r>
              <a:rPr lang="en-US" altLang="zh-CN" kern="100" dirty="0">
                <a:solidFill>
                  <a:srgbClr val="000000"/>
                </a:solidFill>
                <a:latin typeface="Times New Roman" panose="02020603050405020304"/>
                <a:cs typeface="Courier New" panose="02070309020205020404"/>
              </a:rPr>
              <a:t>1. What can we know about the book </a:t>
            </a:r>
            <a:r>
              <a:rPr lang="en-US" altLang="zh-CN" i="1" kern="100" dirty="0">
                <a:solidFill>
                  <a:srgbClr val="000000"/>
                </a:solidFill>
                <a:latin typeface="Times New Roman" panose="02020603050405020304"/>
                <a:cs typeface="Courier New" panose="02070309020205020404"/>
              </a:rPr>
              <a:t>Birding to Change the World</a:t>
            </a:r>
            <a:r>
              <a:rPr lang="en-US" altLang="zh-CN" kern="100" dirty="0">
                <a:solidFill>
                  <a:srgbClr val="000000"/>
                </a:solidFill>
                <a:latin typeface="Times New Roman" panose="02020603050405020304"/>
                <a:cs typeface="Courier New" panose="02070309020205020404"/>
              </a:rPr>
              <a:t>?</a:t>
            </a:r>
            <a:endParaRPr lang="zh-CN" altLang="zh-CN" kern="100" dirty="0">
              <a:solidFill>
                <a:srgbClr val="000000"/>
              </a:solidFill>
              <a:latin typeface="Times New Roman" panose="02020603050405020304"/>
              <a:cs typeface="Courier New" panose="02070309020205020404"/>
            </a:endParaRPr>
          </a:p>
          <a:p>
            <a:pPr>
              <a:tabLst>
                <a:tab pos="5591175" algn="l"/>
              </a:tabLst>
            </a:pPr>
            <a:r>
              <a:rPr lang="en-US" altLang="zh-CN" kern="100" dirty="0">
                <a:solidFill>
                  <a:srgbClr val="000000"/>
                </a:solidFill>
                <a:latin typeface="Times New Roman" panose="02020603050405020304"/>
                <a:cs typeface="Courier New" panose="02070309020205020404"/>
              </a:rPr>
              <a:t>A. It changed people’s life. </a:t>
            </a:r>
            <a:endParaRPr lang="zh-CN" altLang="zh-CN" kern="100" dirty="0">
              <a:solidFill>
                <a:srgbClr val="000000"/>
              </a:solidFill>
              <a:latin typeface="Times New Roman" panose="02020603050405020304"/>
              <a:cs typeface="Courier New" panose="02070309020205020404"/>
            </a:endParaRPr>
          </a:p>
          <a:p>
            <a:pPr>
              <a:tabLst>
                <a:tab pos="5591175" algn="l"/>
              </a:tabLst>
            </a:pPr>
            <a:r>
              <a:rPr lang="en-US" altLang="zh-CN" kern="100" dirty="0">
                <a:solidFill>
                  <a:srgbClr val="000000"/>
                </a:solidFill>
                <a:latin typeface="Times New Roman" panose="02020603050405020304"/>
                <a:cs typeface="Courier New" panose="02070309020205020404"/>
              </a:rPr>
              <a:t>B. It involves the insights into birds. </a:t>
            </a:r>
            <a:endParaRPr lang="zh-CN" altLang="zh-CN" kern="100" dirty="0">
              <a:solidFill>
                <a:srgbClr val="000000"/>
              </a:solidFill>
              <a:latin typeface="Times New Roman" panose="02020603050405020304"/>
              <a:cs typeface="Courier New" panose="02070309020205020404"/>
            </a:endParaRPr>
          </a:p>
          <a:p>
            <a:pPr>
              <a:tabLst>
                <a:tab pos="5591175" algn="l"/>
              </a:tabLst>
            </a:pPr>
            <a:r>
              <a:rPr lang="en-US" altLang="zh-CN" kern="100" dirty="0">
                <a:solidFill>
                  <a:srgbClr val="000000"/>
                </a:solidFill>
                <a:latin typeface="Times New Roman" panose="02020603050405020304"/>
                <a:cs typeface="Courier New" panose="02070309020205020404"/>
              </a:rPr>
              <a:t>C. It describes the beauty of fireworks. </a:t>
            </a:r>
            <a:endParaRPr lang="zh-CN" altLang="zh-CN" kern="100" dirty="0">
              <a:solidFill>
                <a:srgbClr val="000000"/>
              </a:solidFill>
              <a:latin typeface="Times New Roman" panose="02020603050405020304"/>
              <a:cs typeface="Courier New" panose="02070309020205020404"/>
            </a:endParaRPr>
          </a:p>
          <a:p>
            <a:pPr>
              <a:tabLst>
                <a:tab pos="5591175" algn="l"/>
              </a:tabLst>
            </a:pPr>
            <a:r>
              <a:rPr lang="en-US" altLang="zh-CN" kern="100" dirty="0">
                <a:solidFill>
                  <a:srgbClr val="000000"/>
                </a:solidFill>
                <a:latin typeface="Times New Roman" panose="02020603050405020304"/>
                <a:cs typeface="Courier New" panose="02070309020205020404"/>
              </a:rPr>
              <a:t>D. It made O’Kane become an educator. </a:t>
            </a:r>
            <a:endParaRPr lang="zh-CN" altLang="zh-CN" kern="100" dirty="0">
              <a:solidFill>
                <a:srgbClr val="000000"/>
              </a:solidFill>
              <a:latin typeface="Times New Roman" panose="02020603050405020304"/>
              <a:cs typeface="Courier New" panose="02070309020205020404"/>
            </a:endParaRPr>
          </a:p>
          <a:p>
            <a:pPr>
              <a:tabLst>
                <a:tab pos="5591175" algn="l"/>
              </a:tabLst>
            </a:pPr>
            <a:r>
              <a:rPr lang="en-US" altLang="zh-CN" kern="100" dirty="0">
                <a:solidFill>
                  <a:srgbClr val="000000"/>
                </a:solidFill>
                <a:latin typeface="Times New Roman" panose="02020603050405020304"/>
                <a:cs typeface="Courier New" panose="02070309020205020404"/>
              </a:rPr>
              <a:t>2. What impact did the fireworks display have on the birds?</a:t>
            </a:r>
            <a:endParaRPr lang="zh-CN" altLang="zh-CN" kern="100" dirty="0">
              <a:solidFill>
                <a:srgbClr val="000000"/>
              </a:solidFill>
              <a:latin typeface="Times New Roman" panose="02020603050405020304"/>
              <a:cs typeface="Courier New" panose="02070309020205020404"/>
            </a:endParaRPr>
          </a:p>
          <a:p>
            <a:pPr>
              <a:tabLst>
                <a:tab pos="5591175" algn="l"/>
              </a:tabLst>
            </a:pPr>
            <a:r>
              <a:rPr lang="en-US" altLang="zh-CN" kern="100" dirty="0">
                <a:solidFill>
                  <a:srgbClr val="000000"/>
                </a:solidFill>
                <a:latin typeface="Times New Roman" panose="02020603050405020304"/>
                <a:cs typeface="Courier New" panose="02070309020205020404"/>
              </a:rPr>
              <a:t>A. Severe.                          B. Positive. </a:t>
            </a:r>
            <a:endParaRPr lang="zh-CN" altLang="zh-CN" kern="100" dirty="0">
              <a:solidFill>
                <a:srgbClr val="000000"/>
              </a:solidFill>
              <a:latin typeface="Times New Roman" panose="02020603050405020304"/>
              <a:cs typeface="Courier New" panose="02070309020205020404"/>
            </a:endParaRPr>
          </a:p>
          <a:p>
            <a:pPr>
              <a:tabLst>
                <a:tab pos="5591175" algn="l"/>
              </a:tabLst>
            </a:pPr>
            <a:r>
              <a:rPr lang="en-US" altLang="zh-CN" kern="100" dirty="0">
                <a:solidFill>
                  <a:srgbClr val="000000"/>
                </a:solidFill>
                <a:latin typeface="Times New Roman" panose="02020603050405020304"/>
                <a:cs typeface="Courier New" panose="02070309020205020404"/>
              </a:rPr>
              <a:t>C. Global.                          D. Short-­term. </a:t>
            </a:r>
            <a:endParaRPr lang="zh-CN" altLang="zh-CN" kern="100" dirty="0">
              <a:solidFill>
                <a:srgbClr val="000000"/>
              </a:solidFill>
              <a:latin typeface="Times New Roman" panose="02020603050405020304"/>
              <a:cs typeface="Courier New" panose="02070309020205020404"/>
            </a:endParaRPr>
          </a:p>
        </p:txBody>
      </p:sp>
      <p:sp>
        <p:nvSpPr>
          <p:cNvPr id="3" name="矩形 2"/>
          <p:cNvSpPr/>
          <p:nvPr/>
        </p:nvSpPr>
        <p:spPr>
          <a:xfrm>
            <a:off x="324433" y="1907939"/>
            <a:ext cx="720080" cy="646331"/>
          </a:xfrm>
          <a:prstGeom prst="rect">
            <a:avLst/>
          </a:prstGeom>
        </p:spPr>
        <p:txBody>
          <a:bodyPr wrap="squar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4" name="矩形 3">
            <a:extLst>
              <a:ext uri="{FF2B5EF4-FFF2-40B4-BE49-F238E27FC236}">
                <a16:creationId xmlns:a16="http://schemas.microsoft.com/office/drawing/2014/main" id="{C40D965F-B6E9-1DE0-D614-5147416D2CA0}"/>
              </a:ext>
            </a:extLst>
          </p:cNvPr>
          <p:cNvSpPr/>
          <p:nvPr/>
        </p:nvSpPr>
        <p:spPr>
          <a:xfrm>
            <a:off x="324433" y="4320207"/>
            <a:ext cx="648072" cy="646331"/>
          </a:xfrm>
          <a:prstGeom prst="rect">
            <a:avLst/>
          </a:prstGeom>
        </p:spPr>
        <p:txBody>
          <a:bodyPr wrap="squar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467780"/>
            <a:ext cx="10692000" cy="6058069"/>
          </a:xfrm>
        </p:spPr>
        <p:txBody>
          <a:bodyPr/>
          <a:lstStyle/>
          <a:p>
            <a:pPr>
              <a:tabLst>
                <a:tab pos="5591175" algn="l"/>
              </a:tabLst>
            </a:pPr>
            <a:r>
              <a:rPr lang="en-US" altLang="zh-CN" kern="100" dirty="0">
                <a:solidFill>
                  <a:srgbClr val="000000"/>
                </a:solidFill>
                <a:latin typeface="Times New Roman" panose="02020603050405020304"/>
                <a:cs typeface="Courier New" panose="02070309020205020404"/>
              </a:rPr>
              <a:t>3. Why did O’Kane oppose the park’s further development?</a:t>
            </a:r>
            <a:endParaRPr lang="zh-CN" altLang="zh-CN" kern="100" dirty="0">
              <a:solidFill>
                <a:srgbClr val="000000"/>
              </a:solidFill>
              <a:latin typeface="Times New Roman" panose="02020603050405020304"/>
              <a:cs typeface="Courier New" panose="02070309020205020404"/>
            </a:endParaRPr>
          </a:p>
          <a:p>
            <a:pPr>
              <a:tabLst>
                <a:tab pos="5591175" algn="l"/>
              </a:tabLst>
            </a:pPr>
            <a:r>
              <a:rPr lang="en-US" altLang="zh-CN" kern="100" dirty="0">
                <a:solidFill>
                  <a:srgbClr val="000000"/>
                </a:solidFill>
                <a:latin typeface="Times New Roman" panose="02020603050405020304"/>
                <a:cs typeface="Courier New" panose="02070309020205020404"/>
              </a:rPr>
              <a:t>A. Because it threatened bird habitats. </a:t>
            </a:r>
            <a:endParaRPr lang="zh-CN" altLang="zh-CN" kern="100" dirty="0">
              <a:solidFill>
                <a:srgbClr val="000000"/>
              </a:solidFill>
              <a:latin typeface="Times New Roman" panose="02020603050405020304"/>
              <a:cs typeface="Courier New" panose="02070309020205020404"/>
            </a:endParaRPr>
          </a:p>
          <a:p>
            <a:pPr>
              <a:tabLst>
                <a:tab pos="5591175" algn="l"/>
              </a:tabLst>
            </a:pPr>
            <a:r>
              <a:rPr lang="en-US" altLang="zh-CN" kern="100" dirty="0">
                <a:solidFill>
                  <a:srgbClr val="000000"/>
                </a:solidFill>
                <a:latin typeface="Times New Roman" panose="02020603050405020304"/>
                <a:cs typeface="Courier New" panose="02070309020205020404"/>
              </a:rPr>
              <a:t>B. Because it transformed nature lovers. </a:t>
            </a:r>
            <a:endParaRPr lang="zh-CN" altLang="zh-CN" kern="100" dirty="0">
              <a:solidFill>
                <a:srgbClr val="000000"/>
              </a:solidFill>
              <a:latin typeface="Times New Roman" panose="02020603050405020304"/>
              <a:cs typeface="Courier New" panose="02070309020205020404"/>
            </a:endParaRPr>
          </a:p>
          <a:p>
            <a:pPr>
              <a:tabLst>
                <a:tab pos="5591175" algn="l"/>
              </a:tabLst>
            </a:pPr>
            <a:r>
              <a:rPr lang="en-US" altLang="zh-CN" kern="100" dirty="0">
                <a:solidFill>
                  <a:srgbClr val="000000"/>
                </a:solidFill>
                <a:latin typeface="Times New Roman" panose="02020603050405020304"/>
                <a:cs typeface="Courier New" panose="02070309020205020404"/>
              </a:rPr>
              <a:t>C. Because it increased fireworks costs. </a:t>
            </a:r>
            <a:endParaRPr lang="zh-CN" altLang="zh-CN" kern="100" dirty="0">
              <a:solidFill>
                <a:srgbClr val="000000"/>
              </a:solidFill>
              <a:latin typeface="Times New Roman" panose="02020603050405020304"/>
              <a:cs typeface="Courier New" panose="02070309020205020404"/>
            </a:endParaRPr>
          </a:p>
          <a:p>
            <a:pPr>
              <a:tabLst>
                <a:tab pos="5591175" algn="l"/>
              </a:tabLst>
            </a:pPr>
            <a:r>
              <a:rPr lang="en-US" altLang="zh-CN" kern="100" dirty="0">
                <a:solidFill>
                  <a:srgbClr val="000000"/>
                </a:solidFill>
                <a:latin typeface="Times New Roman" panose="02020603050405020304"/>
                <a:cs typeface="Courier New" panose="02070309020205020404"/>
              </a:rPr>
              <a:t>D. Because it destroyed sports facilities. </a:t>
            </a:r>
            <a:endParaRPr lang="zh-CN" altLang="zh-CN" kern="100" dirty="0">
              <a:solidFill>
                <a:srgbClr val="000000"/>
              </a:solidFill>
              <a:latin typeface="Times New Roman" panose="02020603050405020304"/>
              <a:cs typeface="Courier New" panose="02070309020205020404"/>
            </a:endParaRPr>
          </a:p>
          <a:p>
            <a:pPr>
              <a:tabLst>
                <a:tab pos="5591175" algn="l"/>
              </a:tabLst>
            </a:pPr>
            <a:r>
              <a:rPr lang="en-US" altLang="zh-CN" kern="100" dirty="0">
                <a:solidFill>
                  <a:srgbClr val="000000"/>
                </a:solidFill>
                <a:latin typeface="Times New Roman" panose="02020603050405020304"/>
                <a:cs typeface="Courier New" panose="02070309020205020404"/>
              </a:rPr>
              <a:t>4. What does O’Kane aim to achieve through her book?</a:t>
            </a:r>
            <a:endParaRPr lang="zh-CN" altLang="zh-CN" kern="100" dirty="0">
              <a:solidFill>
                <a:srgbClr val="000000"/>
              </a:solidFill>
              <a:latin typeface="Times New Roman" panose="02020603050405020304"/>
              <a:cs typeface="Courier New" panose="02070309020205020404"/>
            </a:endParaRPr>
          </a:p>
          <a:p>
            <a:pPr>
              <a:tabLst>
                <a:tab pos="5591175" algn="l"/>
              </a:tabLst>
            </a:pPr>
            <a:r>
              <a:rPr lang="en-US" altLang="zh-CN" kern="100" dirty="0">
                <a:solidFill>
                  <a:srgbClr val="000000"/>
                </a:solidFill>
                <a:latin typeface="Times New Roman" panose="02020603050405020304"/>
                <a:cs typeface="Courier New" panose="02070309020205020404"/>
              </a:rPr>
              <a:t>A. Expanding park sports fields. </a:t>
            </a:r>
            <a:endParaRPr lang="zh-CN" altLang="zh-CN" kern="100" dirty="0">
              <a:solidFill>
                <a:srgbClr val="000000"/>
              </a:solidFill>
              <a:latin typeface="Times New Roman" panose="02020603050405020304"/>
              <a:cs typeface="Courier New" panose="02070309020205020404"/>
            </a:endParaRPr>
          </a:p>
          <a:p>
            <a:pPr>
              <a:tabLst>
                <a:tab pos="5591175" algn="l"/>
              </a:tabLst>
            </a:pPr>
            <a:r>
              <a:rPr lang="en-US" altLang="zh-CN" kern="100" dirty="0">
                <a:solidFill>
                  <a:srgbClr val="000000"/>
                </a:solidFill>
                <a:latin typeface="Times New Roman" panose="02020603050405020304"/>
                <a:cs typeface="Courier New" panose="02070309020205020404"/>
              </a:rPr>
              <a:t>B. Inspiring nature conservation. </a:t>
            </a:r>
            <a:endParaRPr lang="zh-CN" altLang="zh-CN" kern="100" dirty="0">
              <a:solidFill>
                <a:srgbClr val="000000"/>
              </a:solidFill>
              <a:latin typeface="Times New Roman" panose="02020603050405020304"/>
              <a:cs typeface="Courier New" panose="02070309020205020404"/>
            </a:endParaRPr>
          </a:p>
          <a:p>
            <a:pPr>
              <a:tabLst>
                <a:tab pos="5591175" algn="l"/>
              </a:tabLst>
            </a:pPr>
            <a:r>
              <a:rPr lang="en-US" altLang="zh-CN" kern="100" dirty="0">
                <a:solidFill>
                  <a:srgbClr val="000000"/>
                </a:solidFill>
                <a:latin typeface="Times New Roman" panose="02020603050405020304"/>
                <a:cs typeface="Courier New" panose="02070309020205020404"/>
              </a:rPr>
              <a:t>C. Promoting fireworks festivals. </a:t>
            </a:r>
            <a:endParaRPr lang="zh-CN" altLang="zh-CN" kern="100" dirty="0">
              <a:solidFill>
                <a:srgbClr val="000000"/>
              </a:solidFill>
              <a:latin typeface="Times New Roman" panose="02020603050405020304"/>
              <a:cs typeface="Courier New" panose="02070309020205020404"/>
            </a:endParaRPr>
          </a:p>
          <a:p>
            <a:pPr>
              <a:tabLst>
                <a:tab pos="5591175" algn="l"/>
              </a:tabLst>
            </a:pPr>
            <a:r>
              <a:rPr lang="en-US" altLang="zh-CN" kern="100" dirty="0">
                <a:solidFill>
                  <a:srgbClr val="000000"/>
                </a:solidFill>
                <a:latin typeface="Times New Roman" panose="02020603050405020304"/>
                <a:cs typeface="Courier New" panose="02070309020205020404"/>
              </a:rPr>
              <a:t>D. Documenting hurricane history. </a:t>
            </a:r>
            <a:endParaRPr lang="zh-CN" altLang="zh-CN" kern="100" dirty="0">
              <a:solidFill>
                <a:srgbClr val="000000"/>
              </a:solidFill>
              <a:latin typeface="Times New Roman" panose="02020603050405020304"/>
              <a:cs typeface="Courier New" panose="02070309020205020404"/>
            </a:endParaRPr>
          </a:p>
        </p:txBody>
      </p:sp>
      <p:sp>
        <p:nvSpPr>
          <p:cNvPr id="3" name="矩形 2">
            <a:extLst>
              <a:ext uri="{FF2B5EF4-FFF2-40B4-BE49-F238E27FC236}">
                <a16:creationId xmlns:a16="http://schemas.microsoft.com/office/drawing/2014/main" id="{EB198A93-3F94-2C13-7B80-098B8F4F62B0}"/>
              </a:ext>
            </a:extLst>
          </p:cNvPr>
          <p:cNvSpPr/>
          <p:nvPr/>
        </p:nvSpPr>
        <p:spPr>
          <a:xfrm>
            <a:off x="296502" y="1115851"/>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4" name="矩形 3">
            <a:extLst>
              <a:ext uri="{FF2B5EF4-FFF2-40B4-BE49-F238E27FC236}">
                <a16:creationId xmlns:a16="http://schemas.microsoft.com/office/drawing/2014/main" id="{FC238A74-DC17-74F4-5AE8-CBBB91990AC5}"/>
              </a:ext>
            </a:extLst>
          </p:cNvPr>
          <p:cNvSpPr/>
          <p:nvPr/>
        </p:nvSpPr>
        <p:spPr>
          <a:xfrm>
            <a:off x="296502" y="4608238"/>
            <a:ext cx="712007" cy="646331"/>
          </a:xfrm>
          <a:prstGeom prst="rect">
            <a:avLst/>
          </a:prstGeom>
        </p:spPr>
        <p:txBody>
          <a:bodyPr wrap="squar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35325" y="5220307"/>
            <a:ext cx="5586413" cy="673100"/>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单元测试卷</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六</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p>
        </p:txBody>
      </p:sp>
      <p:sp>
        <p:nvSpPr>
          <p:cNvPr id="29" name="矩形 28">
            <a:hlinkClick r:id="rId6" action="ppaction://hlinkfile"/>
          </p:cNvPr>
          <p:cNvSpPr/>
          <p:nvPr/>
        </p:nvSpPr>
        <p:spPr>
          <a:xfrm>
            <a:off x="-107950" y="-143828"/>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r>
              <a:rPr lang="zh-CN" altLang="en-US" b="1">
                <a:solidFill>
                  <a:prstClr val="white"/>
                </a:solidFill>
              </a:rPr>
              <a:t>下下</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683803"/>
            <a:ext cx="10693400" cy="55156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典题示例</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Times New Roman" panose="02020603050405020304"/>
              </a:rPr>
              <a:t>    </a:t>
            </a:r>
            <a:r>
              <a:rPr lang="zh-CN" altLang="zh-CN" kern="100" dirty="0">
                <a:solidFill>
                  <a:srgbClr val="000000"/>
                </a:solidFill>
                <a:latin typeface="Times New Roman" panose="02020603050405020304"/>
                <a:cs typeface="Times New Roman" panose="02020603050405020304"/>
              </a:rPr>
              <a:t>假设你是在中国留学的美国留学生</a:t>
            </a:r>
            <a:r>
              <a:rPr lang="en-US" altLang="zh-CN" kern="100" dirty="0">
                <a:solidFill>
                  <a:srgbClr val="000000"/>
                </a:solidFill>
                <a:latin typeface="Times New Roman" panose="02020603050405020304"/>
                <a:cs typeface="Courier New" panose="02070309020205020404"/>
              </a:rPr>
              <a:t>Tom</a:t>
            </a:r>
            <a:r>
              <a:rPr lang="zh-CN" altLang="zh-CN" kern="100" dirty="0">
                <a:solidFill>
                  <a:srgbClr val="000000"/>
                </a:solidFill>
                <a:latin typeface="Times New Roman" panose="02020603050405020304"/>
                <a:cs typeface="Times New Roman" panose="02020603050405020304"/>
              </a:rPr>
              <a:t>，请你根据下面提供的信息，在你所在的国际学校的校内贴吧上发布一则广告，寻找周末能帮助你学习书法</a:t>
            </a:r>
            <a:r>
              <a:rPr lang="en-US" altLang="zh-CN" kern="100" dirty="0">
                <a:solidFill>
                  <a:srgbClr val="000000"/>
                </a:solidFill>
                <a:latin typeface="Times New Roman" panose="02020603050405020304"/>
                <a:cs typeface="Courier New" panose="02070309020205020404"/>
              </a:rPr>
              <a:t>(calligraphy)</a:t>
            </a:r>
            <a:r>
              <a:rPr lang="zh-CN" altLang="zh-CN" kern="100" dirty="0">
                <a:solidFill>
                  <a:srgbClr val="000000"/>
                </a:solidFill>
                <a:latin typeface="Times New Roman" panose="02020603050405020304"/>
                <a:cs typeface="Times New Roman" panose="02020603050405020304"/>
              </a:rPr>
              <a:t>的校友。</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要点：</a:t>
            </a:r>
            <a:r>
              <a:rPr lang="en-US" altLang="zh-CN" kern="100" dirty="0">
                <a:solidFill>
                  <a:srgbClr val="000000"/>
                </a:solidFill>
                <a:latin typeface="Times New Roman" panose="02020603050405020304"/>
                <a:cs typeface="Courier New" panose="02070309020205020404"/>
              </a:rPr>
              <a:t>1. </a:t>
            </a:r>
            <a:r>
              <a:rPr lang="zh-CN" altLang="zh-CN" kern="100" dirty="0">
                <a:solidFill>
                  <a:srgbClr val="000000"/>
                </a:solidFill>
                <a:latin typeface="Times New Roman" panose="02020603050405020304"/>
                <a:cs typeface="Times New Roman" panose="02020603050405020304"/>
              </a:rPr>
              <a:t>你是本校高一美国留学生，酷爱中国书法艺术；</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a:t>
            </a:r>
            <a:r>
              <a:rPr lang="zh-CN" altLang="zh-CN" kern="100" dirty="0">
                <a:solidFill>
                  <a:srgbClr val="000000"/>
                </a:solidFill>
                <a:latin typeface="Times New Roman" panose="02020603050405020304"/>
                <a:cs typeface="Times New Roman" panose="02020603050405020304"/>
              </a:rPr>
              <a:t>已练习一年多，想找一位擅长书法的同学帮助自己；</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3. </a:t>
            </a:r>
            <a:r>
              <a:rPr lang="zh-CN" altLang="zh-CN" kern="100" dirty="0">
                <a:solidFill>
                  <a:srgbClr val="000000"/>
                </a:solidFill>
                <a:latin typeface="Times New Roman" panose="02020603050405020304"/>
                <a:cs typeface="Times New Roman" panose="02020603050405020304"/>
              </a:rPr>
              <a:t>男女不限，希望在周末能抽出时间对自己进行指导；</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4. </a:t>
            </a:r>
            <a:r>
              <a:rPr lang="zh-CN" altLang="zh-CN" kern="100" dirty="0">
                <a:solidFill>
                  <a:srgbClr val="000000"/>
                </a:solidFill>
                <a:latin typeface="Times New Roman" panose="02020603050405020304"/>
                <a:cs typeface="Times New Roman" panose="02020603050405020304"/>
              </a:rPr>
              <a:t>有意者请向</a:t>
            </a:r>
            <a:r>
              <a:rPr lang="en-US" altLang="zh-CN" i="1" kern="100" dirty="0">
                <a:solidFill>
                  <a:srgbClr val="000000"/>
                </a:solidFill>
                <a:latin typeface="Times New Roman" panose="02020603050405020304"/>
                <a:cs typeface="Courier New" panose="02070309020205020404"/>
              </a:rPr>
              <a:t>tom</a:t>
            </a:r>
            <a:r>
              <a:rPr lang="en-US" altLang="zh-CN" kern="100" dirty="0">
                <a:solidFill>
                  <a:srgbClr val="000000"/>
                </a:solidFill>
                <a:latin typeface="Times New Roman" panose="02020603050405020304"/>
                <a:cs typeface="Courier New" panose="02070309020205020404"/>
              </a:rPr>
              <a:t>@</a:t>
            </a:r>
            <a:r>
              <a:rPr lang="en-US" altLang="zh-CN" i="1" kern="100" dirty="0">
                <a:solidFill>
                  <a:srgbClr val="000000"/>
                </a:solidFill>
                <a:latin typeface="Times New Roman" panose="02020603050405020304"/>
                <a:cs typeface="Courier New" panose="02070309020205020404"/>
              </a:rPr>
              <a:t>mail</a:t>
            </a:r>
            <a:r>
              <a:rPr lang="en-US" altLang="zh-CN" kern="100" dirty="0">
                <a:solidFill>
                  <a:srgbClr val="000000"/>
                </a:solidFill>
                <a:latin typeface="Times New Roman" panose="02020603050405020304"/>
                <a:cs typeface="Courier New" panose="02070309020205020404"/>
              </a:rPr>
              <a:t>.</a:t>
            </a:r>
            <a:r>
              <a:rPr lang="en-US" altLang="zh-CN" i="1" kern="100" dirty="0">
                <a:solidFill>
                  <a:srgbClr val="000000"/>
                </a:solidFill>
                <a:latin typeface="Times New Roman" panose="02020603050405020304"/>
                <a:cs typeface="Courier New" panose="02070309020205020404"/>
              </a:rPr>
              <a:t>com</a:t>
            </a:r>
            <a:r>
              <a:rPr lang="zh-CN" altLang="zh-CN" kern="100" dirty="0">
                <a:solidFill>
                  <a:srgbClr val="000000"/>
                </a:solidFill>
                <a:latin typeface="Times New Roman" panose="02020603050405020304"/>
                <a:cs typeface="Times New Roman" panose="02020603050405020304"/>
              </a:rPr>
              <a:t>发送邮件。</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注意：词数</a:t>
            </a:r>
            <a:r>
              <a:rPr lang="en-US" altLang="zh-CN" kern="100" dirty="0">
                <a:solidFill>
                  <a:srgbClr val="000000"/>
                </a:solidFill>
                <a:latin typeface="Times New Roman" panose="02020603050405020304"/>
                <a:cs typeface="Courier New" panose="02070309020205020404"/>
              </a:rPr>
              <a:t>80</a:t>
            </a:r>
            <a:r>
              <a:rPr lang="zh-CN" altLang="zh-CN" kern="100" dirty="0">
                <a:solidFill>
                  <a:srgbClr val="000000"/>
                </a:solidFill>
                <a:latin typeface="Times New Roman" panose="02020603050405020304"/>
                <a:cs typeface="Times New Roman" panose="02020603050405020304"/>
              </a:rPr>
              <a:t>左右。</a:t>
            </a:r>
            <a:endParaRPr lang="zh-CN" altLang="zh-CN" sz="1050" kern="100" dirty="0">
              <a:latin typeface="宋体" panose="02010600030101010101" pitchFamily="2" charset="-122"/>
              <a:cs typeface="Courier New" panose="02070309020205020404"/>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878102"/>
            <a:ext cx="10693400" cy="491826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1115851"/>
            <a:ext cx="10693400" cy="62453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b="1" kern="100" dirty="0">
                <a:solidFill>
                  <a:srgbClr val="000000"/>
                </a:solidFill>
                <a:latin typeface="Times New Roman" panose="02020603050405020304"/>
                <a:ea typeface="黑体" panose="02010609060101010101" pitchFamily="49" charset="-122"/>
                <a:cs typeface="Courier New" panose="02070309020205020404"/>
              </a:rPr>
              <a:t>Step 1</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：审题谋篇</a:t>
            </a:r>
            <a:endParaRPr lang="zh-CN" altLang="zh-CN" sz="1050" kern="100" dirty="0">
              <a:effectLst/>
              <a:latin typeface="宋体" panose="02010600030101010101" pitchFamily="2" charset="-122"/>
              <a:cs typeface="Courier New" panose="02070309020205020404"/>
            </a:endParaRPr>
          </a:p>
        </p:txBody>
      </p:sp>
      <p:graphicFrame>
        <p:nvGraphicFramePr>
          <p:cNvPr id="2" name="表格 1"/>
          <p:cNvGraphicFramePr>
            <a:graphicFrameLocks noGrp="1"/>
          </p:cNvGraphicFramePr>
          <p:nvPr/>
        </p:nvGraphicFramePr>
        <p:xfrm>
          <a:off x="576263" y="1852044"/>
          <a:ext cx="10369550" cy="3867170"/>
        </p:xfrm>
        <a:graphic>
          <a:graphicData uri="http://schemas.openxmlformats.org/drawingml/2006/table">
            <a:tbl>
              <a:tblPr/>
              <a:tblGrid>
                <a:gridCol w="2797705">
                  <a:extLst>
                    <a:ext uri="{9D8B030D-6E8A-4147-A177-3AD203B41FA5}">
                      <a16:colId xmlns:a16="http://schemas.microsoft.com/office/drawing/2014/main" val="20000"/>
                    </a:ext>
                  </a:extLst>
                </a:gridCol>
                <a:gridCol w="7571845">
                  <a:extLst>
                    <a:ext uri="{9D8B030D-6E8A-4147-A177-3AD203B41FA5}">
                      <a16:colId xmlns:a16="http://schemas.microsoft.com/office/drawing/2014/main" val="20001"/>
                    </a:ext>
                  </a:extLst>
                </a:gridCol>
              </a:tblGrid>
              <a:tr h="704128">
                <a:tc>
                  <a:txBody>
                    <a:bodyPr/>
                    <a:lstStyle/>
                    <a:p>
                      <a:pPr algn="ctr">
                        <a:lnSpc>
                          <a:spcPct val="14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文体</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________</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720080">
                <a:tc>
                  <a:txBody>
                    <a:bodyPr/>
                    <a:lstStyle/>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时态</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___________</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720080">
                <a:tc>
                  <a:txBody>
                    <a:bodyPr/>
                    <a:lstStyle/>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人称</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__________</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要点</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1. </a:t>
                      </a:r>
                      <a:r>
                        <a:rPr lang="zh-CN" sz="2800" kern="100" dirty="0">
                          <a:solidFill>
                            <a:srgbClr val="000000"/>
                          </a:solidFill>
                          <a:effectLst/>
                          <a:latin typeface="Times New Roman" panose="02020603050405020304"/>
                          <a:ea typeface="楷体_GB2312"/>
                          <a:cs typeface="Times New Roman" panose="02020603050405020304"/>
                        </a:rPr>
                        <a:t>自我介绍</a:t>
                      </a:r>
                      <a:endParaRPr lang="zh-CN" sz="1050" kern="100" dirty="0">
                        <a:effectLst/>
                        <a:latin typeface="宋体" panose="02010600030101010101" pitchFamily="2" charset="-122"/>
                        <a:cs typeface="Courier New" panose="02070309020205020404"/>
                      </a:endParaRPr>
                    </a:p>
                    <a:p>
                      <a:pPr algn="l">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2. </a:t>
                      </a:r>
                      <a:r>
                        <a:rPr lang="zh-CN" sz="2800" kern="100" dirty="0">
                          <a:solidFill>
                            <a:srgbClr val="000000"/>
                          </a:solidFill>
                          <a:effectLst/>
                          <a:latin typeface="Times New Roman" panose="02020603050405020304"/>
                          <a:ea typeface="楷体_GB2312"/>
                          <a:cs typeface="Times New Roman" panose="02020603050405020304"/>
                        </a:rPr>
                        <a:t>招聘对象和要求</a:t>
                      </a:r>
                      <a:endParaRPr lang="zh-CN" sz="1050" kern="100" dirty="0">
                        <a:effectLst/>
                        <a:latin typeface="宋体" panose="02010600030101010101" pitchFamily="2" charset="-122"/>
                        <a:cs typeface="Courier New" panose="02070309020205020404"/>
                      </a:endParaRPr>
                    </a:p>
                    <a:p>
                      <a:pPr algn="l">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3. </a:t>
                      </a:r>
                      <a:r>
                        <a:rPr lang="zh-CN" sz="2800" kern="100" dirty="0">
                          <a:solidFill>
                            <a:srgbClr val="000000"/>
                          </a:solidFill>
                          <a:effectLst/>
                          <a:latin typeface="Times New Roman" panose="02020603050405020304"/>
                          <a:ea typeface="楷体_GB2312"/>
                          <a:cs typeface="Times New Roman" panose="02020603050405020304"/>
                        </a:rPr>
                        <a:t>应聘方式</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3" name="矩形 2"/>
          <p:cNvSpPr/>
          <p:nvPr/>
        </p:nvSpPr>
        <p:spPr>
          <a:xfrm>
            <a:off x="3491041" y="1943943"/>
            <a:ext cx="1261884"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应用文</a:t>
            </a:r>
            <a:endParaRPr lang="zh-CN" altLang="en-US" dirty="0"/>
          </a:p>
        </p:txBody>
      </p:sp>
      <p:sp>
        <p:nvSpPr>
          <p:cNvPr id="5" name="矩形 4"/>
          <p:cNvSpPr/>
          <p:nvPr/>
        </p:nvSpPr>
        <p:spPr>
          <a:xfrm>
            <a:off x="3492785" y="2628019"/>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一般现在时</a:t>
            </a:r>
            <a:endParaRPr lang="zh-CN" altLang="en-US" dirty="0"/>
          </a:p>
        </p:txBody>
      </p:sp>
      <p:sp>
        <p:nvSpPr>
          <p:cNvPr id="6" name="矩形 5"/>
          <p:cNvSpPr/>
          <p:nvPr/>
        </p:nvSpPr>
        <p:spPr>
          <a:xfrm>
            <a:off x="3505494" y="3384103"/>
            <a:ext cx="162095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第一人称</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1373332"/>
            <a:ext cx="10693400" cy="431502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b="1" kern="100" dirty="0">
                <a:solidFill>
                  <a:srgbClr val="000000"/>
                </a:solidFill>
                <a:latin typeface="Times New Roman" panose="02020603050405020304"/>
                <a:ea typeface="黑体" panose="02010609060101010101" pitchFamily="49" charset="-122"/>
                <a:cs typeface="Courier New" panose="02070309020205020404"/>
              </a:rPr>
              <a:t>Step 2</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：要点补全</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宋体" panose="02010600030101010101" pitchFamily="2" charset="-122"/>
                <a:cs typeface="宋体" panose="02010600030101010101" pitchFamily="2" charset="-122"/>
              </a:rPr>
              <a:t>①</a:t>
            </a:r>
            <a:r>
              <a:rPr lang="en-US" altLang="zh-CN" kern="100" dirty="0">
                <a:solidFill>
                  <a:srgbClr val="000000"/>
                </a:solidFill>
                <a:latin typeface="Times New Roman" panose="02020603050405020304"/>
                <a:cs typeface="Courier New" panose="02070309020205020404"/>
              </a:rPr>
              <a:t>I am Tom, </a:t>
            </a:r>
            <a:r>
              <a:rPr lang="en-US" altLang="zh-CN" kern="100" dirty="0">
                <a:solidFill>
                  <a:srgbClr val="000000"/>
                </a:solidFill>
                <a:latin typeface="Times New Roman" panose="02020603050405020304"/>
                <a:ea typeface="楷体_GB2312"/>
                <a:cs typeface="Courier New" panose="02070309020205020404"/>
              </a:rPr>
              <a:t>_______________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高一的学生</a:t>
            </a:r>
            <a:r>
              <a:rPr lang="en-US" altLang="zh-CN" kern="100" dirty="0">
                <a:solidFill>
                  <a:srgbClr val="000000"/>
                </a:solidFill>
                <a:latin typeface="Times New Roman" panose="02020603050405020304"/>
                <a:cs typeface="Courier New" panose="02070309020205020404"/>
              </a:rPr>
              <a:t>) of our school who is from America.</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宋体" panose="02010600030101010101" pitchFamily="2" charset="-122"/>
                <a:cs typeface="宋体" panose="02010600030101010101" pitchFamily="2" charset="-122"/>
              </a:rPr>
              <a:t>②</a:t>
            </a:r>
            <a:r>
              <a:rPr lang="en-US" altLang="zh-CN" kern="100" dirty="0">
                <a:solidFill>
                  <a:srgbClr val="000000"/>
                </a:solidFill>
                <a:latin typeface="Times New Roman" panose="02020603050405020304"/>
                <a:cs typeface="Courier New" panose="02070309020205020404"/>
              </a:rPr>
              <a:t>I </a:t>
            </a:r>
            <a:r>
              <a:rPr lang="en-US" altLang="zh-CN" kern="100" dirty="0">
                <a:solidFill>
                  <a:srgbClr val="000000"/>
                </a:solidFill>
                <a:latin typeface="Times New Roman" panose="02020603050405020304"/>
                <a:ea typeface="楷体_GB2312"/>
                <a:cs typeface="Courier New" panose="02070309020205020404"/>
              </a:rPr>
              <a:t>__________________________________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练习中国书法</a:t>
            </a:r>
            <a:r>
              <a:rPr lang="en-US" altLang="zh-CN" kern="100" dirty="0">
                <a:solidFill>
                  <a:srgbClr val="000000"/>
                </a:solidFill>
                <a:latin typeface="Times New Roman" panose="02020603050405020304"/>
                <a:cs typeface="Courier New" panose="02070309020205020404"/>
              </a:rPr>
              <a:t>) for more than one year.</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宋体" panose="02010600030101010101" pitchFamily="2" charset="-122"/>
                <a:cs typeface="宋体" panose="02010600030101010101" pitchFamily="2" charset="-122"/>
              </a:rPr>
              <a:t>③</a:t>
            </a:r>
            <a:r>
              <a:rPr lang="en-US" altLang="zh-CN" kern="100" dirty="0">
                <a:solidFill>
                  <a:srgbClr val="000000"/>
                </a:solidFill>
                <a:latin typeface="Times New Roman" panose="02020603050405020304"/>
                <a:cs typeface="Courier New" panose="02070309020205020404"/>
              </a:rPr>
              <a:t>And now I </a:t>
            </a:r>
            <a:r>
              <a:rPr lang="en-US" altLang="zh-CN" kern="100" dirty="0">
                <a:solidFill>
                  <a:srgbClr val="000000"/>
                </a:solidFill>
                <a:latin typeface="Times New Roman" panose="02020603050405020304"/>
                <a:ea typeface="楷体_GB2312"/>
                <a:cs typeface="Courier New" panose="02070309020205020404"/>
              </a:rPr>
              <a:t>_______________________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想找一个校友</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宋体" panose="02010600030101010101" pitchFamily="2" charset="-122"/>
                <a:cs typeface="宋体" panose="02010600030101010101" pitchFamily="2" charset="-122"/>
              </a:rPr>
              <a:t>④</a:t>
            </a:r>
            <a:r>
              <a:rPr lang="en-US" altLang="zh-CN" kern="100" dirty="0">
                <a:solidFill>
                  <a:srgbClr val="000000"/>
                </a:solidFill>
                <a:latin typeface="Times New Roman" panose="02020603050405020304"/>
                <a:cs typeface="Courier New" panose="02070309020205020404"/>
              </a:rPr>
              <a:t>The schoolmate </a:t>
            </a:r>
            <a:r>
              <a:rPr lang="en-US" altLang="zh-CN" kern="100" dirty="0">
                <a:solidFill>
                  <a:srgbClr val="000000"/>
                </a:solidFill>
                <a:latin typeface="Times New Roman" panose="02020603050405020304"/>
                <a:ea typeface="楷体_GB2312"/>
                <a:cs typeface="Courier New" panose="02070309020205020404"/>
              </a:rPr>
              <a:t>_______________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在</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方面有经验</a:t>
            </a:r>
            <a:r>
              <a:rPr lang="en-US" altLang="zh-CN" kern="100" dirty="0">
                <a:solidFill>
                  <a:srgbClr val="000000"/>
                </a:solidFill>
                <a:latin typeface="Times New Roman" panose="02020603050405020304"/>
                <a:cs typeface="Courier New" panose="02070309020205020404"/>
              </a:rPr>
              <a:t>) calligraphy.</a:t>
            </a:r>
            <a:endParaRPr lang="zh-CN" altLang="zh-CN" sz="1050" kern="100" dirty="0">
              <a:latin typeface="宋体" panose="02010600030101010101" pitchFamily="2" charset="-122"/>
              <a:cs typeface="Courier New" panose="02070309020205020404"/>
            </a:endParaRPr>
          </a:p>
        </p:txBody>
      </p:sp>
      <p:sp>
        <p:nvSpPr>
          <p:cNvPr id="2" name="TextBox 1"/>
          <p:cNvSpPr txBox="1"/>
          <p:nvPr/>
        </p:nvSpPr>
        <p:spPr>
          <a:xfrm>
            <a:off x="2412665" y="2024928"/>
            <a:ext cx="2765501" cy="523220"/>
          </a:xfrm>
          <a:prstGeom prst="rect">
            <a:avLst/>
          </a:prstGeom>
          <a:noFill/>
        </p:spPr>
        <p:txBody>
          <a:bodyPr wrap="none" rtlCol="0">
            <a:spAutoFit/>
          </a:bodyPr>
          <a:lstStyle/>
          <a:p>
            <a:r>
              <a:rPr lang="en-US" altLang="zh-CN" dirty="0"/>
              <a:t>a Senior 1 student</a:t>
            </a:r>
            <a:endParaRPr lang="zh-CN" altLang="en-US" dirty="0"/>
          </a:p>
        </p:txBody>
      </p:sp>
      <p:sp>
        <p:nvSpPr>
          <p:cNvPr id="3" name="TextBox 2"/>
          <p:cNvSpPr txBox="1"/>
          <p:nvPr/>
        </p:nvSpPr>
        <p:spPr>
          <a:xfrm>
            <a:off x="1116521" y="3196220"/>
            <a:ext cx="6077305" cy="523220"/>
          </a:xfrm>
          <a:prstGeom prst="rect">
            <a:avLst/>
          </a:prstGeom>
          <a:noFill/>
        </p:spPr>
        <p:txBody>
          <a:bodyPr wrap="none" rtlCol="0">
            <a:spAutoFit/>
          </a:bodyPr>
          <a:lstStyle/>
          <a:p>
            <a:r>
              <a:rPr lang="en-US" altLang="zh-CN" dirty="0"/>
              <a:t>have been </a:t>
            </a:r>
            <a:r>
              <a:rPr lang="en-US" altLang="zh-CN" dirty="0" err="1"/>
              <a:t>practising</a:t>
            </a:r>
            <a:r>
              <a:rPr lang="en-US" altLang="zh-CN" dirty="0"/>
              <a:t> Chinese calligraphy</a:t>
            </a:r>
            <a:endParaRPr lang="zh-CN" altLang="en-US" dirty="0"/>
          </a:p>
        </p:txBody>
      </p:sp>
      <p:sp>
        <p:nvSpPr>
          <p:cNvPr id="4" name="TextBox 3"/>
          <p:cNvSpPr txBox="1"/>
          <p:nvPr/>
        </p:nvSpPr>
        <p:spPr>
          <a:xfrm>
            <a:off x="2556681" y="4437196"/>
            <a:ext cx="3889206" cy="523220"/>
          </a:xfrm>
          <a:prstGeom prst="rect">
            <a:avLst/>
          </a:prstGeom>
          <a:noFill/>
        </p:spPr>
        <p:txBody>
          <a:bodyPr wrap="none" rtlCol="0">
            <a:spAutoFit/>
          </a:bodyPr>
          <a:lstStyle/>
          <a:p>
            <a:r>
              <a:rPr lang="en-US" altLang="zh-CN" dirty="0"/>
              <a:t>want to find a schoolmate</a:t>
            </a:r>
            <a:endParaRPr lang="zh-CN" altLang="en-US" dirty="0"/>
          </a:p>
        </p:txBody>
      </p:sp>
      <p:sp>
        <p:nvSpPr>
          <p:cNvPr id="5" name="TextBox 4"/>
          <p:cNvSpPr txBox="1"/>
          <p:nvPr/>
        </p:nvSpPr>
        <p:spPr>
          <a:xfrm>
            <a:off x="3240669" y="4977256"/>
            <a:ext cx="2592376" cy="523220"/>
          </a:xfrm>
          <a:prstGeom prst="rect">
            <a:avLst/>
          </a:prstGeom>
          <a:noFill/>
        </p:spPr>
        <p:txBody>
          <a:bodyPr wrap="none" rtlCol="0">
            <a:spAutoFit/>
          </a:bodyPr>
          <a:lstStyle/>
          <a:p>
            <a:r>
              <a:rPr lang="en-US" altLang="zh-CN" dirty="0"/>
              <a:t>is experienced at</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1871935"/>
            <a:ext cx="10693400" cy="31051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宋体" panose="02010600030101010101" pitchFamily="2" charset="-122"/>
                <a:cs typeface="宋体" panose="02010600030101010101" pitchFamily="2" charset="-122"/>
              </a:rPr>
              <a:t>⑤</a:t>
            </a:r>
            <a:r>
              <a:rPr lang="en-US" altLang="zh-CN" kern="100" dirty="0">
                <a:solidFill>
                  <a:srgbClr val="000000"/>
                </a:solidFill>
                <a:latin typeface="Times New Roman" panose="02020603050405020304"/>
                <a:ea typeface="楷体_GB2312"/>
                <a:cs typeface="Courier New" panose="02070309020205020404"/>
              </a:rPr>
              <a:t>_________________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无论是</a:t>
            </a:r>
            <a:r>
              <a:rPr lang="en-US" altLang="zh-CN" kern="100" dirty="0">
                <a:solidFill>
                  <a:srgbClr val="000000"/>
                </a:solidFill>
                <a:latin typeface="Times New Roman" panose="02020603050405020304"/>
                <a:cs typeface="Courier New" panose="02070309020205020404"/>
              </a:rPr>
              <a:t>) you are a boy or a girl.</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宋体" panose="02010600030101010101" pitchFamily="2" charset="-122"/>
                <a:cs typeface="宋体" panose="02010600030101010101" pitchFamily="2" charset="-122"/>
              </a:rPr>
              <a:t>⑥</a:t>
            </a:r>
            <a:r>
              <a:rPr lang="en-US" altLang="zh-CN" kern="100" dirty="0">
                <a:solidFill>
                  <a:srgbClr val="000000"/>
                </a:solidFill>
                <a:latin typeface="Times New Roman" panose="02020603050405020304"/>
                <a:cs typeface="Courier New" panose="02070309020205020404"/>
              </a:rPr>
              <a:t>You </a:t>
            </a:r>
            <a:r>
              <a:rPr lang="en-US" altLang="zh-CN" kern="100" dirty="0">
                <a:solidFill>
                  <a:srgbClr val="000000"/>
                </a:solidFill>
                <a:latin typeface="Times New Roman" panose="02020603050405020304"/>
                <a:ea typeface="楷体_GB2312"/>
                <a:cs typeface="Courier New" panose="02070309020205020404"/>
              </a:rPr>
              <a:t>___________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擅长</a:t>
            </a:r>
            <a:r>
              <a:rPr lang="en-US" altLang="zh-CN" kern="100" dirty="0">
                <a:solidFill>
                  <a:srgbClr val="000000"/>
                </a:solidFill>
                <a:latin typeface="Times New Roman" panose="02020603050405020304"/>
                <a:cs typeface="Courier New" panose="02070309020205020404"/>
              </a:rPr>
              <a:t>) calligraphy and have spare time </a:t>
            </a:r>
            <a:r>
              <a:rPr lang="en-US" altLang="zh-CN" kern="100" dirty="0">
                <a:solidFill>
                  <a:srgbClr val="000000"/>
                </a:solidFill>
                <a:latin typeface="Times New Roman" panose="02020603050405020304"/>
                <a:ea typeface="楷体_GB2312"/>
                <a:cs typeface="Courier New" panose="02070309020205020404"/>
              </a:rPr>
              <a:t>__________</a:t>
            </a: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在周末</a:t>
            </a:r>
            <a:r>
              <a:rPr lang="en-US" altLang="zh-CN" kern="100" dirty="0">
                <a:solidFill>
                  <a:srgbClr val="000000"/>
                </a:solidFill>
                <a:latin typeface="Times New Roman" panose="02020603050405020304"/>
                <a:cs typeface="Courier New" panose="02070309020205020404"/>
              </a:rPr>
              <a:t>), and you can be my little teacher.</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宋体" panose="02010600030101010101" pitchFamily="2" charset="-122"/>
                <a:cs typeface="宋体" panose="02010600030101010101" pitchFamily="2" charset="-122"/>
              </a:rPr>
              <a:t>⑦</a:t>
            </a:r>
            <a:r>
              <a:rPr lang="en-US" altLang="zh-CN" kern="100" dirty="0">
                <a:solidFill>
                  <a:srgbClr val="000000"/>
                </a:solidFill>
                <a:latin typeface="Times New Roman" panose="02020603050405020304"/>
                <a:cs typeface="Courier New" panose="02070309020205020404"/>
              </a:rPr>
              <a:t>Anyone may </a:t>
            </a:r>
            <a:r>
              <a:rPr lang="en-US" altLang="zh-CN" kern="100" dirty="0">
                <a:solidFill>
                  <a:srgbClr val="000000"/>
                </a:solidFill>
                <a:latin typeface="Times New Roman" panose="02020603050405020304"/>
                <a:ea typeface="楷体_GB2312"/>
                <a:cs typeface="Courier New" panose="02070309020205020404"/>
              </a:rPr>
              <a:t>__________________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发送电子邮件至</a:t>
            </a:r>
            <a:r>
              <a:rPr lang="en-US" altLang="zh-CN" kern="100" dirty="0">
                <a:solidFill>
                  <a:srgbClr val="000000"/>
                </a:solidFill>
                <a:latin typeface="Times New Roman" panose="02020603050405020304"/>
                <a:cs typeface="Courier New" panose="02070309020205020404"/>
              </a:rPr>
              <a:t>) the following address </a:t>
            </a:r>
            <a:r>
              <a:rPr lang="en-US" altLang="zh-CN" i="1" kern="100" dirty="0">
                <a:solidFill>
                  <a:srgbClr val="000000"/>
                </a:solidFill>
                <a:latin typeface="Times New Roman" panose="02020603050405020304"/>
                <a:cs typeface="Courier New" panose="02070309020205020404"/>
              </a:rPr>
              <a:t>tom</a:t>
            </a:r>
            <a:r>
              <a:rPr lang="en-US" altLang="zh-CN" kern="100" dirty="0">
                <a:solidFill>
                  <a:srgbClr val="000000"/>
                </a:solidFill>
                <a:latin typeface="Times New Roman" panose="02020603050405020304"/>
                <a:cs typeface="Courier New" panose="02070309020205020404"/>
              </a:rPr>
              <a:t>@</a:t>
            </a:r>
            <a:r>
              <a:rPr lang="en-US" altLang="zh-CN" i="1" kern="100" dirty="0">
                <a:solidFill>
                  <a:srgbClr val="000000"/>
                </a:solidFill>
                <a:latin typeface="Times New Roman" panose="02020603050405020304"/>
                <a:cs typeface="Courier New" panose="02070309020205020404"/>
              </a:rPr>
              <a:t>mail</a:t>
            </a:r>
            <a:r>
              <a:rPr lang="en-US" altLang="zh-CN" kern="100" dirty="0">
                <a:solidFill>
                  <a:srgbClr val="000000"/>
                </a:solidFill>
                <a:latin typeface="Times New Roman" panose="02020603050405020304"/>
                <a:cs typeface="Courier New" panose="02070309020205020404"/>
              </a:rPr>
              <a:t>.</a:t>
            </a:r>
            <a:r>
              <a:rPr lang="en-US" altLang="zh-CN" i="1" kern="100" dirty="0">
                <a:solidFill>
                  <a:srgbClr val="000000"/>
                </a:solidFill>
                <a:latin typeface="Times New Roman" panose="02020603050405020304"/>
                <a:cs typeface="Courier New" panose="02070309020205020404"/>
              </a:rPr>
              <a:t>com, </a:t>
            </a:r>
            <a:r>
              <a:rPr lang="en-US" altLang="zh-CN" kern="100" dirty="0">
                <a:solidFill>
                  <a:srgbClr val="000000"/>
                </a:solidFill>
                <a:latin typeface="Times New Roman" panose="02020603050405020304"/>
                <a:cs typeface="Courier New" panose="02070309020205020404"/>
              </a:rPr>
              <a:t>if you would like to help me.</a:t>
            </a:r>
            <a:endParaRPr lang="zh-CN" altLang="zh-CN" sz="1050" kern="100" dirty="0">
              <a:latin typeface="宋体" panose="02010600030101010101" pitchFamily="2" charset="-122"/>
              <a:cs typeface="Courier New" panose="02070309020205020404"/>
            </a:endParaRPr>
          </a:p>
        </p:txBody>
      </p:sp>
      <p:sp>
        <p:nvSpPr>
          <p:cNvPr id="2" name="TextBox 1"/>
          <p:cNvSpPr txBox="1"/>
          <p:nvPr/>
        </p:nvSpPr>
        <p:spPr>
          <a:xfrm>
            <a:off x="936501" y="1960783"/>
            <a:ext cx="2874505" cy="523220"/>
          </a:xfrm>
          <a:prstGeom prst="rect">
            <a:avLst/>
          </a:prstGeom>
          <a:noFill/>
        </p:spPr>
        <p:txBody>
          <a:bodyPr wrap="none" rtlCol="0">
            <a:spAutoFit/>
          </a:bodyPr>
          <a:lstStyle/>
          <a:p>
            <a:r>
              <a:rPr lang="en-US" altLang="zh-CN" dirty="0"/>
              <a:t>No matter whether</a:t>
            </a:r>
            <a:endParaRPr lang="zh-CN" altLang="en-US" dirty="0"/>
          </a:p>
        </p:txBody>
      </p:sp>
      <p:sp>
        <p:nvSpPr>
          <p:cNvPr id="3" name="TextBox 2"/>
          <p:cNvSpPr txBox="1"/>
          <p:nvPr/>
        </p:nvSpPr>
        <p:spPr>
          <a:xfrm>
            <a:off x="1548569" y="2536847"/>
            <a:ext cx="1991989" cy="523220"/>
          </a:xfrm>
          <a:prstGeom prst="rect">
            <a:avLst/>
          </a:prstGeom>
          <a:noFill/>
        </p:spPr>
        <p:txBody>
          <a:bodyPr wrap="square" rtlCol="0">
            <a:spAutoFit/>
          </a:bodyPr>
          <a:lstStyle/>
          <a:p>
            <a:r>
              <a:rPr lang="en-US" altLang="zh-CN" dirty="0"/>
              <a:t>are expert at</a:t>
            </a:r>
            <a:endParaRPr lang="zh-CN" altLang="en-US" dirty="0"/>
          </a:p>
        </p:txBody>
      </p:sp>
      <p:sp>
        <p:nvSpPr>
          <p:cNvPr id="4" name="TextBox 3"/>
          <p:cNvSpPr txBox="1"/>
          <p:nvPr/>
        </p:nvSpPr>
        <p:spPr>
          <a:xfrm>
            <a:off x="9114282" y="2536847"/>
            <a:ext cx="2047355" cy="523220"/>
          </a:xfrm>
          <a:prstGeom prst="rect">
            <a:avLst/>
          </a:prstGeom>
          <a:noFill/>
        </p:spPr>
        <p:txBody>
          <a:bodyPr wrap="none" rtlCol="0">
            <a:spAutoFit/>
          </a:bodyPr>
          <a:lstStyle/>
          <a:p>
            <a:r>
              <a:rPr lang="en-US" altLang="zh-CN" dirty="0"/>
              <a:t>on weekends</a:t>
            </a:r>
            <a:endParaRPr lang="zh-CN" altLang="en-US" dirty="0"/>
          </a:p>
        </p:txBody>
      </p:sp>
      <p:sp>
        <p:nvSpPr>
          <p:cNvPr id="5" name="TextBox 4"/>
          <p:cNvSpPr txBox="1"/>
          <p:nvPr/>
        </p:nvSpPr>
        <p:spPr>
          <a:xfrm>
            <a:off x="3043245" y="3708139"/>
            <a:ext cx="2933816" cy="523220"/>
          </a:xfrm>
          <a:prstGeom prst="rect">
            <a:avLst/>
          </a:prstGeom>
          <a:noFill/>
        </p:spPr>
        <p:txBody>
          <a:bodyPr wrap="none" rtlCol="0">
            <a:spAutoFit/>
          </a:bodyPr>
          <a:lstStyle/>
          <a:p>
            <a:r>
              <a:rPr lang="en-US" altLang="zh-CN" dirty="0"/>
              <a:t>send your email to </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417510"/>
            <a:ext cx="10693400" cy="611886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b="1" kern="100" dirty="0">
                <a:solidFill>
                  <a:srgbClr val="000000"/>
                </a:solidFill>
                <a:latin typeface="Times New Roman" panose="02020603050405020304"/>
                <a:ea typeface="黑体" panose="02010609060101010101" pitchFamily="49" charset="-122"/>
                <a:cs typeface="Courier New" panose="02070309020205020404"/>
              </a:rPr>
              <a:t>Step 3</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：句式升级</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宋体" panose="02010600030101010101" pitchFamily="2" charset="-122"/>
                <a:cs typeface="宋体" panose="02010600030101010101" pitchFamily="2" charset="-122"/>
              </a:rPr>
              <a:t>①</a:t>
            </a:r>
            <a:r>
              <a:rPr lang="zh-CN" altLang="zh-CN" kern="100" dirty="0">
                <a:solidFill>
                  <a:srgbClr val="000000"/>
                </a:solidFill>
                <a:latin typeface="Times New Roman" panose="02020603050405020304"/>
                <a:cs typeface="Times New Roman" panose="02020603050405020304"/>
              </a:rPr>
              <a:t>用定语从句合并</a:t>
            </a:r>
            <a:r>
              <a:rPr lang="en-US" altLang="zh-CN" kern="100" dirty="0">
                <a:solidFill>
                  <a:srgbClr val="000000"/>
                </a:solidFill>
                <a:latin typeface="Times New Roman" panose="02020603050405020304"/>
                <a:cs typeface="Courier New" panose="02070309020205020404"/>
              </a:rPr>
              <a:t>Step 2</a:t>
            </a:r>
            <a:r>
              <a:rPr lang="zh-CN" altLang="zh-CN" kern="100" dirty="0">
                <a:solidFill>
                  <a:srgbClr val="000000"/>
                </a:solidFill>
                <a:latin typeface="Times New Roman" panose="02020603050405020304"/>
                <a:cs typeface="Times New Roman" panose="02020603050405020304"/>
              </a:rPr>
              <a:t>中的</a:t>
            </a:r>
            <a:r>
              <a:rPr lang="zh-CN" altLang="zh-CN" kern="100" dirty="0">
                <a:solidFill>
                  <a:srgbClr val="000000"/>
                </a:solidFill>
                <a:latin typeface="宋体" panose="02010600030101010101" pitchFamily="2" charset="-122"/>
                <a:cs typeface="宋体" panose="02010600030101010101" pitchFamily="2" charset="-122"/>
              </a:rPr>
              <a:t>③④</a:t>
            </a:r>
            <a:r>
              <a:rPr lang="zh-CN" altLang="zh-CN" kern="100" dirty="0">
                <a:solidFill>
                  <a:srgbClr val="000000"/>
                </a:solidFill>
                <a:latin typeface="Times New Roman" panose="02020603050405020304"/>
                <a:cs typeface="Times New Roman" panose="02020603050405020304"/>
              </a:rPr>
              <a:t>句。</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宋体" panose="02010600030101010101" pitchFamily="2" charset="-122"/>
                <a:cs typeface="宋体" panose="02010600030101010101" pitchFamily="2" charset="-122"/>
              </a:rPr>
              <a:t>②</a:t>
            </a:r>
            <a:r>
              <a:rPr lang="zh-CN" altLang="zh-CN" kern="100" dirty="0">
                <a:solidFill>
                  <a:srgbClr val="000000"/>
                </a:solidFill>
                <a:latin typeface="Times New Roman" panose="02020603050405020304"/>
                <a:cs typeface="Times New Roman" panose="02020603050405020304"/>
              </a:rPr>
              <a:t>用条件状语从句改写</a:t>
            </a:r>
            <a:r>
              <a:rPr lang="en-US" altLang="zh-CN" kern="100" dirty="0">
                <a:solidFill>
                  <a:srgbClr val="000000"/>
                </a:solidFill>
                <a:latin typeface="Times New Roman" panose="02020603050405020304"/>
                <a:cs typeface="Courier New" panose="02070309020205020404"/>
              </a:rPr>
              <a:t>Step 2</a:t>
            </a:r>
            <a:r>
              <a:rPr lang="zh-CN" altLang="zh-CN" kern="100" dirty="0">
                <a:solidFill>
                  <a:srgbClr val="000000"/>
                </a:solidFill>
                <a:latin typeface="Times New Roman" panose="02020603050405020304"/>
                <a:cs typeface="Times New Roman" panose="02020603050405020304"/>
              </a:rPr>
              <a:t>中的</a:t>
            </a:r>
            <a:r>
              <a:rPr lang="zh-CN" altLang="zh-CN" kern="100" dirty="0">
                <a:solidFill>
                  <a:srgbClr val="000000"/>
                </a:solidFill>
                <a:latin typeface="宋体" panose="02010600030101010101" pitchFamily="2" charset="-122"/>
                <a:cs typeface="宋体" panose="02010600030101010101" pitchFamily="2" charset="-122"/>
              </a:rPr>
              <a:t>⑤⑥</a:t>
            </a:r>
            <a:r>
              <a:rPr lang="zh-CN" altLang="zh-CN" kern="100" dirty="0">
                <a:solidFill>
                  <a:srgbClr val="000000"/>
                </a:solidFill>
                <a:latin typeface="Times New Roman" panose="02020603050405020304"/>
                <a:cs typeface="Times New Roman" panose="02020603050405020304"/>
              </a:rPr>
              <a:t>句。</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a:t>
            </a:r>
          </a:p>
          <a:p>
            <a:pPr lvl="0" algn="just">
              <a:spcAft>
                <a:spcPts val="0"/>
              </a:spcAft>
              <a:tabLst>
                <a:tab pos="5591175" algn="l"/>
              </a:tabLst>
            </a:pPr>
            <a:r>
              <a:rPr lang="zh-CN" altLang="zh-CN" kern="100" dirty="0">
                <a:solidFill>
                  <a:srgbClr val="000000"/>
                </a:solidFill>
                <a:latin typeface="宋体" panose="02010600030101010101" pitchFamily="2" charset="-122"/>
                <a:cs typeface="宋体" panose="02010600030101010101" pitchFamily="2" charset="-122"/>
              </a:rPr>
              <a:t>③</a:t>
            </a:r>
            <a:r>
              <a:rPr lang="zh-CN" altLang="zh-CN" kern="100" dirty="0">
                <a:solidFill>
                  <a:srgbClr val="000000"/>
                </a:solidFill>
                <a:latin typeface="Times New Roman" panose="02020603050405020304"/>
                <a:cs typeface="Times New Roman" panose="02020603050405020304"/>
              </a:rPr>
              <a:t>用定语从句改写</a:t>
            </a:r>
            <a:r>
              <a:rPr lang="en-US" altLang="zh-CN" kern="100" dirty="0">
                <a:solidFill>
                  <a:srgbClr val="000000"/>
                </a:solidFill>
                <a:latin typeface="Times New Roman" panose="02020603050405020304"/>
                <a:cs typeface="Courier New" panose="02070309020205020404"/>
              </a:rPr>
              <a:t>Step 2</a:t>
            </a:r>
            <a:r>
              <a:rPr lang="zh-CN" altLang="zh-CN" kern="100" dirty="0">
                <a:solidFill>
                  <a:srgbClr val="000000"/>
                </a:solidFill>
                <a:latin typeface="Times New Roman" panose="02020603050405020304"/>
                <a:cs typeface="Times New Roman" panose="02020603050405020304"/>
              </a:rPr>
              <a:t>中的</a:t>
            </a:r>
            <a:r>
              <a:rPr lang="zh-CN" altLang="zh-CN" kern="100" dirty="0">
                <a:solidFill>
                  <a:srgbClr val="000000"/>
                </a:solidFill>
                <a:latin typeface="宋体" panose="02010600030101010101" pitchFamily="2" charset="-122"/>
                <a:cs typeface="宋体" panose="02010600030101010101" pitchFamily="2" charset="-122"/>
              </a:rPr>
              <a:t>⑦</a:t>
            </a:r>
            <a:r>
              <a:rPr lang="zh-CN" altLang="zh-CN" kern="100" dirty="0">
                <a:solidFill>
                  <a:srgbClr val="000000"/>
                </a:solidFill>
                <a:latin typeface="Times New Roman" panose="02020603050405020304"/>
                <a:cs typeface="Times New Roman" panose="02020603050405020304"/>
              </a:rPr>
              <a:t>句。</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a:t>
            </a:r>
            <a:endParaRPr lang="zh-CN" altLang="zh-CN" sz="1050" kern="100" dirty="0">
              <a:solidFill>
                <a:prstClr val="black"/>
              </a:solidFill>
              <a:latin typeface="宋体" panose="02010600030101010101" pitchFamily="2" charset="-122"/>
              <a:cs typeface="Courier New" panose="02070309020205020404"/>
            </a:endParaRPr>
          </a:p>
        </p:txBody>
      </p:sp>
      <p:sp>
        <p:nvSpPr>
          <p:cNvPr id="2" name="TextBox 1"/>
          <p:cNvSpPr txBox="1"/>
          <p:nvPr/>
        </p:nvSpPr>
        <p:spPr>
          <a:xfrm>
            <a:off x="504453" y="1641646"/>
            <a:ext cx="10491077" cy="523220"/>
          </a:xfrm>
          <a:prstGeom prst="rect">
            <a:avLst/>
          </a:prstGeom>
          <a:noFill/>
        </p:spPr>
        <p:txBody>
          <a:bodyPr wrap="none" rtlCol="0">
            <a:spAutoFit/>
          </a:bodyPr>
          <a:lstStyle/>
          <a:p>
            <a:r>
              <a:rPr lang="en-US" altLang="zh-CN" dirty="0"/>
              <a:t>And now I want to find a schoolmate who is experienced at calligraphy.</a:t>
            </a:r>
            <a:endParaRPr lang="zh-CN" altLang="en-US" dirty="0"/>
          </a:p>
        </p:txBody>
      </p:sp>
      <p:sp>
        <p:nvSpPr>
          <p:cNvPr id="3" name="矩形 2"/>
          <p:cNvSpPr/>
          <p:nvPr/>
        </p:nvSpPr>
        <p:spPr>
          <a:xfrm>
            <a:off x="504453" y="2723330"/>
            <a:ext cx="10585176" cy="1902059"/>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cs typeface="Courier New" panose="02070309020205020404"/>
              </a:rPr>
              <a:t>No matter whether you are a boy or a girl, as long as you are expert at calligraphy and have spare time on weekends, you can be my little teacher.</a:t>
            </a:r>
            <a:endParaRPr lang="zh-CN" altLang="zh-CN" sz="1050" kern="100" dirty="0">
              <a:effectLst/>
              <a:latin typeface="宋体" panose="02010600030101010101" pitchFamily="2" charset="-122"/>
              <a:cs typeface="Courier New" panose="02070309020205020404"/>
            </a:endParaRPr>
          </a:p>
        </p:txBody>
      </p:sp>
      <p:sp>
        <p:nvSpPr>
          <p:cNvPr id="5" name="矩形 4"/>
          <p:cNvSpPr/>
          <p:nvPr/>
        </p:nvSpPr>
        <p:spPr>
          <a:xfrm>
            <a:off x="468449" y="5108659"/>
            <a:ext cx="10585176" cy="1296670"/>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cs typeface="Courier New" panose="02070309020205020404"/>
              </a:rPr>
              <a:t>Anyone who would like to help me may send your email to the following address </a:t>
            </a:r>
            <a:r>
              <a:rPr lang="en-US" altLang="zh-CN" i="1" kern="100" dirty="0">
                <a:latin typeface="Times New Roman" panose="02020603050405020304"/>
                <a:cs typeface="Courier New" panose="02070309020205020404"/>
              </a:rPr>
              <a:t>tom</a:t>
            </a:r>
            <a:r>
              <a:rPr lang="en-US" altLang="zh-CN" kern="100" dirty="0">
                <a:latin typeface="Times New Roman" panose="02020603050405020304"/>
                <a:cs typeface="Courier New" panose="02070309020205020404"/>
              </a:rPr>
              <a:t>@</a:t>
            </a:r>
            <a:r>
              <a:rPr lang="en-US" altLang="zh-CN" i="1" kern="100" dirty="0">
                <a:latin typeface="Times New Roman" panose="02020603050405020304"/>
                <a:cs typeface="Courier New" panose="02070309020205020404"/>
              </a:rPr>
              <a:t>mail</a:t>
            </a:r>
            <a:r>
              <a:rPr lang="en-US" altLang="zh-CN" kern="100" dirty="0">
                <a:latin typeface="Times New Roman" panose="02020603050405020304"/>
                <a:cs typeface="Courier New" panose="02070309020205020404"/>
              </a:rPr>
              <a:t>.</a:t>
            </a:r>
            <a:r>
              <a:rPr lang="en-US" altLang="zh-CN" i="1" kern="100" dirty="0">
                <a:latin typeface="Times New Roman" panose="02020603050405020304"/>
                <a:cs typeface="Courier New" panose="02070309020205020404"/>
              </a:rPr>
              <a:t>com</a:t>
            </a:r>
            <a:r>
              <a:rPr lang="en-US" altLang="zh-CN" kern="100" dirty="0">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2.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3.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4.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5.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6.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AS_UNIQUEID" val="97"/>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TotalTime>
  <Words>2626</Words>
  <Application>Microsoft Office PowerPoint</Application>
  <PresentationFormat>自定义</PresentationFormat>
  <Paragraphs>204</Paragraphs>
  <Slides>34</Slides>
  <Notes>27</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34</vt:i4>
      </vt:variant>
    </vt:vector>
  </HeadingPairs>
  <TitlesOfParts>
    <vt:vector size="48" baseType="lpstr">
      <vt:lpstr>HelveticaNeueLT Pro 67 MdCn</vt:lpstr>
      <vt:lpstr>阿里巴巴普惠体</vt:lpstr>
      <vt:lpstr>等线</vt:lpstr>
      <vt:lpstr>等线 Light</vt:lpstr>
      <vt:lpstr>黑体</vt:lpstr>
      <vt:lpstr>华文细黑</vt:lpstr>
      <vt:lpstr>宋体</vt:lpstr>
      <vt:lpstr>微软雅黑</vt:lpstr>
      <vt:lpstr>Arial</vt:lpstr>
      <vt:lpstr>Calibri</vt:lpstr>
      <vt:lpstr>Calibri Light</vt:lpstr>
      <vt:lpstr>Times New Roman</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DELL</cp:lastModifiedBy>
  <cp:revision>1307</cp:revision>
  <dcterms:created xsi:type="dcterms:W3CDTF">2016-06-29T09:22:00Z</dcterms:created>
  <dcterms:modified xsi:type="dcterms:W3CDTF">2026-02-13T02:59:10Z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2052-12.1.0.23125</vt:lpwstr>
  </property>
</Properties>
</file>