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tags/tag10.xml" ContentType="application/vnd.openxmlformats-officedocument.presentationml.tags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6" r:id="rId2"/>
  </p:sldMasterIdLst>
  <p:notesMasterIdLst>
    <p:notesMasterId r:id="rId42"/>
  </p:notesMasterIdLst>
  <p:handoutMasterIdLst>
    <p:handoutMasterId r:id="rId43"/>
  </p:handoutMasterIdLst>
  <p:sldIdLst>
    <p:sldId id="2476" r:id="rId3"/>
    <p:sldId id="2363" r:id="rId4"/>
    <p:sldId id="2478" r:id="rId5"/>
    <p:sldId id="2343" r:id="rId6"/>
    <p:sldId id="3910" r:id="rId7"/>
    <p:sldId id="3911" r:id="rId8"/>
    <p:sldId id="3912" r:id="rId9"/>
    <p:sldId id="3664" r:id="rId10"/>
    <p:sldId id="3800" r:id="rId11"/>
    <p:sldId id="3888" r:id="rId12"/>
    <p:sldId id="3913" r:id="rId13"/>
    <p:sldId id="3874" r:id="rId14"/>
    <p:sldId id="3875" r:id="rId15"/>
    <p:sldId id="3890" r:id="rId16"/>
    <p:sldId id="3876" r:id="rId17"/>
    <p:sldId id="3877" r:id="rId18"/>
    <p:sldId id="3914" r:id="rId19"/>
    <p:sldId id="3865" r:id="rId20"/>
    <p:sldId id="3867" r:id="rId21"/>
    <p:sldId id="3868" r:id="rId22"/>
    <p:sldId id="3872" r:id="rId23"/>
    <p:sldId id="3884" r:id="rId24"/>
    <p:sldId id="3900" r:id="rId25"/>
    <p:sldId id="3902" r:id="rId26"/>
    <p:sldId id="3903" r:id="rId27"/>
    <p:sldId id="3916" r:id="rId28"/>
    <p:sldId id="3917" r:id="rId29"/>
    <p:sldId id="3918" r:id="rId30"/>
    <p:sldId id="3919" r:id="rId31"/>
    <p:sldId id="3920" r:id="rId32"/>
    <p:sldId id="3921" r:id="rId33"/>
    <p:sldId id="3922" r:id="rId34"/>
    <p:sldId id="3923" r:id="rId35"/>
    <p:sldId id="3924" r:id="rId36"/>
    <p:sldId id="3885" r:id="rId37"/>
    <p:sldId id="3886" r:id="rId38"/>
    <p:sldId id="3904" r:id="rId39"/>
    <p:sldId id="3780" r:id="rId40"/>
    <p:sldId id="2276" r:id="rId41"/>
  </p:sldIdLst>
  <p:sldSz cx="11522075" cy="6480175"/>
  <p:notesSz cx="6858000" cy="9144000"/>
  <p:custDataLst>
    <p:tags r:id="rId44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E6E6E6"/>
    <a:srgbClr val="000000"/>
    <a:srgbClr val="FF9900"/>
    <a:srgbClr val="CC6600"/>
    <a:srgbClr val="C2DBEE"/>
    <a:srgbClr val="1F487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268" autoAdjust="0"/>
  </p:normalViewPr>
  <p:slideViewPr>
    <p:cSldViewPr showGuides="1">
      <p:cViewPr varScale="1">
        <p:scale>
          <a:sx n="114" d="100"/>
          <a:sy n="114" d="100"/>
        </p:scale>
        <p:origin x="738" y="96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  <a:t>2026/2/13</a:t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  <a:t>2026/2/13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  <a:t>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6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46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32CB9F35-425D-4233-A523-E6F2245D8EFB}" type="slidenum">
              <a:rPr lang="zh-CN" altLang="en-US" sz="1200" smtClean="0">
                <a:latin typeface="Calibri" panose="020F0502020204030204" pitchFamily="34" charset="0"/>
              </a:rPr>
              <a:t>18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8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48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1F63835-7B3A-4763-8268-55C29EE5F0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19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49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E126B11-085D-4708-8676-D1B02C2DCB42}" type="slidenum">
              <a:rPr lang="zh-CN" altLang="en-US" sz="1200" smtClean="0">
                <a:latin typeface="Calibri" panose="020F0502020204030204" pitchFamily="34" charset="0"/>
              </a:rPr>
              <a:t>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20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21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22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23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24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25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26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27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28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29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70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9110236-A9E3-47A1-B650-4DB6295608A0}" type="slidenum">
              <a:rPr lang="zh-CN" altLang="en-US" sz="1200" smtClean="0">
                <a:latin typeface="Calibri" panose="020F0502020204030204" pitchFamily="34" charset="0"/>
              </a:rPr>
              <a:t>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30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31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32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33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34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35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36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37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4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54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BFB6F5BD-4E7A-46C5-8DB4-F88FE74A8B4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38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  <a:t>39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11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DDD8757-E291-41ED-9A3A-6F1F3C72F63F}" type="slidenum">
              <a:rPr lang="zh-CN" altLang="en-US" sz="1200" smtClean="0">
                <a:latin typeface="Calibri" panose="020F0502020204030204" pitchFamily="34" charset="0"/>
              </a:rPr>
              <a:t>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8.xml"/><Relationship Id="rId4" Type="http://schemas.openxmlformats.org/officeDocument/2006/relationships/slide" Target="../slides/slide19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8.xml"/><Relationship Id="rId4" Type="http://schemas.openxmlformats.org/officeDocument/2006/relationships/slide" Target="../slides/slide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8.xml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8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9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68659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947025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902652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68659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94702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902652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68770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6" name="圆角矩形 6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68770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7" name="圆角矩形 7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2</a:t>
            </a:r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Onwards and upwards</a:t>
            </a: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2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Onwards and upwards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7" Type="http://schemas.openxmlformats.org/officeDocument/2006/relationships/hyperlink" Target="../3.&#37197;&#22871;&#32451;&#20064;&#39064;/&#35838;&#21518;&#32032;&#20859;&#35780;&#20215;/07%20Unit%202&#12288;&#35838;&#21518;&#32032;&#20859;&#35780;&#20215;(&#19971;)&#12288;Section%20&#8546;&#12288;Using%20language.docx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slide" Target="slide1.xml"/><Relationship Id="rId5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4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 bwMode="auto">
          <a:xfrm>
            <a:off x="0" y="0"/>
            <a:ext cx="1153160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>
            <p:custDataLst>
              <p:tags r:id="rId1"/>
            </p:custDataLst>
          </p:nvPr>
        </p:nvSpPr>
        <p:spPr>
          <a:xfrm>
            <a:off x="0" y="3449638"/>
            <a:ext cx="3781425" cy="1516062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3781425" y="3457575"/>
            <a:ext cx="7750175" cy="1516063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10245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3238" y="3889375"/>
            <a:ext cx="3032125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复习任务群一</a:t>
            </a:r>
          </a:p>
        </p:txBody>
      </p:sp>
      <p:sp>
        <p:nvSpPr>
          <p:cNvPr id="26" name="矩形 5"/>
          <p:cNvSpPr/>
          <p:nvPr>
            <p:custDataLst>
              <p:tags r:id="rId4"/>
            </p:custDataLst>
          </p:nvPr>
        </p:nvSpPr>
        <p:spPr>
          <a:xfrm>
            <a:off x="4003675" y="3548063"/>
            <a:ext cx="7327900" cy="1268412"/>
          </a:xfrm>
          <a:prstGeom prst="rect">
            <a:avLst/>
          </a:prstGeom>
          <a:noFill/>
          <a:ln w="9525">
            <a:noFill/>
          </a:ln>
        </p:spPr>
        <p:txBody>
          <a:bodyPr lIns="86411" tIns="43205" rIns="86411" bIns="43205">
            <a:spAutoFit/>
          </a:bodyPr>
          <a:lstStyle/>
          <a:p>
            <a:pPr defTabSz="862330">
              <a:lnSpc>
                <a:spcPct val="120000"/>
              </a:lnSpc>
              <a:tabLst>
                <a:tab pos="2595880" algn="l"/>
              </a:tabLst>
              <a:defRPr/>
            </a:pPr>
            <a:r>
              <a:rPr sz="3200" b="1"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</a:p>
          <a:p>
            <a:pPr defTabSz="862330">
              <a:lnSpc>
                <a:spcPct val="120000"/>
              </a:lnSpc>
              <a:tabLst>
                <a:tab pos="2595880" algn="l"/>
              </a:tabLst>
              <a:defRPr/>
            </a:pPr>
            <a:r>
              <a:rPr sz="3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</a:p>
        </p:txBody>
      </p:sp>
      <p:sp>
        <p:nvSpPr>
          <p:cNvPr id="27" name="梯形 26"/>
          <p:cNvSpPr/>
          <p:nvPr>
            <p:custDataLst>
              <p:tags r:id="rId5"/>
            </p:custDataLst>
          </p:nvPr>
        </p:nvSpPr>
        <p:spPr>
          <a:xfrm>
            <a:off x="1512888" y="2913063"/>
            <a:ext cx="8604250" cy="1514475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>
            <p:custDataLst>
              <p:tags r:id="rId6"/>
            </p:custDataLst>
          </p:nvPr>
        </p:nvSpPr>
        <p:spPr>
          <a:xfrm>
            <a:off x="0" y="3629025"/>
            <a:ext cx="11531600" cy="28797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 dirty="0">
              <a:solidFill>
                <a:prstClr val="white"/>
              </a:solidFill>
            </a:endParaRPr>
          </a:p>
        </p:txBody>
      </p:sp>
      <p:sp>
        <p:nvSpPr>
          <p:cNvPr id="29" name="梯形 28"/>
          <p:cNvSpPr/>
          <p:nvPr>
            <p:custDataLst>
              <p:tags r:id="rId7"/>
            </p:custDataLst>
          </p:nvPr>
        </p:nvSpPr>
        <p:spPr>
          <a:xfrm flipV="1">
            <a:off x="1908175" y="2913063"/>
            <a:ext cx="7805738" cy="1341437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30" name="文本框 10"/>
          <p:cNvSpPr txBox="1"/>
          <p:nvPr>
            <p:custDataLst>
              <p:tags r:id="rId8"/>
            </p:custDataLst>
          </p:nvPr>
        </p:nvSpPr>
        <p:spPr>
          <a:xfrm>
            <a:off x="9525" y="2963863"/>
            <a:ext cx="11522075" cy="1265237"/>
          </a:xfrm>
          <a:prstGeom prst="rect">
            <a:avLst/>
          </a:prstGeom>
          <a:noFill/>
        </p:spPr>
        <p:txBody>
          <a:bodyPr anchor="ctr" anchorCtr="1"/>
          <a:lstStyle/>
          <a:p>
            <a:pPr algn="ctr" defTabSz="913130" eaLnBrk="0" hangingPunct="0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2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3130" eaLnBrk="0" hangingPunct="0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Onwards and upwards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1" name="标题 1"/>
          <p:cNvSpPr txBox="1">
            <a:spLocks noChangeArrowheads="1"/>
          </p:cNvSpPr>
          <p:nvPr/>
        </p:nvSpPr>
        <p:spPr bwMode="auto">
          <a:xfrm>
            <a:off x="-12700" y="4695825"/>
            <a:ext cx="11522075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2" name="文本框 8"/>
          <p:cNvSpPr txBox="1">
            <a:spLocks noChangeArrowheads="1"/>
          </p:cNvSpPr>
          <p:nvPr/>
        </p:nvSpPr>
        <p:spPr bwMode="auto">
          <a:xfrm>
            <a:off x="-687388" y="4121150"/>
            <a:ext cx="38401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08522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worthwhile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(spend) two hours reading the book.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There are many places of interest in China, the Great Wall in particular, which are well worth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(visit)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56781" y="2716867"/>
            <a:ext cx="27847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spend/spending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672805" y="4536231"/>
            <a:ext cx="1260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visiting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19807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应用文写作之推荐信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为了让我们的生活环境变得更加美好而做的努力是值得的。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 effort to make our living environment better. (worthwhile)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 effort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make our living environment better. (worth)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 effort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make our living environment better. (worthy)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46027" y="2556011"/>
            <a:ext cx="4867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It is worthwhile making/to make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448669" y="3744143"/>
            <a:ext cx="25170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is worth making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76544" y="4932275"/>
            <a:ext cx="53447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is worthy to be made/of being made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333136"/>
            <a:ext cx="10693400" cy="485927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someone who is extremely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enthusiastic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enjoys working extremely hard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一个极度热情并喜欢努力工作的人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(1)be enthusiastic about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非常喜欢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enthusiastic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非常喜欢做某事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(2)enthusiasm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热情，热心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(3)enthusiastically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热情地，热心地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2275" y="683803"/>
            <a:ext cx="10775950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enthusiastic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热心的，热衷的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72369"/>
            <a:ext cx="10693400" cy="424398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explained our plans and he was very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(enthusiasm) about them.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His friends were enthusiastic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(help) him out, but he refused.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worked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(enthusiastic) to interest the young in music.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053554" y="2649349"/>
            <a:ext cx="1875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enthusiastic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12965" y="3801477"/>
            <a:ext cx="1260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help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44141" y="4377541"/>
            <a:ext cx="24128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enthusiastically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51724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应用文写作之个人观点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当你对自己所做的事情充满热情，你就可以感受到这种积极的能量。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 you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can feel this positive energy.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40657" y="3564123"/>
            <a:ext cx="51539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are enthusiastic about what you do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588393"/>
            <a:ext cx="10693400" cy="424398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ran for Head of the Student Committee but weren't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elected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你竞选学生会主席但没有被选上。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(1)elect to do...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选择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决定做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elect sb. (to be/as)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选举某人为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(2)election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选择；选举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2275" y="904317"/>
            <a:ext cx="10775950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elect 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v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选举，推选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316381"/>
            <a:ext cx="10693400" cy="2415085"/>
          </a:xfrm>
          <a:noFill/>
          <a:ln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在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elect sb.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＋职务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结构中，总统、市长等独一无二的职位前不用加任何冠词。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We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elected him mayor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 of our city.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我们选他当我们市的市长。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1943943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can elect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(delete) the message or save it.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 do you think will win the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(elect)?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应用文写作之申请信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如果当选学校广播站的英语播音员，我将把提高节目质量当成我的职责。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If I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the school radio station, I will make it my duty to improve the quality of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programmes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49123" y="1943943"/>
            <a:ext cx="14077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delete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43147" y="2556011"/>
            <a:ext cx="13179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election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88529" y="4877107"/>
            <a:ext cx="5658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am elected as the English broadcaster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93" y="550938"/>
            <a:ext cx="733266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62991"/>
            <a:ext cx="10693400" cy="50734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upset: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心烦意乱的，烦恼的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弄翻，打翻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打乱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使生气，使烦恼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 made him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upset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was that he only got criticism from others.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sudden change of the weather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upset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our plan to go to the entertainment park.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stood up suddenly,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upsetting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soup.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upset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her that she wasn't informed timely.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189529" y="3564123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48769" y="4661083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949169" y="5220307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160926" y="5760367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45" y="2123963"/>
            <a:ext cx="25050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755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7475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772035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may have spent years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giving up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your weekends and free time to write your life's work...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Rowling had spent years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surviving 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little money, spending all her time writing.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J.D. Salinger started writing short stories in high school, but later struggled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get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his works published.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275" y="1547899"/>
            <a:ext cx="10702925" cy="66675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动名词和不定式作宾语</a:t>
            </a:r>
            <a:endParaRPr lang="en-US" altLang="zh-CN" b="1" kern="100" dirty="0">
              <a:solidFill>
                <a:schemeClr val="tx1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标题 1"/>
          <p:cNvSpPr txBox="1">
            <a:spLocks noChangeArrowheads="1"/>
          </p:cNvSpPr>
          <p:nvPr/>
        </p:nvSpPr>
        <p:spPr bwMode="auto">
          <a:xfrm>
            <a:off x="17463" y="4175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4243982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Discover the usage and difference between gerunds and infinitives as objects, and apply them in real contexts.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Use English idioms to express positive or negative attitudes, find more similar idioms, and understand the meanings of these English idioms.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Pay attention to pragmatic functions, learn to express concern and comfort for others, and be able to apply relevant expressions learned in real life.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231975"/>
            <a:ext cx="10693400" cy="190205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J.D. Salinger refused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give up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①②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中动词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spent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后面的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作宾语。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③④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struggled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refused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后面的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作宾语。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32945" y="289688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动名词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49069" y="3472951"/>
            <a:ext cx="1333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不定式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95" y="575791"/>
            <a:ext cx="2543175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74198"/>
            <a:ext cx="10693400" cy="49129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一、动名词作宾语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常见的只能用动名词作宾语的动词有：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admit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承认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appreciate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欣赏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consider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考虑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mention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提及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delay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耽误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enjoy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喜欢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finish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完成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imagine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想象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miss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错过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practise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练习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resist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抵抗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risk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冒险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advise/suggest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建议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mind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介意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avoid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避免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allow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允许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I'm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considering going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abroad for further study.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我在考虑出国深造。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83903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should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avoid making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same mistake.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我们应该避免犯同样的错误。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got well-prepared for the job interview, for he couldn't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risk losing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good opportunity.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他为这次工作面试做了充分准备，因为他不能冒失去这次好机会的风险。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175516"/>
            <a:ext cx="10693400" cy="43103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在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英语中有些动词短语也常跟动名词作宾语，常见的有：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good at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擅长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fond of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喜欢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worth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值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devote to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致力于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feel like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想要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give up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放弃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 trouble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difficulty (in)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做某事有困难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forward to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 (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期望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pay attention to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 (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注意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 off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 (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推迟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get used to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习惯于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insist on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坚持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I'm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looking forward to hearing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from you.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我盼望着收到你的来信。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14106"/>
            <a:ext cx="10693400" cy="49129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二、不定式作宾语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常见的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不定式作宾语的动词有：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agree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同意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offer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提出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intend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 (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打算，计划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demand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 (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要求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promise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 (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答应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 (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帮忙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prepare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 (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准备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decide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 (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决定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refuse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 (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拒绝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 (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选择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wish/hope/want/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expect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希望，想要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fail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不能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pretend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假装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manage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设法做到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determine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决心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beg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恳求，祈求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arrange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安排，准备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threaten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威胁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claim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声称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aim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为目标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hesitate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犹豫不决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42898"/>
            <a:ext cx="10693400" cy="25053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agreed to meet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here but so far she hasn't turned up yet.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我们约好在此地见面，但是她到现在还没有露面。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managed to finish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work on time.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他们设法按时完成了工作。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647799"/>
            <a:ext cx="10692000" cy="6118860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疑问词＋不定式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结构作宾语。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  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疑问词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(who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which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how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＋不定式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结构在句中起名词作用，可充当主语、表语、宾语。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   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可以接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疑问词＋不定式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结构作宾语的动词有：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teach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remember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forget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decide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wonder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show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learn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consider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know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taught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how to cook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他教我如何做饭。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 you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decided where to spend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your holiday?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你决定去哪里度假了吗？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526730"/>
            <a:ext cx="10692000" cy="3621569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it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可以充当形式宾语，真正的宾语是不定式，可以用于该句型的动词有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consider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make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feel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find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think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feels it his duty to help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others.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他觉得帮助别人是他的职责。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found it hard to learn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maths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well.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他发现学好数学很难。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006834"/>
            <a:ext cx="10692000" cy="1227772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三、动名词作宾语与不定式作宾语的用法区别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可接动名词和不定式作宾语但意义不同的动词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短语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04825" y="2266974"/>
          <a:ext cx="10512425" cy="378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文档" r:id="rId3" imgW="10514330" imgH="3782695" progId="Word.Document.12">
                  <p:embed/>
                </p:oleObj>
              </mc:Choice>
              <mc:Fallback>
                <p:oleObj name="文档" r:id="rId3" imgW="10514330" imgH="3782695" progId="Word.Document.1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825" y="2266974"/>
                        <a:ext cx="10512425" cy="3781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4825" y="862483"/>
          <a:ext cx="10512425" cy="504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文档" r:id="rId3" imgW="10514330" imgH="5043170" progId="Word.Document.12">
                  <p:embed/>
                </p:oleObj>
              </mc:Choice>
              <mc:Fallback>
                <p:oleObj name="文档" r:id="rId3" imgW="10514330" imgH="5043170" progId="Word.Document.12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825" y="862483"/>
                        <a:ext cx="10512425" cy="504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1331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398833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I wrapped the baby (up) in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blanket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She was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upset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know that her application for the position was refused.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contest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a competition or game that people try to win.______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65284" y="3060067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毯子，毛毯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620577" y="4248199"/>
            <a:ext cx="3488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心烦意乱的，烦恼的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073405" y="4860267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比赛，竞赛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526174"/>
            <a:ext cx="10692000" cy="4918269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At the amusing performance, the audience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couldn't help laughing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看到这滑稽的表演，观众们不禁笑了起来。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I'm busy studying, so I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can't help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do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housework.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我忙着学习，所以我不能帮忙做家务劳动。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Remember to return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bat to 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—But I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remember having returned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it to you.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——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记得把球拍还给我。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——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可是我记得已经还给你了。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4825" y="539787"/>
          <a:ext cx="1051242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文档" r:id="rId3" imgW="10514330" imgH="1261745" progId="Word.Document.12">
                  <p:embed/>
                </p:oleObj>
              </mc:Choice>
              <mc:Fallback>
                <p:oleObj name="文档" r:id="rId3" imgW="10514330" imgH="1261745" progId="Word.Document.12">
                  <p:embed/>
                  <p:pic>
                    <p:nvPicPr>
                      <p:cNvPr id="0" name="图片 512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825" y="539787"/>
                        <a:ext cx="10512425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2066934"/>
            <a:ext cx="10692000" cy="2505301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—That would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mean wasting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 lot of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labour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—Really? I don't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mean to waste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any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labour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——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那将意味着浪费许多劳动力。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——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是吗？我没打算浪费劳动力。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247524"/>
            <a:ext cx="10692000" cy="4224811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可接动名词和不定式作宾语且意义差别不大的动词：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(1)hate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love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like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prefer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等动词后接不定式和动名词作宾语时，意义虽相同，内涵却有些区别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——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接不定式作宾语时，多表示一次性的、具体的动作；接动名词作宾语时，多表示习惯性的、一般性的动作。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like swimming,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but I don't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like to swim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我喜欢游泳，但是我不喜欢在这里游泳。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193312"/>
            <a:ext cx="10692000" cy="4315027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(2)begin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start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continue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等少数几个动词后接动名词或不定式作宾语时意义基本相同。但如果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begin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start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等用于进行时态，或其主语是物而非人时，须用不定式。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Tom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began to learn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/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learning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how to use a computer last year.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汤姆去年开始学习如何使用电脑。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was starting to do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her homework.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她正开始做家庭作业。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508522"/>
            <a:ext cx="10692000" cy="3711785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(3)need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want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require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需要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讲，句子的主语为物，且句子的主语和谓语动词后的非谓语动词之间是被动关系时，这些动词后面可接动名词的主动式，也可接不定式的被动式。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windows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need cleaning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windows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need to be cleaned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窗户需要擦了。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58" y="585316"/>
            <a:ext cx="2533650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74198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用所给动词的适当形式填空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Missing the train means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(wait) for another hour.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After finishing her homework, my sister went on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(do) some housework.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Try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(knock) at the back door and see whether he is in or not.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We've had a good start, but more work needs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(do) to achieve the final success.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He finished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(read) the book yesterday.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20877" y="1924779"/>
            <a:ext cx="1260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waiting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353325" y="2572851"/>
            <a:ext cx="912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do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04553" y="3708139"/>
            <a:ext cx="1519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knocking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557943" y="4301043"/>
            <a:ext cx="25955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doing/to be done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628689" y="5472335"/>
            <a:ext cx="1260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reading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37328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I promise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(do) everything I can to help you.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(2023·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全国乙卷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a photographer, I have spent the last two years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(record) everything I discovered.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She works very hard and hopes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(go) to college.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We must keep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practise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 speaking English.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10. My sister is fond of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(draw) while I'm interested in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(collect) stamps.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28328" y="1439887"/>
            <a:ext cx="912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to do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457" y="2556011"/>
            <a:ext cx="1560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recording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997" y="3168079"/>
            <a:ext cx="912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to go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988729" y="3760983"/>
            <a:ext cx="15985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/>
              <a:t>practising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924833" y="4356211"/>
            <a:ext cx="13612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drawing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564725" y="4356211"/>
            <a:ext cx="15969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collecting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553051"/>
            <a:ext cx="10693400" cy="57800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He ____________________ the countryside.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他已习惯住在乡下了。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The teacher showed us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 book.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老师指点我们怎样读书。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________________ him the news.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记得告诉他这个消息。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I decided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countryside on vacation.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我决定去农村度假。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He tried to avoid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他试图避免回答我的问题。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04553" y="1024679"/>
            <a:ext cx="3711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has got used to living in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248869" y="2123963"/>
            <a:ext cx="18790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how to read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36501" y="3132075"/>
            <a:ext cx="27622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Remember to tell 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340657" y="4121023"/>
            <a:ext cx="12811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go to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13231" y="5112295"/>
            <a:ext cx="36519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answering my questions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平行四边形 29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33" name="矩形 32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</a:p>
        </p:txBody>
      </p:sp>
      <p:pic>
        <p:nvPicPr>
          <p:cNvPr id="36" name="Picture" descr="Pictur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燕尾形 36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</a:p>
        </p:txBody>
      </p:sp>
      <p:sp>
        <p:nvSpPr>
          <p:cNvPr id="40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2" name="椭圆 41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8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燕尾形 6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67" name="矩形 66">
            <a:hlinkClick r:id="rId5" action="ppaction://hlinkfile"/>
          </p:cNvPr>
          <p:cNvSpPr/>
          <p:nvPr>
            <p:custDataLst>
              <p:tags r:id="rId1"/>
            </p:custDataLst>
          </p:nvPr>
        </p:nvSpPr>
        <p:spPr>
          <a:xfrm>
            <a:off x="3235325" y="4895850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2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课后素养评价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七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68" name="矩形 67">
            <a:hlinkClick r:id="rId6" action="ppaction://hlinksldjump"/>
          </p:cNvPr>
          <p:cNvSpPr/>
          <p:nvPr/>
        </p:nvSpPr>
        <p:spPr>
          <a:xfrm>
            <a:off x="3243263" y="5508339"/>
            <a:ext cx="8026386" cy="5000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zh-CN" altLang="en-US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7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7" grpId="1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203650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拓展词汇知变形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785174"/>
              </p:ext>
            </p:extLst>
          </p:nvPr>
        </p:nvGraphicFramePr>
        <p:xfrm>
          <a:off x="396441" y="1887887"/>
          <a:ext cx="10729192" cy="3476436"/>
        </p:xfrm>
        <a:graphic>
          <a:graphicData uri="http://schemas.openxmlformats.org/drawingml/2006/table">
            <a:tbl>
              <a:tblPr/>
              <a:tblGrid>
                <a:gridCol w="47229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06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0033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956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重要的；值得做的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worth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价值；意义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343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值得尊敬的；值得赞赏的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72393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___________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热心的，热衷的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enthusiasm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热情，热心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616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选举，推选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election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选择；选举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8449" y="2536847"/>
            <a:ext cx="18197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worthwhile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148969" y="3076907"/>
            <a:ext cx="1202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worthy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8449" y="3724979"/>
            <a:ext cx="1875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enthusiastic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8449" y="4841103"/>
            <a:ext cx="8595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elect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022118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be made up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组成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ups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downs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起起伏伏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have an effect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对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有影响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contribute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对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做出贡献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aim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旨在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first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起初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run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竞选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20677" y="1727919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of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22197" y="2303983"/>
            <a:ext cx="702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and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44713" y="293289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on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381125" y="3528119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65859" y="4104183"/>
            <a:ext cx="442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at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28489" y="4716251"/>
            <a:ext cx="442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at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22197" y="5328319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for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8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007839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so... that...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 the fourth day, I was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 even didn't want to get out of bed.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到了第四天，我累得连床都不想下。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with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复合结构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not always easy to maintain a good and enthusiastic attitude.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生活总是起起落落，要保持一种良好而热情的态度并不总是容易的。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96841" y="2284819"/>
            <a:ext cx="19672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so tired that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4453" y="4032175"/>
            <a:ext cx="62681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With life being made up of ups and downs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301324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形式作主语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Nevertheless, _____________________ is the best thing that we can do for ourselves as well as for others.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然而，看到光明的一面是我们为自己和他人做的最好的事情。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条件句中的虚拟语气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If she had, the school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well-known.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如果她这么做了，学校就会出名了。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20677" y="1943943"/>
            <a:ext cx="3871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looking on the bright side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672805" y="4373051"/>
            <a:ext cx="2614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would have been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4302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1741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3221734"/>
            <a:ext cx="10693400" cy="18118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Even though being a camper has its challenges, I feel it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worthwhile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虽然作为一个野营者有它的挑战，但是我觉得它是值得的。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2275" y="2592015"/>
            <a:ext cx="10775950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worthwhile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重要的；值得做的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04825" y="580727"/>
          <a:ext cx="10512425" cy="582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文档" r:id="rId3" imgW="10514330" imgH="5829300" progId="Word.Document.12">
                  <p:embed/>
                </p:oleObj>
              </mc:Choice>
              <mc:Fallback>
                <p:oleObj name="文档" r:id="rId3" imgW="10514330" imgH="5829300" progId="Word.Document.12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825" y="580727"/>
                        <a:ext cx="10512425" cy="5827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2757</Words>
  <Application>Microsoft Office PowerPoint</Application>
  <PresentationFormat>自定义</PresentationFormat>
  <Paragraphs>291</Paragraphs>
  <Slides>39</Slides>
  <Notes>39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3" baseType="lpstr">
      <vt:lpstr>HelveticaNeueLT Pro 67 MdCn</vt:lpstr>
      <vt:lpstr>IPAPANNEW</vt:lpstr>
      <vt:lpstr>等线 Light</vt:lpstr>
      <vt:lpstr>黑体</vt:lpstr>
      <vt:lpstr>宋体</vt:lpstr>
      <vt:lpstr>微软雅黑</vt:lpstr>
      <vt:lpstr>Arial</vt:lpstr>
      <vt:lpstr>Book Antiqua</vt:lpstr>
      <vt:lpstr>Calibri</vt:lpstr>
      <vt:lpstr>Calibri Light</vt:lpstr>
      <vt:lpstr>Times New Roman</vt:lpstr>
      <vt:lpstr>Office 主题</vt:lpstr>
      <vt:lpstr>自定义设计方案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DELL</cp:lastModifiedBy>
  <cp:revision>1300</cp:revision>
  <dcterms:created xsi:type="dcterms:W3CDTF">2016-06-29T09:22:00Z</dcterms:created>
  <dcterms:modified xsi:type="dcterms:W3CDTF">2026-02-13T02:07:24Z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2052-12.1.0.23125</vt:lpwstr>
  </property>
</Properties>
</file>