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3.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33"/>
  </p:notesMasterIdLst>
  <p:handoutMasterIdLst>
    <p:handoutMasterId r:id="rId34"/>
  </p:handoutMasterIdLst>
  <p:sldIdLst>
    <p:sldId id="2476" r:id="rId4"/>
    <p:sldId id="2363" r:id="rId5"/>
    <p:sldId id="3803" r:id="rId6"/>
    <p:sldId id="3806" r:id="rId7"/>
    <p:sldId id="3807" r:id="rId8"/>
    <p:sldId id="3851" r:id="rId9"/>
    <p:sldId id="3852" r:id="rId10"/>
    <p:sldId id="3853" r:id="rId11"/>
    <p:sldId id="3854" r:id="rId12"/>
    <p:sldId id="3808" r:id="rId13"/>
    <p:sldId id="3809" r:id="rId14"/>
    <p:sldId id="3812" r:id="rId15"/>
    <p:sldId id="3800" r:id="rId16"/>
    <p:sldId id="3801" r:id="rId17"/>
    <p:sldId id="2478" r:id="rId18"/>
    <p:sldId id="2343" r:id="rId19"/>
    <p:sldId id="3855" r:id="rId20"/>
    <p:sldId id="3664" r:id="rId21"/>
    <p:sldId id="3671" r:id="rId22"/>
    <p:sldId id="3848" r:id="rId23"/>
    <p:sldId id="3849" r:id="rId24"/>
    <p:sldId id="3850" r:id="rId25"/>
    <p:sldId id="3856" r:id="rId26"/>
    <p:sldId id="3835" r:id="rId27"/>
    <p:sldId id="3857" r:id="rId28"/>
    <p:sldId id="3858" r:id="rId29"/>
    <p:sldId id="3859" r:id="rId30"/>
    <p:sldId id="3780" r:id="rId31"/>
    <p:sldId id="2276" r:id="rId32"/>
  </p:sldIdLst>
  <p:sldSz cx="11522075" cy="6480175"/>
  <p:notesSz cx="6858000" cy="9144000"/>
  <p:custDataLst>
    <p:tags r:id="rId35"/>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gs" Target="tags/tag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EFC6F2-675E-4D70-B669-B79AD7F8B8A9}"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B316EDF3-583A-4909-B6A3-349360AB2FC6}"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28</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6417E43-C327-418C-8FE7-FADF2F210B2C}"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7E82B809-3C9B-4BED-A91B-CCAC53445986}"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6325117-9EA1-4D0F-B6CB-E03C5024BD69}"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6325117-9EA1-4D0F-B6CB-E03C5024BD69}"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6325117-9EA1-4D0F-B6CB-E03C5024BD69}"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6325117-9EA1-4D0F-B6CB-E03C5024BD69}"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6325117-9EA1-4D0F-B6CB-E03C5024BD69}"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2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2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18.xml"/><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2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2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2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2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4</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Meeting the muse</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4</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Meeting the muse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4</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Meeting the muse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12.xml"/><Relationship Id="rId4"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hyperlink" Target="../3.&#37197;&#22871;&#32451;&#20064;&#39064;/&#35838;&#21518;&#32032;&#20859;&#35780;&#20215;/13%20Unit%204&#12288;&#35838;&#21518;&#32032;&#20859;&#35780;&#20215;(&#21313;&#19977;)&#12288;Section%20&#8544;&#12288;Starting%20out%20&amp;%20Understanding%20ideas&#8212;Comprehending.docx" TargetMode="Externa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4</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Meeting the muse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735" y="830228"/>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346735" y="1650519"/>
          <a:ext cx="10814902" cy="4041140"/>
        </p:xfrm>
        <a:graphic>
          <a:graphicData uri="http://schemas.openxmlformats.org/drawingml/2006/table">
            <a:tbl>
              <a:tblPr/>
              <a:tblGrid>
                <a:gridCol w="1736873">
                  <a:extLst>
                    <a:ext uri="{9D8B030D-6E8A-4147-A177-3AD203B41FA5}">
                      <a16:colId xmlns:a16="http://schemas.microsoft.com/office/drawing/2014/main" val="20000"/>
                    </a:ext>
                  </a:extLst>
                </a:gridCol>
                <a:gridCol w="9078029">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必背</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quote, folk, motion, compose, dedicate, heritage, charm, graceful, abstract, wire, innovative, trend, contrast, literally, concept, distinct, innovation</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find out, on display, all over the world, turn to, pass down, come to life, set... in motion, so as to, bring out, light up, a variety of, rather than, lead to, as a result, be accessible to, take for example, take in, be unfamiliar with, for sure</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60437" y="1383831"/>
          <a:ext cx="10765196" cy="3376422"/>
        </p:xfrm>
        <a:graphic>
          <a:graphicData uri="http://schemas.openxmlformats.org/drawingml/2006/table">
            <a:tbl>
              <a:tblPr/>
              <a:tblGrid>
                <a:gridCol w="1728891">
                  <a:extLst>
                    <a:ext uri="{9D8B030D-6E8A-4147-A177-3AD203B41FA5}">
                      <a16:colId xmlns:a16="http://schemas.microsoft.com/office/drawing/2014/main" val="20000"/>
                    </a:ext>
                  </a:extLst>
                </a:gridCol>
                <a:gridCol w="9036305">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1. see</a:t>
                      </a:r>
                      <a:r>
                        <a:rPr lang="zh-CN" sz="2800" kern="100">
                          <a:solidFill>
                            <a:srgbClr val="000000"/>
                          </a:solidFill>
                          <a:effectLst/>
                          <a:latin typeface="Times New Roman" panose="02020603050405020304"/>
                          <a:ea typeface="楷体_GB2312"/>
                          <a:cs typeface="Times New Roman" panose="02020603050405020304"/>
                        </a:rPr>
                        <a:t>＋宾语＋宾语补足语</a:t>
                      </a:r>
                      <a:endParaRPr lang="zh-CN" sz="1050" kern="10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2. </a:t>
                      </a:r>
                      <a:r>
                        <a:rPr lang="zh-CN" sz="2800" kern="100">
                          <a:solidFill>
                            <a:srgbClr val="000000"/>
                          </a:solidFill>
                          <a:effectLst/>
                          <a:latin typeface="Times New Roman" panose="02020603050405020304"/>
                          <a:ea typeface="楷体_GB2312"/>
                          <a:cs typeface="Times New Roman" panose="02020603050405020304"/>
                        </a:rPr>
                        <a:t>状语从句的省略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动词不定式、动词</a:t>
                      </a:r>
                      <a:r>
                        <a:rPr lang="en-US" sz="2800" kern="100">
                          <a:solidFill>
                            <a:srgbClr val="000000"/>
                          </a:solidFill>
                          <a:effectLst/>
                          <a:latin typeface="Times New Roman" panose="02020603050405020304"/>
                          <a:ea typeface="楷体_GB2312"/>
                          <a:cs typeface="Courier New" panose="02070309020205020404"/>
                        </a:rPr>
                        <a:t>-ing</a:t>
                      </a:r>
                      <a:r>
                        <a:rPr lang="zh-CN" sz="2800" kern="100">
                          <a:solidFill>
                            <a:srgbClr val="000000"/>
                          </a:solidFill>
                          <a:effectLst/>
                          <a:latin typeface="Times New Roman" panose="02020603050405020304"/>
                          <a:ea typeface="楷体_GB2312"/>
                          <a:cs typeface="Times New Roman" panose="02020603050405020304"/>
                        </a:rPr>
                        <a:t>形式和动词</a:t>
                      </a:r>
                      <a:r>
                        <a:rPr lang="en-US" sz="2800" kern="100">
                          <a:solidFill>
                            <a:srgbClr val="000000"/>
                          </a:solidFill>
                          <a:effectLst/>
                          <a:latin typeface="Times New Roman" panose="02020603050405020304"/>
                          <a:ea typeface="楷体_GB2312"/>
                          <a:cs typeface="Courier New" panose="02070309020205020404"/>
                        </a:rPr>
                        <a:t>-ed</a:t>
                      </a:r>
                      <a:r>
                        <a:rPr lang="zh-CN" sz="2800" kern="100">
                          <a:solidFill>
                            <a:srgbClr val="000000"/>
                          </a:solidFill>
                          <a:effectLst/>
                          <a:latin typeface="Times New Roman" panose="02020603050405020304"/>
                          <a:ea typeface="楷体_GB2312"/>
                          <a:cs typeface="Times New Roman" panose="02020603050405020304"/>
                        </a:rPr>
                        <a:t>形式作表语</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邀请信</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916051"/>
            <a:ext cx="11522074" cy="132343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学习任务目标</a:t>
            </a:r>
          </a:p>
        </p:txBody>
      </p:sp>
      <p:sp>
        <p:nvSpPr>
          <p:cNvPr id="3" name="副标题 2"/>
          <p:cNvSpPr>
            <a:spLocks noGrp="1"/>
          </p:cNvSpPr>
          <p:nvPr>
            <p:ph type="subTitle" idx="1"/>
          </p:nvPr>
        </p:nvSpPr>
        <p:spPr>
          <a:xfrm>
            <a:off x="415037" y="1655911"/>
            <a:ext cx="10692000" cy="3640740"/>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Read the title of the unit and understand its meaning, name several world-famous artists, activate the existing language and background knowledge, and pave the way for the learning activities of the unit.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Watch videos about Leonardo da Vinci to learn about the artist's creative path and the source of his inspiration, and cultivate the ability of observation and listening comprehension.</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957959"/>
            <a:ext cx="10692000" cy="2434256"/>
          </a:xfrm>
        </p:spPr>
        <p:txBody>
          <a:bodyPr/>
          <a:lstStyle/>
          <a:p>
            <a:pPr lvl="0" algn="just" defTabSz="914400">
              <a:spcAft>
                <a:spcPts val="0"/>
              </a:spcAft>
              <a:tabLst>
                <a:tab pos="5591175"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3. Through skimming and intensive reading, get the general idea of the text, understand the famous works of Florentijn Hofman, Tan Dun and Dao Meilan, the characteristics of their works, the source of artistic inspiration and their understanding of art.</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p>
        </p:txBody>
      </p:sp>
      <p:sp>
        <p:nvSpPr>
          <p:cNvPr id="17411" name="副标题 1"/>
          <p:cNvSpPr>
            <a:spLocks noGrp="1"/>
          </p:cNvSpPr>
          <p:nvPr>
            <p:ph type="subTitle" idx="1"/>
          </p:nvPr>
        </p:nvSpPr>
        <p:spPr bwMode="auto">
          <a:xfrm>
            <a:off x="414338" y="1547899"/>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motion</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compose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quote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folk</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charm</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graceful</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340657" y="2808039"/>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动，运动</a:t>
            </a:r>
            <a:endParaRPr lang="zh-CN" altLang="en-US" dirty="0"/>
          </a:p>
        </p:txBody>
      </p:sp>
      <p:sp>
        <p:nvSpPr>
          <p:cNvPr id="5" name="矩形 4"/>
          <p:cNvSpPr/>
          <p:nvPr/>
        </p:nvSpPr>
        <p:spPr>
          <a:xfrm>
            <a:off x="2592685" y="3364939"/>
            <a:ext cx="114326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作</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曲</a:t>
            </a:r>
            <a:r>
              <a:rPr lang="en-US" altLang="zh-CN" kern="100" dirty="0">
                <a:latin typeface="Times New Roman" panose="02020603050405020304"/>
                <a:ea typeface="楷体_GB2312"/>
              </a:rPr>
              <a:t>)</a:t>
            </a:r>
            <a:endParaRPr lang="zh-CN" altLang="en-US" dirty="0"/>
          </a:p>
        </p:txBody>
      </p:sp>
      <p:sp>
        <p:nvSpPr>
          <p:cNvPr id="6" name="矩形 5"/>
          <p:cNvSpPr/>
          <p:nvPr/>
        </p:nvSpPr>
        <p:spPr>
          <a:xfrm>
            <a:off x="2160637" y="3996171"/>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引文，引语</a:t>
            </a:r>
            <a:endParaRPr lang="zh-CN" altLang="en-US" dirty="0"/>
          </a:p>
        </p:txBody>
      </p:sp>
      <p:sp>
        <p:nvSpPr>
          <p:cNvPr id="7" name="矩形 6"/>
          <p:cNvSpPr/>
          <p:nvPr/>
        </p:nvSpPr>
        <p:spPr>
          <a:xfrm>
            <a:off x="2160637" y="4572235"/>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民间的，民俗的</a:t>
            </a:r>
            <a:endParaRPr lang="zh-CN" altLang="en-US" dirty="0"/>
          </a:p>
        </p:txBody>
      </p:sp>
      <p:sp>
        <p:nvSpPr>
          <p:cNvPr id="8" name="矩形 7"/>
          <p:cNvSpPr/>
          <p:nvPr/>
        </p:nvSpPr>
        <p:spPr>
          <a:xfrm>
            <a:off x="2219965" y="518430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魅力，魔力</a:t>
            </a:r>
            <a:endParaRPr lang="zh-CN" altLang="en-US" dirty="0"/>
          </a:p>
        </p:txBody>
      </p:sp>
      <p:sp>
        <p:nvSpPr>
          <p:cNvPr id="9" name="矩形 8"/>
          <p:cNvSpPr/>
          <p:nvPr/>
        </p:nvSpPr>
        <p:spPr>
          <a:xfrm>
            <a:off x="2808709" y="5796371"/>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优美的，优雅的</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187859"/>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 turn to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 come to </a:t>
            </a:r>
            <a:r>
              <a:rPr lang="en-US" altLang="zh-CN" kern="100" dirty="0">
                <a:solidFill>
                  <a:srgbClr val="000000"/>
                </a:solidFill>
                <a:latin typeface="Times New Roman" panose="02020603050405020304" pitchFamily="18" charset="0"/>
                <a:cs typeface="Times New Roman" panose="02020603050405020304" pitchFamily="18" charset="0"/>
              </a:rPr>
              <a:t>life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9. set... in motion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10. bring out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____________________________________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11. on display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12. be known for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13. find out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a:t>
            </a:r>
            <a:endParaRPr lang="zh-CN" altLang="zh-CN" sz="1050" kern="100" dirty="0">
              <a:latin typeface="Times New Roman" panose="02020603050405020304" pitchFamily="18" charset="0"/>
              <a:cs typeface="Times New Roman" panose="02020603050405020304" pitchFamily="18" charset="0"/>
            </a:endParaRPr>
          </a:p>
        </p:txBody>
      </p:sp>
      <p:sp>
        <p:nvSpPr>
          <p:cNvPr id="2" name="矩形 1"/>
          <p:cNvSpPr/>
          <p:nvPr/>
        </p:nvSpPr>
        <p:spPr>
          <a:xfrm>
            <a:off x="1908609" y="1223863"/>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转向；求助于</a:t>
            </a:r>
            <a:endParaRPr lang="zh-CN" altLang="en-US" dirty="0"/>
          </a:p>
        </p:txBody>
      </p:sp>
      <p:sp>
        <p:nvSpPr>
          <p:cNvPr id="4" name="矩形 3"/>
          <p:cNvSpPr/>
          <p:nvPr/>
        </p:nvSpPr>
        <p:spPr>
          <a:xfrm>
            <a:off x="2700697" y="1835931"/>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使</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活跃起来</a:t>
            </a:r>
            <a:endParaRPr lang="zh-CN" altLang="en-US" dirty="0"/>
          </a:p>
        </p:txBody>
      </p:sp>
      <p:sp>
        <p:nvSpPr>
          <p:cNvPr id="5" name="矩形 4"/>
          <p:cNvSpPr/>
          <p:nvPr/>
        </p:nvSpPr>
        <p:spPr>
          <a:xfrm>
            <a:off x="3078160" y="2447999"/>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使</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开始</a:t>
            </a:r>
            <a:endParaRPr lang="zh-CN" altLang="en-US" dirty="0"/>
          </a:p>
        </p:txBody>
      </p:sp>
      <p:sp>
        <p:nvSpPr>
          <p:cNvPr id="6" name="矩形 5"/>
          <p:cNvSpPr/>
          <p:nvPr/>
        </p:nvSpPr>
        <p:spPr>
          <a:xfrm>
            <a:off x="2520677" y="3060067"/>
            <a:ext cx="628890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使显现，使表现出；阐明；出版；生产</a:t>
            </a:r>
            <a:endParaRPr lang="zh-CN" altLang="en-US" dirty="0"/>
          </a:p>
        </p:txBody>
      </p:sp>
      <p:sp>
        <p:nvSpPr>
          <p:cNvPr id="7" name="矩形 6"/>
          <p:cNvSpPr/>
          <p:nvPr/>
        </p:nvSpPr>
        <p:spPr>
          <a:xfrm>
            <a:off x="2663279" y="3625932"/>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展览，公开展出</a:t>
            </a:r>
            <a:endParaRPr lang="zh-CN" altLang="en-US" dirty="0"/>
          </a:p>
        </p:txBody>
      </p:sp>
      <p:sp>
        <p:nvSpPr>
          <p:cNvPr id="8" name="矩形 7"/>
          <p:cNvSpPr/>
          <p:nvPr/>
        </p:nvSpPr>
        <p:spPr>
          <a:xfrm>
            <a:off x="3078160" y="4230269"/>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因</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而闻名</a:t>
            </a:r>
            <a:endParaRPr lang="zh-CN" altLang="en-US" dirty="0"/>
          </a:p>
        </p:txBody>
      </p:sp>
      <p:sp>
        <p:nvSpPr>
          <p:cNvPr id="9" name="矩形 8"/>
          <p:cNvSpPr/>
          <p:nvPr/>
        </p:nvSpPr>
        <p:spPr>
          <a:xfrm>
            <a:off x="2268649" y="482426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弄清；查明</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395771"/>
            <a:ext cx="10693400" cy="61247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float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peacock</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3. crouch </a:t>
            </a:r>
            <a:r>
              <a:rPr lang="en-US" altLang="zh-CN" i="1" kern="100" dirty="0">
                <a:solidFill>
                  <a:srgbClr val="000000"/>
                </a:solidFill>
                <a:latin typeface="Times New Roman" panose="02020603050405020304" pitchFamily="18" charset="0"/>
                <a:cs typeface="Times New Roman" panose="02020603050405020304" pitchFamily="18" charset="0"/>
              </a:rPr>
              <a:t>v</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4. princess</a:t>
            </a:r>
            <a:r>
              <a:rPr lang="en-US" altLang="zh-CN" i="1" kern="100" dirty="0">
                <a:solidFill>
                  <a:srgbClr val="000000"/>
                </a:solidFill>
                <a:latin typeface="Times New Roman" panose="02020603050405020304" pitchFamily="18" charset="0"/>
                <a:cs typeface="Times New Roman" panose="02020603050405020304" pitchFamily="18" charset="0"/>
              </a:rPr>
              <a:t> 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5. Dutch</a:t>
            </a:r>
            <a:r>
              <a:rPr lang="en-US" altLang="zh-CN" i="1" kern="100" dirty="0">
                <a:solidFill>
                  <a:srgbClr val="000000"/>
                </a:solidFill>
                <a:latin typeface="Times New Roman" panose="02020603050405020304" pitchFamily="18" charset="0"/>
                <a:cs typeface="Times New Roman" panose="02020603050405020304" pitchFamily="18" charset="0"/>
              </a:rPr>
              <a:t> adj. </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6. pass down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7. so as to do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a:t>
            </a:r>
            <a:r>
              <a:rPr lang="en-US" altLang="zh-CN" kern="100" dirty="0">
                <a:solidFill>
                  <a:srgbClr val="000000"/>
                </a:solidFill>
                <a:latin typeface="Times New Roman" panose="02020603050405020304" pitchFamily="18" charset="0"/>
                <a:cs typeface="Times New Roman" panose="02020603050405020304" pitchFamily="18" charset="0"/>
              </a:rPr>
              <a:t>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8. go deeper into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a:t>
            </a:r>
            <a:r>
              <a:rPr lang="en-US" altLang="zh-CN" kern="100" dirty="0">
                <a:solidFill>
                  <a:srgbClr val="000000"/>
                </a:solidFill>
                <a:latin typeface="Times New Roman" panose="02020603050405020304" pitchFamily="18" charset="0"/>
                <a:cs typeface="Times New Roman" panose="02020603050405020304" pitchFamily="18" charset="0"/>
              </a:rPr>
              <a:t>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9. folk tale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a:t>
            </a:r>
            <a:endParaRPr lang="zh-CN" altLang="zh-CN" sz="1050" kern="100" dirty="0">
              <a:latin typeface="Times New Roman" panose="02020603050405020304" pitchFamily="18" charset="0"/>
              <a:cs typeface="Times New Roman" panose="02020603050405020304" pitchFamily="18" charset="0"/>
            </a:endParaRPr>
          </a:p>
        </p:txBody>
      </p:sp>
      <p:sp>
        <p:nvSpPr>
          <p:cNvPr id="2" name="矩形 1"/>
          <p:cNvSpPr/>
          <p:nvPr/>
        </p:nvSpPr>
        <p:spPr>
          <a:xfrm>
            <a:off x="1978873" y="1043843"/>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浮，漂</a:t>
            </a:r>
            <a:endParaRPr lang="zh-CN" altLang="en-US" dirty="0"/>
          </a:p>
        </p:txBody>
      </p:sp>
      <p:sp>
        <p:nvSpPr>
          <p:cNvPr id="4" name="矩形 3"/>
          <p:cNvSpPr/>
          <p:nvPr/>
        </p:nvSpPr>
        <p:spPr>
          <a:xfrm>
            <a:off x="2484673" y="1619907"/>
            <a:ext cx="1592103" cy="523220"/>
          </a:xfrm>
          <a:prstGeom prst="rect">
            <a:avLst/>
          </a:prstGeom>
        </p:spPr>
        <p:txBody>
          <a:bodyPr wrap="none">
            <a:spAutoFit/>
          </a:bodyPr>
          <a:lstStyle/>
          <a:p>
            <a:r>
              <a:rPr lang="zh-CN" altLang="zh-CN" i="1" kern="100" dirty="0">
                <a:solidFill>
                  <a:srgbClr val="000000"/>
                </a:solidFill>
                <a:ea typeface="Times New Roman" panose="02020603050405020304"/>
              </a:rPr>
              <a:t> </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孔雀</a:t>
            </a:r>
            <a:endParaRPr lang="zh-CN" altLang="en-US" dirty="0"/>
          </a:p>
        </p:txBody>
      </p:sp>
      <p:sp>
        <p:nvSpPr>
          <p:cNvPr id="5" name="矩形 4"/>
          <p:cNvSpPr/>
          <p:nvPr/>
        </p:nvSpPr>
        <p:spPr>
          <a:xfrm>
            <a:off x="2340657" y="2231975"/>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蹲下；蹲伏</a:t>
            </a:r>
            <a:endParaRPr lang="zh-CN" altLang="en-US" dirty="0"/>
          </a:p>
        </p:txBody>
      </p:sp>
      <p:sp>
        <p:nvSpPr>
          <p:cNvPr id="6" name="矩形 5"/>
          <p:cNvSpPr/>
          <p:nvPr/>
        </p:nvSpPr>
        <p:spPr>
          <a:xfrm>
            <a:off x="2525030" y="284404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公主</a:t>
            </a:r>
            <a:endParaRPr lang="zh-CN" altLang="en-US" dirty="0"/>
          </a:p>
        </p:txBody>
      </p:sp>
      <p:sp>
        <p:nvSpPr>
          <p:cNvPr id="7" name="矩形 6"/>
          <p:cNvSpPr/>
          <p:nvPr/>
        </p:nvSpPr>
        <p:spPr>
          <a:xfrm>
            <a:off x="2529964" y="343694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荷兰的</a:t>
            </a:r>
            <a:endParaRPr lang="zh-CN" altLang="en-US" dirty="0"/>
          </a:p>
        </p:txBody>
      </p:sp>
      <p:sp>
        <p:nvSpPr>
          <p:cNvPr id="8" name="矩形 7"/>
          <p:cNvSpPr/>
          <p:nvPr/>
        </p:nvSpPr>
        <p:spPr>
          <a:xfrm>
            <a:off x="2525030" y="4032175"/>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传下来；遗传</a:t>
            </a:r>
            <a:endParaRPr lang="zh-CN" altLang="en-US" dirty="0"/>
          </a:p>
        </p:txBody>
      </p:sp>
      <p:sp>
        <p:nvSpPr>
          <p:cNvPr id="9" name="矩形 8"/>
          <p:cNvSpPr/>
          <p:nvPr/>
        </p:nvSpPr>
        <p:spPr>
          <a:xfrm>
            <a:off x="2543862" y="4608239"/>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为了做</a:t>
            </a:r>
            <a:r>
              <a:rPr lang="en-US" altLang="zh-CN" kern="100" dirty="0">
                <a:latin typeface="宋体" panose="02010600030101010101" pitchFamily="2" charset="-122"/>
                <a:cs typeface="Times New Roman" panose="02020603050405020304"/>
              </a:rPr>
              <a:t>……</a:t>
            </a:r>
            <a:endParaRPr lang="zh-CN" altLang="en-US" dirty="0"/>
          </a:p>
        </p:txBody>
      </p:sp>
      <p:sp>
        <p:nvSpPr>
          <p:cNvPr id="10" name="矩形 9"/>
          <p:cNvSpPr/>
          <p:nvPr/>
        </p:nvSpPr>
        <p:spPr>
          <a:xfrm>
            <a:off x="2986078" y="522030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深入到</a:t>
            </a:r>
            <a:r>
              <a:rPr lang="en-US" altLang="zh-CN" kern="100" dirty="0">
                <a:latin typeface="宋体" panose="02010600030101010101" pitchFamily="2" charset="-122"/>
                <a:cs typeface="Times New Roman" panose="02020603050405020304"/>
              </a:rPr>
              <a:t>……</a:t>
            </a:r>
            <a:endParaRPr lang="zh-CN" altLang="en-US" dirty="0"/>
          </a:p>
        </p:txBody>
      </p:sp>
      <p:sp>
        <p:nvSpPr>
          <p:cNvPr id="11" name="矩形 10"/>
          <p:cNvSpPr/>
          <p:nvPr/>
        </p:nvSpPr>
        <p:spPr>
          <a:xfrm>
            <a:off x="2124633" y="5832375"/>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民间故事</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p>
        </p:txBody>
      </p:sp>
      <p:sp>
        <p:nvSpPr>
          <p:cNvPr id="19461" name="副标题 3"/>
          <p:cNvSpPr>
            <a:spLocks noGrp="1"/>
          </p:cNvSpPr>
          <p:nvPr>
            <p:ph type="subTitle" idx="1"/>
          </p:nvPr>
        </p:nvSpPr>
        <p:spPr bwMode="auto">
          <a:xfrm>
            <a:off x="414338" y="1760287"/>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92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37" y="4932275"/>
            <a:ext cx="2266950"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685" y="3276091"/>
            <a:ext cx="7227888"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7201" y="4013321"/>
            <a:ext cx="1647825"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7201" y="4951129"/>
            <a:ext cx="2047875"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 y="1233710"/>
            <a:ext cx="11228388"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9269" y="2258552"/>
            <a:ext cx="12287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9149" y="2878334"/>
            <a:ext cx="2819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58656" y="4238772"/>
            <a:ext cx="21812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58644" y="5102868"/>
            <a:ext cx="23812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202" y="1837797"/>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547315"/>
            <a:ext cx="10692000" cy="3645100"/>
          </a:xfrm>
        </p:spPr>
        <p:txBody>
          <a:bodyPr/>
          <a:lstStyle/>
          <a:p>
            <a:pPr algn="di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theme of this unit is humans and society, whose topic is the inspiration of art. This unit introduces the world celebrities in different fields, such as painter Pablo Picasso, sculptor </a:t>
            </a:r>
            <a:r>
              <a:rPr lang="en-US" altLang="zh-CN" kern="100" dirty="0" err="1">
                <a:solidFill>
                  <a:srgbClr val="000000"/>
                </a:solidFill>
                <a:latin typeface="Times New Roman" panose="02020603050405020304"/>
                <a:cs typeface="Courier New" panose="02070309020205020404"/>
              </a:rPr>
              <a:t>Auguste</a:t>
            </a:r>
            <a:r>
              <a:rPr lang="en-US" altLang="zh-CN" kern="100" dirty="0">
                <a:solidFill>
                  <a:srgbClr val="000000"/>
                </a:solidFill>
                <a:latin typeface="Times New Roman" panose="02020603050405020304"/>
                <a:cs typeface="Courier New" panose="02070309020205020404"/>
              </a:rPr>
              <a:t> Rodin, literary theorist Zhu </a:t>
            </a:r>
            <a:r>
              <a:rPr lang="en-US" altLang="zh-CN" kern="100" dirty="0" err="1">
                <a:solidFill>
                  <a:srgbClr val="000000"/>
                </a:solidFill>
                <a:latin typeface="Times New Roman" panose="02020603050405020304"/>
                <a:cs typeface="Courier New" panose="02070309020205020404"/>
              </a:rPr>
              <a:t>Guangqian</a:t>
            </a:r>
            <a:r>
              <a:rPr lang="en-US" altLang="zh-CN" kern="100" dirty="0">
                <a:solidFill>
                  <a:srgbClr val="000000"/>
                </a:solidFill>
                <a:latin typeface="Times New Roman" panose="02020603050405020304"/>
                <a:cs typeface="Courier New" panose="02070309020205020404"/>
              </a:rPr>
              <a:t>, visual artist </a:t>
            </a:r>
            <a:r>
              <a:rPr lang="en-US" altLang="zh-CN" kern="100" dirty="0" err="1">
                <a:solidFill>
                  <a:srgbClr val="000000"/>
                </a:solidFill>
                <a:latin typeface="Times New Roman" panose="02020603050405020304"/>
                <a:cs typeface="Courier New" panose="02070309020205020404"/>
              </a:rPr>
              <a:t>Florentijn</a:t>
            </a:r>
            <a:r>
              <a:rPr lang="en-US" altLang="zh-CN" kern="100" dirty="0">
                <a:solidFill>
                  <a:srgbClr val="000000"/>
                </a:solidFill>
                <a:latin typeface="Times New Roman" panose="02020603050405020304"/>
                <a:cs typeface="Courier New" panose="02070309020205020404"/>
              </a:rPr>
              <a:t> </a:t>
            </a:r>
            <a:r>
              <a:rPr lang="en-US" altLang="zh-CN" kern="100" dirty="0" err="1">
                <a:solidFill>
                  <a:srgbClr val="000000"/>
                </a:solidFill>
                <a:latin typeface="Times New Roman" panose="02020603050405020304"/>
                <a:cs typeface="Courier New" panose="02070309020205020404"/>
              </a:rPr>
              <a:t>Hofman</a:t>
            </a:r>
            <a:r>
              <a:rPr lang="en-US" altLang="zh-CN" kern="100" dirty="0">
                <a:solidFill>
                  <a:srgbClr val="000000"/>
                </a:solidFill>
                <a:latin typeface="Times New Roman" panose="02020603050405020304"/>
                <a:cs typeface="Courier New" panose="02070309020205020404"/>
              </a:rPr>
              <a:t>, composer Tan Dun, and dancer Dao </a:t>
            </a:r>
            <a:r>
              <a:rPr lang="en-US" altLang="zh-CN" kern="100" dirty="0" err="1">
                <a:solidFill>
                  <a:srgbClr val="000000"/>
                </a:solidFill>
                <a:latin typeface="Times New Roman" panose="02020603050405020304"/>
                <a:cs typeface="Courier New" panose="02070309020205020404"/>
              </a:rPr>
              <a:t>Meilan</a:t>
            </a:r>
            <a:r>
              <a:rPr lang="en-US" altLang="zh-CN" kern="100" dirty="0">
                <a:solidFill>
                  <a:srgbClr val="000000"/>
                </a:solidFill>
                <a:latin typeface="Times New Roman" panose="02020603050405020304"/>
                <a:cs typeface="Courier New" panose="02070309020205020404"/>
              </a:rPr>
              <a:t>, telling the famous works and their sources of inspiration, and also introduces the perception of these celebrities. At </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021155"/>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fr-FR"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1. Which of the following is Hofman's inspiration for </a:t>
            </a:r>
            <a:r>
              <a:rPr lang="fr-FR" altLang="zh-CN" i="1" kern="100" dirty="0">
                <a:solidFill>
                  <a:srgbClr val="000000"/>
                </a:solidFill>
                <a:latin typeface="Times New Roman" panose="02020603050405020304"/>
                <a:cs typeface="Courier New" panose="02070309020205020404"/>
              </a:rPr>
              <a:t>Rubber</a:t>
            </a:r>
            <a:r>
              <a:rPr lang="fr-FR" altLang="zh-CN" kern="100" dirty="0">
                <a:solidFill>
                  <a:srgbClr val="000000"/>
                </a:solidFill>
                <a:latin typeface="Times New Roman" panose="02020603050405020304"/>
                <a:cs typeface="Courier New" panose="02070309020205020404"/>
              </a:rPr>
              <a:t> </a:t>
            </a:r>
            <a:r>
              <a:rPr lang="fr-FR" altLang="zh-CN" i="1" kern="100" dirty="0">
                <a:solidFill>
                  <a:srgbClr val="000000"/>
                </a:solidFill>
                <a:latin typeface="Times New Roman" panose="02020603050405020304"/>
                <a:cs typeface="Courier New" panose="02070309020205020404"/>
              </a:rPr>
              <a:t>Duck?</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Chinese folk tales.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Chinese musical traditions.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His children's toys.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His life in </a:t>
            </a:r>
            <a:r>
              <a:rPr lang="en-US" altLang="zh-CN" kern="100" dirty="0" err="1">
                <a:solidFill>
                  <a:srgbClr val="000000"/>
                </a:solidFill>
                <a:latin typeface="Times New Roman" panose="02020603050405020304"/>
                <a:cs typeface="Courier New" panose="02070309020205020404"/>
              </a:rPr>
              <a:t>Wuzhen</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3" y="462171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894777"/>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How did </a:t>
            </a:r>
            <a:r>
              <a:rPr lang="en-US" altLang="zh-CN" kern="100" dirty="0" err="1">
                <a:solidFill>
                  <a:srgbClr val="000000"/>
                </a:solidFill>
                <a:latin typeface="Times New Roman" panose="02020603050405020304"/>
                <a:cs typeface="Courier New" panose="02070309020205020404"/>
              </a:rPr>
              <a:t>Hofman</a:t>
            </a:r>
            <a:r>
              <a:rPr lang="en-US" altLang="zh-CN" kern="100" dirty="0">
                <a:solidFill>
                  <a:srgbClr val="000000"/>
                </a:solidFill>
                <a:latin typeface="Times New Roman" panose="02020603050405020304"/>
                <a:cs typeface="Courier New" panose="02070309020205020404"/>
              </a:rPr>
              <a:t> get his inspiration for </a:t>
            </a:r>
            <a:r>
              <a:rPr lang="en-US" altLang="zh-CN" i="1" kern="100" dirty="0">
                <a:solidFill>
                  <a:srgbClr val="000000"/>
                </a:solidFill>
                <a:latin typeface="Times New Roman" panose="02020603050405020304"/>
                <a:cs typeface="Courier New" panose="02070309020205020404"/>
              </a:rPr>
              <a:t>Floating</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Fish?</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By living with the Dai people.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Through his experience in </a:t>
            </a:r>
            <a:r>
              <a:rPr lang="en-US" altLang="zh-CN" kern="100" dirty="0" err="1">
                <a:solidFill>
                  <a:srgbClr val="000000"/>
                </a:solidFill>
                <a:latin typeface="Times New Roman" panose="02020603050405020304"/>
                <a:cs typeface="Courier New" panose="02070309020205020404"/>
              </a:rPr>
              <a:t>Wuzhen</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By turning to his children's toys.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By observing the fish carefully.</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3" y="3119074"/>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651575"/>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What do the words Tan Dun says in Paragraph 5 refer to?</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To advise combining Chinese music with sounds from the whole world.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To advise that Chinese music be </a:t>
            </a:r>
            <a:r>
              <a:rPr lang="en-US" altLang="zh-CN" kern="100" dirty="0" err="1">
                <a:solidFill>
                  <a:srgbClr val="000000"/>
                </a:solidFill>
                <a:latin typeface="Times New Roman" panose="02020603050405020304"/>
                <a:cs typeface="Courier New" panose="02070309020205020404"/>
              </a:rPr>
              <a:t>recognised</a:t>
            </a:r>
            <a:r>
              <a:rPr lang="en-US" altLang="zh-CN" kern="100" dirty="0">
                <a:solidFill>
                  <a:srgbClr val="000000"/>
                </a:solidFill>
                <a:latin typeface="Times New Roman" panose="02020603050405020304"/>
                <a:cs typeface="Courier New" panose="02070309020205020404"/>
              </a:rPr>
              <a:t> by the world.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To advise musicians from other countries to learn from Chinese music.</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To advise Chinese people to listen to music from all over the world.</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79986" y="2227800"/>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786765"/>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Which is Dao </a:t>
            </a:r>
            <a:r>
              <a:rPr lang="en-US" altLang="zh-CN" kern="100" dirty="0" err="1">
                <a:solidFill>
                  <a:srgbClr val="000000"/>
                </a:solidFill>
                <a:latin typeface="Times New Roman" panose="02020603050405020304"/>
                <a:cs typeface="Courier New" panose="02070309020205020404"/>
              </a:rPr>
              <a:t>Meilan's</a:t>
            </a:r>
            <a:r>
              <a:rPr lang="en-US" altLang="zh-CN" kern="100" dirty="0">
                <a:solidFill>
                  <a:srgbClr val="000000"/>
                </a:solidFill>
                <a:latin typeface="Times New Roman" panose="02020603050405020304"/>
                <a:cs typeface="Courier New" panose="02070309020205020404"/>
              </a:rPr>
              <a:t> famous work?</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Golden</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Peacock</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a:t>
            </a:r>
            <a:r>
              <a:rPr lang="en-US" altLang="zh-CN" i="1" kern="100" dirty="0">
                <a:solidFill>
                  <a:srgbClr val="000000"/>
                </a:solidFill>
                <a:latin typeface="Times New Roman" panose="02020603050405020304"/>
                <a:cs typeface="Courier New" panose="02070309020205020404"/>
              </a:rPr>
              <a:t>Floating</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Fish</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a:t>
            </a:r>
            <a:r>
              <a:rPr lang="en-US" altLang="zh-CN" i="1" kern="100" dirty="0">
                <a:solidFill>
                  <a:srgbClr val="000000"/>
                </a:solidFill>
                <a:latin typeface="Times New Roman" panose="02020603050405020304"/>
                <a:cs typeface="Courier New" panose="02070309020205020404"/>
              </a:rPr>
              <a:t>Crouching</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Tiger, Hidden</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Dragon</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a:t>
            </a:r>
            <a:r>
              <a:rPr lang="en-US" altLang="zh-CN" i="1" kern="100" dirty="0">
                <a:solidFill>
                  <a:srgbClr val="000000"/>
                </a:solidFill>
                <a:latin typeface="Times New Roman" panose="02020603050405020304"/>
                <a:cs typeface="Courier New" panose="02070309020205020404"/>
              </a:rPr>
              <a:t>Nine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Songs</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06083" y="2362990"/>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616534"/>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Every artist's wish is to create something that expresses an idea.</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to create... idea </a:t>
            </a:r>
            <a:r>
              <a:rPr lang="zh-CN" altLang="zh-CN" kern="100" dirty="0">
                <a:solidFill>
                  <a:srgbClr val="000000"/>
                </a:solidFill>
                <a:latin typeface="Times New Roman" panose="02020603050405020304"/>
                <a:cs typeface="Times New Roman" panose="02020603050405020304"/>
              </a:rPr>
              <a:t>为不定式短语作</a:t>
            </a:r>
            <a:r>
              <a:rPr lang="en-US" altLang="zh-CN" kern="100" dirty="0">
                <a:solidFill>
                  <a:srgbClr val="000000"/>
                </a:solidFill>
                <a:latin typeface="Times New Roman" panose="02020603050405020304"/>
                <a:ea typeface="楷体_GB2312"/>
                <a:cs typeface="Courier New" panose="02070309020205020404"/>
              </a:rPr>
              <a:t>____</a:t>
            </a:r>
            <a:r>
              <a:rPr lang="zh-CN" altLang="zh-CN" kern="100" dirty="0">
                <a:solidFill>
                  <a:srgbClr val="000000"/>
                </a:solidFill>
                <a:latin typeface="Times New Roman" panose="02020603050405020304"/>
                <a:cs typeface="Times New Roman" panose="02020603050405020304"/>
              </a:rPr>
              <a:t>，该短语包含一个</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引导的</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从句，修饰先行词</a:t>
            </a:r>
            <a:r>
              <a:rPr lang="en-US" altLang="zh-CN" kern="100" dirty="0">
                <a:solidFill>
                  <a:srgbClr val="000000"/>
                </a:solidFill>
                <a:latin typeface="Times New Roman" panose="02020603050405020304"/>
                <a:cs typeface="Courier New" panose="02070309020205020404"/>
              </a:rPr>
              <a:t>something</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29734" y="405587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表语</a:t>
            </a:r>
            <a:endParaRPr lang="zh-CN" altLang="en-US" dirty="0"/>
          </a:p>
        </p:txBody>
      </p:sp>
      <p:sp>
        <p:nvSpPr>
          <p:cNvPr id="4" name="矩形 3"/>
          <p:cNvSpPr/>
          <p:nvPr/>
        </p:nvSpPr>
        <p:spPr>
          <a:xfrm>
            <a:off x="5761037" y="4063044"/>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表语</a:t>
            </a:r>
            <a:endParaRPr lang="zh-CN" altLang="en-US" dirty="0"/>
          </a:p>
        </p:txBody>
      </p:sp>
      <p:sp>
        <p:nvSpPr>
          <p:cNvPr id="3" name="TextBox 2"/>
          <p:cNvSpPr txBox="1"/>
          <p:nvPr/>
        </p:nvSpPr>
        <p:spPr>
          <a:xfrm>
            <a:off x="2304653" y="4651105"/>
            <a:ext cx="7366119" cy="523220"/>
          </a:xfrm>
          <a:prstGeom prst="rect">
            <a:avLst/>
          </a:prstGeom>
          <a:noFill/>
        </p:spPr>
        <p:txBody>
          <a:bodyPr wrap="none" rtlCol="0">
            <a:spAutoFit/>
          </a:bodyPr>
          <a:lstStyle/>
          <a:p>
            <a:r>
              <a:rPr lang="zh-CN" altLang="zh-CN" kern="100" dirty="0">
                <a:latin typeface="Times New Roman" panose="02020603050405020304"/>
                <a:ea typeface="楷体_GB2312"/>
                <a:cs typeface="Times New Roman" panose="02020603050405020304"/>
              </a:rPr>
              <a:t>每位艺术家都希望通过创作表达自己的理念。</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0852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en-US" altLang="zh-CN" kern="100" dirty="0" err="1">
                <a:solidFill>
                  <a:srgbClr val="000000"/>
                </a:solidFill>
                <a:latin typeface="Times New Roman" panose="02020603050405020304"/>
                <a:cs typeface="Courier New" panose="02070309020205020404"/>
              </a:rPr>
              <a:t>Florentijn</a:t>
            </a:r>
            <a:r>
              <a:rPr lang="en-US" altLang="zh-CN" kern="100" dirty="0">
                <a:solidFill>
                  <a:srgbClr val="000000"/>
                </a:solidFill>
                <a:latin typeface="Times New Roman" panose="02020603050405020304"/>
                <a:cs typeface="Courier New" panose="02070309020205020404"/>
              </a:rPr>
              <a:t> </a:t>
            </a:r>
            <a:r>
              <a:rPr lang="en-US" altLang="zh-CN" kern="100" dirty="0" err="1">
                <a:solidFill>
                  <a:srgbClr val="000000"/>
                </a:solidFill>
                <a:latin typeface="Times New Roman" panose="02020603050405020304"/>
                <a:cs typeface="Courier New" panose="02070309020205020404"/>
              </a:rPr>
              <a:t>Hofman</a:t>
            </a:r>
            <a:r>
              <a:rPr lang="en-US" altLang="zh-CN" kern="100" dirty="0">
                <a:solidFill>
                  <a:srgbClr val="000000"/>
                </a:solidFill>
                <a:latin typeface="Times New Roman" panose="02020603050405020304"/>
                <a:cs typeface="Courier New" panose="02070309020205020404"/>
              </a:rPr>
              <a:t> is a Dutch artist, whose large sculptures are on display all over the world.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whose</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______________</a:t>
            </a:r>
            <a:r>
              <a:rPr lang="zh-CN" altLang="zh-CN" kern="100" dirty="0">
                <a:solidFill>
                  <a:srgbClr val="000000"/>
                </a:solidFill>
                <a:latin typeface="Times New Roman" panose="02020603050405020304"/>
                <a:cs typeface="Times New Roman" panose="02020603050405020304"/>
              </a:rPr>
              <a:t>从句，并在从句中作</a:t>
            </a:r>
            <a:r>
              <a:rPr lang="en-US" altLang="zh-CN" kern="100" dirty="0">
                <a:solidFill>
                  <a:srgbClr val="000000"/>
                </a:solidFill>
                <a:latin typeface="Times New Roman" panose="02020603050405020304"/>
                <a:cs typeface="Times New Roman" panose="02020603050405020304"/>
              </a:rPr>
              <a:t>_____</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849269" y="2749659"/>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非限制性定语</a:t>
            </a:r>
            <a:endParaRPr lang="zh-CN" altLang="en-US" dirty="0"/>
          </a:p>
        </p:txBody>
      </p:sp>
      <p:sp>
        <p:nvSpPr>
          <p:cNvPr id="4" name="矩形 3"/>
          <p:cNvSpPr/>
          <p:nvPr/>
        </p:nvSpPr>
        <p:spPr>
          <a:xfrm>
            <a:off x="2664694" y="3380891"/>
            <a:ext cx="972108"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3" name="矩形 2"/>
          <p:cNvSpPr/>
          <p:nvPr/>
        </p:nvSpPr>
        <p:spPr>
          <a:xfrm>
            <a:off x="432445" y="3846270"/>
            <a:ext cx="10477164"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弗洛伦泰因</a:t>
            </a:r>
            <a:r>
              <a:rPr lang="en-US" altLang="zh-CN" kern="100" dirty="0">
                <a:latin typeface="Times New Roman" panose="02020603050405020304"/>
                <a:ea typeface="楷体_GB2312"/>
                <a:cs typeface="Courier New" panose="02070309020205020404"/>
              </a:rPr>
              <a:t>·</a:t>
            </a:r>
            <a:r>
              <a:rPr lang="zh-CN" altLang="zh-CN" kern="100" dirty="0">
                <a:latin typeface="Times New Roman" panose="02020603050405020304"/>
                <a:ea typeface="楷体_GB2312"/>
                <a:cs typeface="Times New Roman" panose="02020603050405020304"/>
              </a:rPr>
              <a:t>霍夫曼是一位荷兰艺术家，他的大型雕塑作品在世界各地展出。</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0852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To listen to Tan's music is to experience a mix of Chinese musical traditions and Western influences.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本句是一个简单句。</a:t>
            </a:r>
            <a:r>
              <a:rPr lang="en-US" altLang="zh-CN" kern="100" dirty="0">
                <a:solidFill>
                  <a:srgbClr val="000000"/>
                </a:solidFill>
                <a:latin typeface="Times New Roman" panose="02020603050405020304"/>
                <a:cs typeface="Courier New" panose="02070309020205020404"/>
              </a:rPr>
              <a:t>To listen to Tan's music </a:t>
            </a:r>
            <a:r>
              <a:rPr lang="zh-CN" altLang="zh-CN" kern="100" dirty="0">
                <a:solidFill>
                  <a:srgbClr val="000000"/>
                </a:solidFill>
                <a:latin typeface="Times New Roman" panose="02020603050405020304"/>
                <a:cs typeface="Times New Roman" panose="02020603050405020304"/>
              </a:rPr>
              <a:t>为不定式短语作</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to experience... </a:t>
            </a:r>
            <a:r>
              <a:rPr lang="zh-CN" altLang="zh-CN" kern="100" dirty="0">
                <a:solidFill>
                  <a:srgbClr val="000000"/>
                </a:solidFill>
                <a:latin typeface="Times New Roman" panose="02020603050405020304"/>
                <a:cs typeface="Times New Roman" panose="02020603050405020304"/>
              </a:rPr>
              <a:t>为不定式短语作</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900497" y="3361727"/>
            <a:ext cx="902811"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主语</a:t>
            </a:r>
            <a:endParaRPr lang="zh-CN" altLang="en-US" dirty="0"/>
          </a:p>
        </p:txBody>
      </p:sp>
      <p:sp>
        <p:nvSpPr>
          <p:cNvPr id="4" name="矩形 3"/>
          <p:cNvSpPr/>
          <p:nvPr/>
        </p:nvSpPr>
        <p:spPr>
          <a:xfrm>
            <a:off x="6841157" y="3361727"/>
            <a:ext cx="902811"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表语</a:t>
            </a:r>
            <a:endParaRPr lang="zh-CN" altLang="en-US" dirty="0"/>
          </a:p>
        </p:txBody>
      </p:sp>
      <p:sp>
        <p:nvSpPr>
          <p:cNvPr id="5" name="矩形 4"/>
          <p:cNvSpPr/>
          <p:nvPr/>
        </p:nvSpPr>
        <p:spPr>
          <a:xfrm>
            <a:off x="504453" y="3837444"/>
            <a:ext cx="10477164"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欣赏谭盾的音乐，就是在感受中国音乐传统和西方影响的交融。</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950110"/>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Who is most widely known for composing music for the film </a:t>
            </a:r>
            <a:r>
              <a:rPr lang="en-US" altLang="zh-CN" i="1" kern="100" dirty="0">
                <a:solidFill>
                  <a:srgbClr val="000000"/>
                </a:solidFill>
                <a:latin typeface="Times New Roman" panose="02020603050405020304"/>
                <a:cs typeface="Courier New" panose="02070309020205020404"/>
              </a:rPr>
              <a:t>Crouching</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Tiger, Hidden</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Dragon?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Why do you think the author chose to use quotes instead of reported speech in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504453" y="3400943"/>
            <a:ext cx="1515736" cy="523220"/>
          </a:xfrm>
          <a:prstGeom prst="rect">
            <a:avLst/>
          </a:prstGeom>
          <a:noFill/>
        </p:spPr>
        <p:txBody>
          <a:bodyPr wrap="none" rtlCol="0">
            <a:spAutoFit/>
          </a:bodyPr>
          <a:lstStyle/>
          <a:p>
            <a:r>
              <a:rPr lang="en-US" altLang="zh-CN" dirty="0"/>
              <a:t>Tan Dun.</a:t>
            </a:r>
            <a:endParaRPr lang="zh-CN" altLang="en-US" dirty="0"/>
          </a:p>
        </p:txBody>
      </p:sp>
      <p:sp>
        <p:nvSpPr>
          <p:cNvPr id="4" name="TextBox 3"/>
          <p:cNvSpPr txBox="1"/>
          <p:nvPr/>
        </p:nvSpPr>
        <p:spPr>
          <a:xfrm>
            <a:off x="576461" y="5184303"/>
            <a:ext cx="543739" cy="523220"/>
          </a:xfrm>
          <a:prstGeom prst="rect">
            <a:avLst/>
          </a:prstGeom>
          <a:noFill/>
        </p:spPr>
        <p:txBody>
          <a:bodyPr wrap="none" rtlCol="0">
            <a:spAutoFit/>
          </a:bodyPr>
          <a:lstStyle/>
          <a:p>
            <a:r>
              <a:rPr lang="zh-CN" altLang="zh-CN" kern="100" dirty="0">
                <a:latin typeface="Times New Roman" panose="02020603050405020304"/>
                <a:ea typeface="楷体_GB2312"/>
                <a:cs typeface="Times New Roman" panose="02020603050405020304"/>
              </a:rPr>
              <a:t>略</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88259"/>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4</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课后素养评价</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十三</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00748"/>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7"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048333"/>
            <a:ext cx="10692000" cy="4243982"/>
          </a:xfrm>
        </p:spPr>
        <p:txBody>
          <a:bodyPr/>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the same time, this unit also discusses the relationship between technology and art. This unit aims to introduce relevant vocabulary and grammatical structures through the topic of “art”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 to achieve the overall goal of the unit, that is, to guide students to understand the successful deeds of these celebrities, to bravely explore life, create and discover the beauty of life, discover their own life value, and </a:t>
            </a:r>
            <a:r>
              <a:rPr lang="en-US" altLang="zh-CN" kern="100" dirty="0" err="1">
                <a:solidFill>
                  <a:srgbClr val="000000"/>
                </a:solidFill>
                <a:latin typeface="Times New Roman" panose="02020603050405020304"/>
                <a:cs typeface="Courier New" panose="02070309020205020404"/>
              </a:rPr>
              <a:t>realise</a:t>
            </a:r>
            <a:r>
              <a:rPr lang="en-US" altLang="zh-CN" kern="100" dirty="0">
                <a:solidFill>
                  <a:srgbClr val="000000"/>
                </a:solidFill>
                <a:latin typeface="Times New Roman" panose="02020603050405020304"/>
                <a:cs typeface="Courier New" panose="02070309020205020404"/>
              </a:rPr>
              <a:t> the ideal of life with persistent spirit.</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79413" y="1614515"/>
          <a:ext cx="10782225" cy="3973830"/>
        </p:xfrm>
        <a:graphic>
          <a:graphicData uri="http://schemas.openxmlformats.org/drawingml/2006/table">
            <a:tbl>
              <a:tblPr/>
              <a:tblGrid>
                <a:gridCol w="1745220">
                  <a:extLst>
                    <a:ext uri="{9D8B030D-6E8A-4147-A177-3AD203B41FA5}">
                      <a16:colId xmlns:a16="http://schemas.microsoft.com/office/drawing/2014/main" val="20000"/>
                    </a:ext>
                  </a:extLst>
                </a:gridCol>
                <a:gridCol w="1262110">
                  <a:extLst>
                    <a:ext uri="{9D8B030D-6E8A-4147-A177-3AD203B41FA5}">
                      <a16:colId xmlns:a16="http://schemas.microsoft.com/office/drawing/2014/main" val="20001"/>
                    </a:ext>
                  </a:extLst>
                </a:gridCol>
                <a:gridCol w="1222166">
                  <a:extLst>
                    <a:ext uri="{9D8B030D-6E8A-4147-A177-3AD203B41FA5}">
                      <a16:colId xmlns:a16="http://schemas.microsoft.com/office/drawing/2014/main" val="20002"/>
                    </a:ext>
                  </a:extLst>
                </a:gridCol>
                <a:gridCol w="6552729">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通过</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艺术</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这一话题，引入相关词汇与语法结构，实现单元总目标；通过阅读一个艺术展的介绍和评论，掌握复合形容词的构词规律。</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动词不定式、动词</a:t>
                      </a:r>
                      <a:r>
                        <a:rPr lang="en-US" sz="2800" kern="100" dirty="0">
                          <a:solidFill>
                            <a:srgbClr val="000000"/>
                          </a:solidFill>
                          <a:effectLst/>
                          <a:latin typeface="Times New Roman" panose="02020603050405020304"/>
                          <a:ea typeface="楷体_GB2312"/>
                          <a:cs typeface="Courier New" panose="02070309020205020404"/>
                        </a:rPr>
                        <a:t>-</a:t>
                      </a:r>
                      <a:r>
                        <a:rPr lang="en-US" sz="2800" kern="100" dirty="0" err="1">
                          <a:solidFill>
                            <a:srgbClr val="000000"/>
                          </a:solidFill>
                          <a:effectLst/>
                          <a:latin typeface="Times New Roman" panose="02020603050405020304"/>
                          <a:ea typeface="楷体_GB2312"/>
                          <a:cs typeface="Courier New" panose="02070309020205020404"/>
                        </a:rPr>
                        <a:t>ing</a:t>
                      </a:r>
                      <a:r>
                        <a:rPr lang="zh-CN" sz="2800" kern="100" dirty="0">
                          <a:solidFill>
                            <a:srgbClr val="000000"/>
                          </a:solidFill>
                          <a:effectLst/>
                          <a:latin typeface="Times New Roman" panose="02020603050405020304"/>
                          <a:ea typeface="楷体_GB2312"/>
                          <a:cs typeface="Times New Roman" panose="02020603050405020304"/>
                        </a:rPr>
                        <a:t>形式和动词</a:t>
                      </a:r>
                      <a:r>
                        <a:rPr lang="en-US" sz="2800" kern="100" dirty="0">
                          <a:solidFill>
                            <a:srgbClr val="000000"/>
                          </a:solidFill>
                          <a:effectLst/>
                          <a:latin typeface="Times New Roman" panose="02020603050405020304"/>
                          <a:ea typeface="楷体_GB2312"/>
                          <a:cs typeface="Courier New" panose="02070309020205020404"/>
                        </a:rPr>
                        <a:t>-</a:t>
                      </a:r>
                      <a:r>
                        <a:rPr lang="en-US" sz="2800" kern="100" dirty="0" err="1">
                          <a:solidFill>
                            <a:srgbClr val="000000"/>
                          </a:solidFill>
                          <a:effectLst/>
                          <a:latin typeface="Times New Roman" panose="02020603050405020304"/>
                          <a:ea typeface="楷体_GB2312"/>
                          <a:cs typeface="Courier New" panose="02070309020205020404"/>
                        </a:rPr>
                        <a:t>ed</a:t>
                      </a:r>
                      <a:r>
                        <a:rPr lang="zh-CN" sz="2800" kern="100" dirty="0">
                          <a:solidFill>
                            <a:srgbClr val="000000"/>
                          </a:solidFill>
                          <a:effectLst/>
                          <a:latin typeface="Times New Roman" panose="02020603050405020304"/>
                          <a:ea typeface="楷体_GB2312"/>
                          <a:cs typeface="Times New Roman" panose="02020603050405020304"/>
                        </a:rPr>
                        <a:t>形式作表语。</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pic>
        <p:nvPicPr>
          <p:cNvPr id="174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973" y="791898"/>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952563114"/>
              </p:ext>
            </p:extLst>
          </p:nvPr>
        </p:nvGraphicFramePr>
        <p:xfrm>
          <a:off x="379413" y="685157"/>
          <a:ext cx="10782225" cy="5543262"/>
        </p:xfrm>
        <a:graphic>
          <a:graphicData uri="http://schemas.openxmlformats.org/drawingml/2006/table">
            <a:tbl>
              <a:tblPr/>
              <a:tblGrid>
                <a:gridCol w="1673212">
                  <a:extLst>
                    <a:ext uri="{9D8B030D-6E8A-4147-A177-3AD203B41FA5}">
                      <a16:colId xmlns:a16="http://schemas.microsoft.com/office/drawing/2014/main" val="20000"/>
                    </a:ext>
                  </a:extLst>
                </a:gridCol>
                <a:gridCol w="648072">
                  <a:extLst>
                    <a:ext uri="{9D8B030D-6E8A-4147-A177-3AD203B41FA5}">
                      <a16:colId xmlns:a16="http://schemas.microsoft.com/office/drawing/2014/main" val="20001"/>
                    </a:ext>
                  </a:extLst>
                </a:gridCol>
                <a:gridCol w="972108">
                  <a:extLst>
                    <a:ext uri="{9D8B030D-6E8A-4147-A177-3AD203B41FA5}">
                      <a16:colId xmlns:a16="http://schemas.microsoft.com/office/drawing/2014/main" val="20002"/>
                    </a:ext>
                  </a:extLst>
                </a:gridCol>
                <a:gridCol w="7488833">
                  <a:extLst>
                    <a:ext uri="{9D8B030D-6E8A-4147-A177-3AD203B41FA5}">
                      <a16:colId xmlns:a16="http://schemas.microsoft.com/office/drawing/2014/main" val="20003"/>
                    </a:ext>
                  </a:extLst>
                </a:gridCol>
              </a:tblGrid>
              <a:tr h="0">
                <a:tc>
                  <a:txBody>
                    <a:bodyPr/>
                    <a:lstStyle/>
                    <a:p>
                      <a:pPr algn="ctr">
                        <a:lnSpc>
                          <a:spcPct val="13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3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225582">
                <a:tc rowSpan="2">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能围绕本单元主题语境，根据本单元提供的个人故事、海报等多模态语篇，综合运用各种语言技能，并结合现有知识储备，读懂与艺术相关的文章。</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2821618">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恰当使用所学词汇及表达介绍艺术家，描述和鉴赏艺术品，了解中外艺术家创作艺术作品时的思维方式及灵感的获取等方面的异同，深化对本单元主题意义的理解。</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79413" y="1491843"/>
          <a:ext cx="10782225" cy="3376422"/>
        </p:xfrm>
        <a:graphic>
          <a:graphicData uri="http://schemas.openxmlformats.org/drawingml/2006/table">
            <a:tbl>
              <a:tblPr/>
              <a:tblGrid>
                <a:gridCol w="1745220">
                  <a:extLst>
                    <a:ext uri="{9D8B030D-6E8A-4147-A177-3AD203B41FA5}">
                      <a16:colId xmlns:a16="http://schemas.microsoft.com/office/drawing/2014/main" val="20000"/>
                    </a:ext>
                  </a:extLst>
                </a:gridCol>
                <a:gridCol w="1262110">
                  <a:extLst>
                    <a:ext uri="{9D8B030D-6E8A-4147-A177-3AD203B41FA5}">
                      <a16:colId xmlns:a16="http://schemas.microsoft.com/office/drawing/2014/main" val="20001"/>
                    </a:ext>
                  </a:extLst>
                </a:gridCol>
                <a:gridCol w="1006142">
                  <a:extLst>
                    <a:ext uri="{9D8B030D-6E8A-4147-A177-3AD203B41FA5}">
                      <a16:colId xmlns:a16="http://schemas.microsoft.com/office/drawing/2014/main" val="20002"/>
                    </a:ext>
                  </a:extLst>
                </a:gridCol>
                <a:gridCol w="6768753">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听</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听说部分为两件艺术作品的介绍，帮助学生学习如何描述艺术作品。</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能谈论与艺术家、艺术品及艺术灵感来源相关的话题，恰当使用所学词汇及表达介绍艺术家、描述和鉴赏艺术品。</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975973402"/>
              </p:ext>
            </p:extLst>
          </p:nvPr>
        </p:nvGraphicFramePr>
        <p:xfrm>
          <a:off x="379413" y="743735"/>
          <a:ext cx="10746219" cy="4296551"/>
        </p:xfrm>
        <a:graphic>
          <a:graphicData uri="http://schemas.openxmlformats.org/drawingml/2006/table">
            <a:tbl>
              <a:tblPr/>
              <a:tblGrid>
                <a:gridCol w="1775277">
                  <a:extLst>
                    <a:ext uri="{9D8B030D-6E8A-4147-A177-3AD203B41FA5}">
                      <a16:colId xmlns:a16="http://schemas.microsoft.com/office/drawing/2014/main" val="20000"/>
                    </a:ext>
                  </a:extLst>
                </a:gridCol>
                <a:gridCol w="1222011">
                  <a:extLst>
                    <a:ext uri="{9D8B030D-6E8A-4147-A177-3AD203B41FA5}">
                      <a16:colId xmlns:a16="http://schemas.microsoft.com/office/drawing/2014/main" val="20001"/>
                    </a:ext>
                  </a:extLst>
                </a:gridCol>
                <a:gridCol w="836164">
                  <a:extLst>
                    <a:ext uri="{9D8B030D-6E8A-4147-A177-3AD203B41FA5}">
                      <a16:colId xmlns:a16="http://schemas.microsoft.com/office/drawing/2014/main" val="20002"/>
                    </a:ext>
                  </a:extLst>
                </a:gridCol>
                <a:gridCol w="6912767">
                  <a:extLst>
                    <a:ext uri="{9D8B030D-6E8A-4147-A177-3AD203B41FA5}">
                      <a16:colId xmlns:a16="http://schemas.microsoft.com/office/drawing/2014/main" val="20003"/>
                    </a:ext>
                  </a:extLst>
                </a:gridCol>
              </a:tblGrid>
              <a:tr h="570951">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862800">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能读懂与艺术相关的文章，并通过主旨大意归纳、语篇类型分析、细节理解和开放式问答等活动，深入思考，探究主题意义。</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186280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能加深对传统绘画艺术和</a:t>
                      </a:r>
                      <a:r>
                        <a:rPr lang="zh-CN" altLang="en-US" sz="2800" kern="100" dirty="0">
                          <a:solidFill>
                            <a:srgbClr val="000000"/>
                          </a:solidFill>
                          <a:effectLst/>
                          <a:latin typeface="Times New Roman" panose="02020603050405020304"/>
                          <a:ea typeface="楷体_GB2312"/>
                          <a:cs typeface="Times New Roman" panose="02020603050405020304"/>
                        </a:rPr>
                        <a:t>科技</a:t>
                      </a:r>
                      <a:r>
                        <a:rPr lang="zh-CN" sz="2800" kern="100" dirty="0">
                          <a:solidFill>
                            <a:srgbClr val="000000"/>
                          </a:solidFill>
                          <a:effectLst/>
                          <a:latin typeface="Times New Roman" panose="02020603050405020304"/>
                          <a:ea typeface="楷体_GB2312"/>
                          <a:cs typeface="Times New Roman" panose="02020603050405020304"/>
                        </a:rPr>
                        <a:t>成画的理解，对古典艺术和现代艺术进行初步理解和区分，并且初步了解邀请函的写作内容和写作方法。</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167048237"/>
              </p:ext>
            </p:extLst>
          </p:nvPr>
        </p:nvGraphicFramePr>
        <p:xfrm>
          <a:off x="379413" y="779739"/>
          <a:ext cx="10782224" cy="5168646"/>
        </p:xfrm>
        <a:graphic>
          <a:graphicData uri="http://schemas.openxmlformats.org/drawingml/2006/table">
            <a:tbl>
              <a:tblPr/>
              <a:tblGrid>
                <a:gridCol w="1565200">
                  <a:extLst>
                    <a:ext uri="{9D8B030D-6E8A-4147-A177-3AD203B41FA5}">
                      <a16:colId xmlns:a16="http://schemas.microsoft.com/office/drawing/2014/main" val="20000"/>
                    </a:ext>
                  </a:extLst>
                </a:gridCol>
                <a:gridCol w="9217024">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能通过运用各种学习策略，在自主、合作与探究式学习的过程中，结合本单元提供的反思性和评价性问题，不断监控、评价、反思和调整自己的学习内容和进程，提高自己的理解和表达能力。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文化意识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能理解伴随着科技发展艺术形式发生的改变，从而辩证地看待艺术与科技之间的关系；能客观</a:t>
                      </a:r>
                      <a:r>
                        <a:rPr lang="zh-CN" altLang="en-US" sz="2800" kern="100" dirty="0">
                          <a:solidFill>
                            <a:srgbClr val="000000"/>
                          </a:solidFill>
                          <a:effectLst/>
                          <a:latin typeface="Times New Roman" panose="02020603050405020304"/>
                          <a:ea typeface="楷体_GB231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理性地发表自己的观点，更好地实践批判性思维；能联系自身实际，理解艺术流作品和技术流作品各自的价值，拓宽视野。</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79413" y="1635859"/>
          <a:ext cx="10782224" cy="3445764"/>
        </p:xfrm>
        <a:graphic>
          <a:graphicData uri="http://schemas.openxmlformats.org/drawingml/2006/table">
            <a:tbl>
              <a:tblPr/>
              <a:tblGrid>
                <a:gridCol w="2085282">
                  <a:extLst>
                    <a:ext uri="{9D8B030D-6E8A-4147-A177-3AD203B41FA5}">
                      <a16:colId xmlns:a16="http://schemas.microsoft.com/office/drawing/2014/main" val="20000"/>
                    </a:ext>
                  </a:extLst>
                </a:gridCol>
                <a:gridCol w="8696942">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思维品质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运用本单元所学知识，并通过比较、分析，联系生活实际，有逻辑、有层次地介绍艺术家的生平事迹，能完整地写出有关艺术灵感方面的短文，也能表达个人对艺术品的鉴赏，对不同观点进行对比和评价，实现知识与思维能力的拓展和迁移，树立自己的审美观。</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1813</Words>
  <Application>Microsoft Office PowerPoint</Application>
  <PresentationFormat>自定义</PresentationFormat>
  <Paragraphs>226</Paragraphs>
  <Slides>29</Slides>
  <Notes>29</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29</vt:i4>
      </vt:variant>
    </vt:vector>
  </HeadingPairs>
  <TitlesOfParts>
    <vt:vector size="44" baseType="lpstr">
      <vt:lpstr>HelveticaNeueLT Pro 67 MdCn</vt:lpstr>
      <vt:lpstr>IPAPANNEW</vt:lpstr>
      <vt:lpstr>阿里巴巴普惠体</vt:lpstr>
      <vt:lpstr>等线 Light</vt:lpstr>
      <vt:lpstr>华文细黑</vt:lpstr>
      <vt:lpstr>宋体</vt:lpstr>
      <vt:lpstr>微软雅黑</vt:lpstr>
      <vt:lpstr>Arial</vt:lpstr>
      <vt:lpstr>Book Antiqua</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1300</cp:revision>
  <dcterms:created xsi:type="dcterms:W3CDTF">2016-06-29T09:22:00Z</dcterms:created>
  <dcterms:modified xsi:type="dcterms:W3CDTF">2026-02-13T02:22:37Z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