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29"/>
  </p:notesMasterIdLst>
  <p:handoutMasterIdLst>
    <p:handoutMasterId r:id="rId30"/>
  </p:handoutMasterIdLst>
  <p:sldIdLst>
    <p:sldId id="2476" r:id="rId4"/>
    <p:sldId id="2363" r:id="rId5"/>
    <p:sldId id="3804" r:id="rId6"/>
    <p:sldId id="3805" r:id="rId7"/>
    <p:sldId id="3851" r:id="rId8"/>
    <p:sldId id="3852" r:id="rId9"/>
    <p:sldId id="3808" r:id="rId10"/>
    <p:sldId id="3831" r:id="rId11"/>
    <p:sldId id="3812" r:id="rId12"/>
    <p:sldId id="3800" r:id="rId13"/>
    <p:sldId id="3801" r:id="rId14"/>
    <p:sldId id="2478" r:id="rId15"/>
    <p:sldId id="2343" r:id="rId16"/>
    <p:sldId id="3853" r:id="rId17"/>
    <p:sldId id="3854" r:id="rId18"/>
    <p:sldId id="3664" r:id="rId19"/>
    <p:sldId id="3848" r:id="rId20"/>
    <p:sldId id="3849" r:id="rId21"/>
    <p:sldId id="3850" r:id="rId22"/>
    <p:sldId id="3835" r:id="rId23"/>
    <p:sldId id="3855" r:id="rId24"/>
    <p:sldId id="3856" r:id="rId25"/>
    <p:sldId id="3857" r:id="rId26"/>
    <p:sldId id="3780" r:id="rId27"/>
    <p:sldId id="2276" r:id="rId28"/>
  </p:sldIdLst>
  <p:sldSz cx="11522075" cy="6480175"/>
  <p:notesSz cx="6858000" cy="9144000"/>
  <p:custDataLst>
    <p:tags r:id="rId3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B316EDF3-583A-4909-B6A3-349360AB2FC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sz="1200" kern="100" dirty="0">
                <a:solidFill>
                  <a:srgbClr val="FF0000"/>
                </a:solidFill>
                <a:effectLst/>
                <a:latin typeface="Times New Roman" panose="02020603050405020304"/>
                <a:ea typeface="楷体_GB2312"/>
                <a:cs typeface="Times New Roman" panose="02020603050405020304"/>
              </a:rPr>
              <a:t>主谓宾状</a:t>
            </a:r>
            <a:endParaRPr lang="zh-CN" altLang="en-US" sz="1200" dirty="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24</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EFC6F2-675E-4D70-B669-B79AD7F8B8A9}"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16.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2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6</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Nurturing nature</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6</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Nurturing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6</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Nurturing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hyperlink" Target="../3.&#37197;&#22871;&#32451;&#20064;&#39064;/&#35838;&#21518;&#32032;&#20859;&#35780;&#20215;/21%20Unit%206&#12288;&#35838;&#21518;&#32032;&#20859;&#35780;&#20215;(&#20108;&#21313;&#19968;)&#12288;Section%20&#8544;&#12288;Starting%20out%20&amp;%20Understanding%20ideas&#8212;Comprehending.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9.xml"/><Relationship Id="rId4"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6</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Nurturing nature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Discuss the content of the pictures, </a:t>
            </a:r>
            <a:r>
              <a:rPr lang="en-US" altLang="zh-CN" kern="100" dirty="0" err="1">
                <a:solidFill>
                  <a:srgbClr val="000000"/>
                </a:solidFill>
                <a:latin typeface="Times New Roman" panose="02020603050405020304"/>
                <a:cs typeface="Courier New" panose="02070309020205020404"/>
              </a:rPr>
              <a:t>summarise</a:t>
            </a:r>
            <a:r>
              <a:rPr lang="en-US" altLang="zh-CN" kern="100" dirty="0">
                <a:solidFill>
                  <a:srgbClr val="000000"/>
                </a:solidFill>
                <a:latin typeface="Times New Roman" panose="02020603050405020304"/>
                <a:cs typeface="Courier New" panose="02070309020205020404"/>
              </a:rPr>
              <a:t> their common features, and activate the existing language and background knowledge.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Watch the video of World Heritage Sites, understand the relevant knowledge and the general idea of the video, and extract key information from the video.</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43712"/>
            <a:ext cx="10692000" cy="3108543"/>
          </a:xfrm>
        </p:spPr>
        <p:txBody>
          <a:bodyPr/>
          <a:lstStyle/>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3. Think about how to protect natural heritage sites while developing economy.</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591175"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4. Master the key words through skimming, get the main information of the text, understand the special meaning of “Sky Railway” to the author, and grasp the author's writing intention.</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1547899"/>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wander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steadily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leisure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scenery</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splendid</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massive</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340657" y="280803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徘徊</a:t>
            </a:r>
            <a:endParaRPr lang="zh-CN" altLang="en-US" dirty="0"/>
          </a:p>
        </p:txBody>
      </p:sp>
      <p:sp>
        <p:nvSpPr>
          <p:cNvPr id="5" name="矩形 4"/>
          <p:cNvSpPr/>
          <p:nvPr/>
        </p:nvSpPr>
        <p:spPr>
          <a:xfrm>
            <a:off x="2786579" y="338410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平稳地</a:t>
            </a:r>
            <a:endParaRPr lang="zh-CN" altLang="en-US" dirty="0"/>
          </a:p>
        </p:txBody>
      </p:sp>
      <p:sp>
        <p:nvSpPr>
          <p:cNvPr id="6" name="矩形 5"/>
          <p:cNvSpPr/>
          <p:nvPr/>
        </p:nvSpPr>
        <p:spPr>
          <a:xfrm>
            <a:off x="2340657" y="399617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空闲，闲暇</a:t>
            </a:r>
            <a:endParaRPr lang="zh-CN" altLang="en-US" dirty="0"/>
          </a:p>
        </p:txBody>
      </p:sp>
      <p:sp>
        <p:nvSpPr>
          <p:cNvPr id="7" name="矩形 6"/>
          <p:cNvSpPr/>
          <p:nvPr/>
        </p:nvSpPr>
        <p:spPr>
          <a:xfrm>
            <a:off x="2427506" y="458907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风景，景色</a:t>
            </a:r>
            <a:endParaRPr lang="zh-CN" altLang="en-US" dirty="0"/>
          </a:p>
        </p:txBody>
      </p:sp>
      <p:sp>
        <p:nvSpPr>
          <p:cNvPr id="8" name="矩形 7"/>
          <p:cNvSpPr/>
          <p:nvPr/>
        </p:nvSpPr>
        <p:spPr>
          <a:xfrm>
            <a:off x="2792062" y="518430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壮丽的</a:t>
            </a:r>
            <a:endParaRPr lang="zh-CN" altLang="en-US" dirty="0"/>
          </a:p>
        </p:txBody>
      </p:sp>
      <p:sp>
        <p:nvSpPr>
          <p:cNvPr id="9" name="矩形 8"/>
          <p:cNvSpPr/>
          <p:nvPr/>
        </p:nvSpPr>
        <p:spPr>
          <a:xfrm>
            <a:off x="2783855" y="576036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巨大的</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265320"/>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delicate</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at one's leisure </a:t>
            </a:r>
            <a:r>
              <a:rPr lang="en-US" altLang="zh-CN" kern="100" dirty="0">
                <a:solidFill>
                  <a:srgbClr val="000000"/>
                </a:solidFill>
                <a:latin typeface="Times New Roman" panose="02020603050405020304"/>
                <a:ea typeface="楷体_GB2312"/>
                <a:cs typeface="Courier New" panose="02070309020205020404"/>
              </a:rPr>
              <a:t>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put... into operation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_____________________________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a:t>
            </a:r>
            <a:r>
              <a:rPr lang="en-US" altLang="zh-CN" kern="100" dirty="0">
                <a:solidFill>
                  <a:srgbClr val="000000"/>
                </a:solidFill>
                <a:latin typeface="Times New Roman" panose="02020603050405020304" pitchFamily="18" charset="0"/>
                <a:cs typeface="Times New Roman" panose="02020603050405020304" pitchFamily="18" charset="0"/>
              </a:rPr>
              <a:t>__</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10. pass by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11. work on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12. bring... to life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___________________</a:t>
            </a:r>
            <a:endParaRPr lang="zh-CN" altLang="zh-CN" sz="1050" kern="100" dirty="0">
              <a:latin typeface="Times New Roman" panose="02020603050405020304" pitchFamily="18" charset="0"/>
              <a:cs typeface="Times New Roman" panose="02020603050405020304" pitchFamily="18" charset="0"/>
            </a:endParaRPr>
          </a:p>
          <a:p>
            <a:pPr algn="just">
              <a:spcAft>
                <a:spcPts val="0"/>
              </a:spcAft>
              <a:tabLst>
                <a:tab pos="5591175" algn="l"/>
              </a:tabLst>
            </a:pPr>
            <a:r>
              <a:rPr lang="en-US" altLang="zh-CN" kern="100" dirty="0">
                <a:solidFill>
                  <a:srgbClr val="000000"/>
                </a:solidFill>
                <a:latin typeface="Times New Roman" panose="02020603050405020304" pitchFamily="18" charset="0"/>
                <a:cs typeface="Times New Roman" panose="02020603050405020304" pitchFamily="18" charset="0"/>
              </a:rPr>
              <a:t>13. reach out </a:t>
            </a:r>
            <a:r>
              <a:rPr lang="en-US" altLang="zh-CN" kern="100" dirty="0">
                <a:solidFill>
                  <a:srgbClr val="000000"/>
                </a:solidFill>
                <a:latin typeface="Times New Roman" panose="02020603050405020304" pitchFamily="18" charset="0"/>
                <a:ea typeface="楷体_GB2312"/>
                <a:cs typeface="Times New Roman" panose="02020603050405020304" pitchFamily="18" charset="0"/>
              </a:rPr>
              <a:t>______</a:t>
            </a:r>
            <a:r>
              <a:rPr lang="en-US" altLang="zh-CN" kern="100" dirty="0">
                <a:solidFill>
                  <a:srgbClr val="000000"/>
                </a:solidFill>
                <a:latin typeface="Times New Roman" panose="02020603050405020304" pitchFamily="18" charset="0"/>
                <a:cs typeface="Times New Roman" panose="02020603050405020304" pitchFamily="18" charset="0"/>
              </a:rPr>
              <a:t>____________</a:t>
            </a:r>
            <a:endParaRPr lang="zh-CN" altLang="zh-CN" sz="1050" kern="100" dirty="0">
              <a:latin typeface="Times New Roman" panose="02020603050405020304" pitchFamily="18" charset="0"/>
              <a:cs typeface="Times New Roman" panose="02020603050405020304" pitchFamily="18" charset="0"/>
            </a:endParaRPr>
          </a:p>
        </p:txBody>
      </p:sp>
      <p:sp>
        <p:nvSpPr>
          <p:cNvPr id="3" name="矩形 2"/>
          <p:cNvSpPr/>
          <p:nvPr/>
        </p:nvSpPr>
        <p:spPr>
          <a:xfrm>
            <a:off x="2734957" y="1312711"/>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脆弱的</a:t>
            </a:r>
            <a:endParaRPr lang="zh-CN" altLang="en-US" dirty="0"/>
          </a:p>
        </p:txBody>
      </p:sp>
      <p:sp>
        <p:nvSpPr>
          <p:cNvPr id="4" name="矩形 3"/>
          <p:cNvSpPr/>
          <p:nvPr/>
        </p:nvSpPr>
        <p:spPr>
          <a:xfrm>
            <a:off x="3023957" y="190793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在某人空闲时</a:t>
            </a:r>
            <a:endParaRPr lang="zh-CN" altLang="en-US" dirty="0"/>
          </a:p>
        </p:txBody>
      </p:sp>
      <p:sp>
        <p:nvSpPr>
          <p:cNvPr id="5" name="矩形 4"/>
          <p:cNvSpPr/>
          <p:nvPr/>
        </p:nvSpPr>
        <p:spPr>
          <a:xfrm>
            <a:off x="3781008" y="2520007"/>
            <a:ext cx="7007046"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使开动；使运转；使</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实施；使</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生效</a:t>
            </a:r>
            <a:endParaRPr lang="zh-CN" altLang="en-US" dirty="0"/>
          </a:p>
        </p:txBody>
      </p:sp>
      <p:sp>
        <p:nvSpPr>
          <p:cNvPr id="6" name="矩形 5"/>
          <p:cNvSpPr/>
          <p:nvPr/>
        </p:nvSpPr>
        <p:spPr>
          <a:xfrm>
            <a:off x="2124633" y="311291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经过</a:t>
            </a:r>
            <a:endParaRPr lang="zh-CN" altLang="en-US" dirty="0"/>
          </a:p>
        </p:txBody>
      </p:sp>
      <p:sp>
        <p:nvSpPr>
          <p:cNvPr id="7" name="矩形 6"/>
          <p:cNvSpPr/>
          <p:nvPr/>
        </p:nvSpPr>
        <p:spPr>
          <a:xfrm>
            <a:off x="2268649" y="370813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致力于；忙于</a:t>
            </a:r>
            <a:endParaRPr lang="zh-CN" altLang="en-US" dirty="0"/>
          </a:p>
        </p:txBody>
      </p:sp>
      <p:sp>
        <p:nvSpPr>
          <p:cNvPr id="8" name="矩形 7"/>
          <p:cNvSpPr/>
          <p:nvPr/>
        </p:nvSpPr>
        <p:spPr>
          <a:xfrm>
            <a:off x="3021233" y="4284203"/>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使更有趣；使更生动</a:t>
            </a:r>
            <a:endParaRPr lang="zh-CN" altLang="en-US" dirty="0"/>
          </a:p>
        </p:txBody>
      </p:sp>
      <p:sp>
        <p:nvSpPr>
          <p:cNvPr id="9" name="矩形 8"/>
          <p:cNvSpPr/>
          <p:nvPr/>
        </p:nvSpPr>
        <p:spPr>
          <a:xfrm>
            <a:off x="2483705" y="4896271"/>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伸出；伸手拿</a:t>
            </a:r>
            <a:r>
              <a:rPr lang="en-US" altLang="zh-CN" kern="100" dirty="0">
                <a:latin typeface="宋体" panose="02010600030101010101" pitchFamily="2" charset="-122"/>
                <a:cs typeface="Times New Roman" panose="02020603050405020304"/>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337328"/>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landmark</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2. antelope</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3. plateau</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4. radiation</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5. mirror-like</a:t>
            </a:r>
            <a:r>
              <a:rPr lang="fr-FR" altLang="zh-CN" i="1" kern="100" dirty="0">
                <a:solidFill>
                  <a:srgbClr val="000000"/>
                </a:solidFill>
                <a:latin typeface="Times New Roman" panose="02020603050405020304"/>
                <a:cs typeface="Courier New" panose="02070309020205020404"/>
              </a:rPr>
              <a:t> adj.</a:t>
            </a:r>
            <a:r>
              <a:rPr lang="fr-FR"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6. wetland</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647332" y="2016914"/>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地标</a:t>
            </a:r>
            <a:endParaRPr lang="zh-CN" altLang="en-US" dirty="0"/>
          </a:p>
        </p:txBody>
      </p:sp>
      <p:sp>
        <p:nvSpPr>
          <p:cNvPr id="4" name="矩形 3"/>
          <p:cNvSpPr/>
          <p:nvPr/>
        </p:nvSpPr>
        <p:spPr>
          <a:xfrm>
            <a:off x="2589974" y="2592978"/>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羚羊</a:t>
            </a:r>
            <a:endParaRPr lang="zh-CN" altLang="en-US" dirty="0"/>
          </a:p>
        </p:txBody>
      </p:sp>
      <p:sp>
        <p:nvSpPr>
          <p:cNvPr id="5" name="矩形 4"/>
          <p:cNvSpPr/>
          <p:nvPr/>
        </p:nvSpPr>
        <p:spPr>
          <a:xfrm>
            <a:off x="2410145" y="3169042"/>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高原</a:t>
            </a:r>
            <a:endParaRPr lang="zh-CN" altLang="en-US" dirty="0"/>
          </a:p>
        </p:txBody>
      </p:sp>
      <p:sp>
        <p:nvSpPr>
          <p:cNvPr id="6" name="矩形 5"/>
          <p:cNvSpPr/>
          <p:nvPr/>
        </p:nvSpPr>
        <p:spPr>
          <a:xfrm>
            <a:off x="2592685" y="3797950"/>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辐射</a:t>
            </a:r>
            <a:endParaRPr lang="zh-CN" altLang="en-US" dirty="0"/>
          </a:p>
        </p:txBody>
      </p:sp>
      <p:sp>
        <p:nvSpPr>
          <p:cNvPr id="7" name="矩形 6"/>
          <p:cNvSpPr/>
          <p:nvPr/>
        </p:nvSpPr>
        <p:spPr>
          <a:xfrm>
            <a:off x="3131001" y="4393178"/>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如镜面般的</a:t>
            </a:r>
            <a:endParaRPr lang="zh-CN" altLang="en-US" dirty="0"/>
          </a:p>
        </p:txBody>
      </p:sp>
      <p:sp>
        <p:nvSpPr>
          <p:cNvPr id="8" name="矩形 7"/>
          <p:cNvSpPr/>
          <p:nvPr/>
        </p:nvSpPr>
        <p:spPr>
          <a:xfrm>
            <a:off x="2410921" y="498272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湿地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544526"/>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7. permafrost</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8. grassland</a:t>
            </a:r>
            <a:r>
              <a:rPr lang="fr-FR"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9. catch one's eye </a:t>
            </a:r>
            <a:r>
              <a:rPr lang="en-US" altLang="zh-CN" kern="100" dirty="0">
                <a:solidFill>
                  <a:srgbClr val="000000"/>
                </a:solidFill>
                <a:latin typeface="Times New Roman" panose="02020603050405020304"/>
                <a:ea typeface="楷体_GB2312"/>
                <a:cs typeface="Courier New" panose="02070309020205020404"/>
              </a:rPr>
              <a:t>________________________</a:t>
            </a:r>
            <a:r>
              <a:rPr lang="fr-FR" altLang="zh-CN" kern="100" dirty="0">
                <a:solidFill>
                  <a:srgbClr val="000000"/>
                </a:solidFill>
                <a:latin typeface="Times New Roman" panose="02020603050405020304"/>
                <a:ea typeface="楷体_GB2312"/>
                <a:cs typeface="Courier New" panose="02070309020205020404"/>
              </a:rPr>
              <a:t>_</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10. overcome the challenges </a:t>
            </a:r>
            <a:r>
              <a:rPr lang="en-US" altLang="zh-CN" kern="100" dirty="0">
                <a:solidFill>
                  <a:srgbClr val="000000"/>
                </a:solidFill>
                <a:latin typeface="Times New Roman" panose="02020603050405020304"/>
                <a:ea typeface="楷体_GB2312"/>
                <a:cs typeface="Courier New" panose="02070309020205020404"/>
              </a:rPr>
              <a:t>__________</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11. among the top concerns </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Times New Roman" panose="02020603050405020304"/>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12. thanks to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808900" y="158390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永久冻土层</a:t>
            </a:r>
            <a:endParaRPr lang="zh-CN" altLang="en-US" dirty="0"/>
          </a:p>
        </p:txBody>
      </p:sp>
      <p:sp>
        <p:nvSpPr>
          <p:cNvPr id="4" name="矩形 3"/>
          <p:cNvSpPr/>
          <p:nvPr/>
        </p:nvSpPr>
        <p:spPr>
          <a:xfrm>
            <a:off x="2736702" y="2195971"/>
            <a:ext cx="962450"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草原</a:t>
            </a:r>
            <a:endParaRPr lang="zh-CN" altLang="en-US" dirty="0"/>
          </a:p>
        </p:txBody>
      </p:sp>
      <p:sp>
        <p:nvSpPr>
          <p:cNvPr id="5" name="矩形 4"/>
          <p:cNvSpPr/>
          <p:nvPr/>
        </p:nvSpPr>
        <p:spPr>
          <a:xfrm>
            <a:off x="3204753" y="2772035"/>
            <a:ext cx="5570756"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引起某人的注意，吸引某人的视线</a:t>
            </a:r>
            <a:endParaRPr lang="zh-CN" altLang="en-US" dirty="0"/>
          </a:p>
        </p:txBody>
      </p:sp>
      <p:sp>
        <p:nvSpPr>
          <p:cNvPr id="6" name="矩形 5"/>
          <p:cNvSpPr/>
          <p:nvPr/>
        </p:nvSpPr>
        <p:spPr>
          <a:xfrm>
            <a:off x="4729424" y="338410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攻克难题</a:t>
            </a:r>
            <a:endParaRPr lang="zh-CN" altLang="en-US" dirty="0"/>
          </a:p>
        </p:txBody>
      </p:sp>
      <p:sp>
        <p:nvSpPr>
          <p:cNvPr id="7" name="矩形 6"/>
          <p:cNvSpPr/>
          <p:nvPr/>
        </p:nvSpPr>
        <p:spPr>
          <a:xfrm>
            <a:off x="4644913" y="3996171"/>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高度重视的事情之一</a:t>
            </a:r>
            <a:endParaRPr lang="zh-CN" altLang="en-US" dirty="0"/>
          </a:p>
        </p:txBody>
      </p:sp>
      <p:sp>
        <p:nvSpPr>
          <p:cNvPr id="8" name="矩形 7"/>
          <p:cNvSpPr/>
          <p:nvPr/>
        </p:nvSpPr>
        <p:spPr>
          <a:xfrm>
            <a:off x="2556681" y="4572235"/>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多亏；由于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19461" name="副标题 3"/>
          <p:cNvSpPr>
            <a:spLocks noGrp="1"/>
          </p:cNvSpPr>
          <p:nvPr>
            <p:ph type="subTitle" idx="1"/>
          </p:nvPr>
        </p:nvSpPr>
        <p:spPr bwMode="auto">
          <a:xfrm>
            <a:off x="414338" y="1583903"/>
            <a:ext cx="10693400" cy="954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2494" y="2535447"/>
            <a:ext cx="7584291" cy="384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576" y="2754329"/>
            <a:ext cx="4667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305" y="3088261"/>
            <a:ext cx="847725"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0886" y="3335744"/>
            <a:ext cx="52387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7645" y="3976715"/>
            <a:ext cx="6096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6569" y="4315634"/>
            <a:ext cx="600075"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8382" y="5030559"/>
            <a:ext cx="52387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45301" y="5166394"/>
            <a:ext cx="485775"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1"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77261" y="5524887"/>
            <a:ext cx="333375"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2"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9329" y="5986119"/>
            <a:ext cx="8572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2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49147"/>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According to the third paragraph, what are the texts used for?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To make the bridge strong.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To let the wildlife eat grass.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protect the safety of the wildlife.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To make sure the train passes quickly.</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96503" y="458571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49147"/>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What can we know from the fifth paragraph?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It takes much time to travel to the highest station.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The conditions at the station are very tough.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Workers often have a rest in higher areas.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Measures are taken to ensure workers' health.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How did the author feel about the Qinghai-Xizang Railway?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Proud.</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	B. Curious.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Regretful. 	D. Annoyed.</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87710" y="336157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287709" y="458571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606745"/>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Why is the Qinghai-Xizang Railway called the Sky Railway?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Because of its location.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Because of so many challenges.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Because of the magical landscapes.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Because of people's admiration.</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89413" y="286704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2" y="163038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265094"/>
            <a:ext cx="10692000" cy="4179349"/>
          </a:xfrm>
        </p:spPr>
        <p:txBody>
          <a:bodyPr/>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nature, whose topic is focusing on the protection of the natural environment and natural heritage sites. This unit introduces the Chinese and foreign famous natural heritage sites, including Huanglong, Iguazu Falls, Mount Kilimanjaro and Australia's </a:t>
            </a:r>
            <a:r>
              <a:rPr lang="en-US" altLang="zh-CN" kern="100" dirty="0" err="1">
                <a:solidFill>
                  <a:srgbClr val="000000"/>
                </a:solidFill>
                <a:latin typeface="Times New Roman" panose="02020603050405020304"/>
                <a:cs typeface="Courier New" panose="02070309020205020404"/>
              </a:rPr>
              <a:t>Ulura</a:t>
            </a:r>
            <a:r>
              <a:rPr lang="en-US" altLang="zh-CN" kern="100" dirty="0">
                <a:solidFill>
                  <a:srgbClr val="000000"/>
                </a:solidFill>
                <a:latin typeface="Times New Roman" panose="02020603050405020304"/>
                <a:cs typeface="Courier New" panose="02070309020205020404"/>
              </a:rPr>
              <a:t>, to make students feel the beauty and magic of nature, experience the charm of natural heritage sites, inspire their desire to protect natural heritage sites, and convey the concept of harmonious coexistence between man and nature.</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19807"/>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Sitting back in my seat, I can't quite believe that I'm about to travel along the railway that many foreign experts claimed was “impossible”</a:t>
            </a:r>
            <a:r>
              <a:rPr lang="zh-CN"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Sitting back in my seat</a:t>
            </a:r>
            <a:r>
              <a:rPr lang="zh-CN" altLang="zh-CN" kern="100" dirty="0">
                <a:solidFill>
                  <a:srgbClr val="000000"/>
                </a:solidFill>
                <a:latin typeface="Times New Roman" panose="02020603050405020304"/>
                <a:cs typeface="Times New Roman" panose="02020603050405020304"/>
              </a:rPr>
              <a:t>是现在分词短语作</a:t>
            </a:r>
            <a:r>
              <a:rPr lang="en-US" altLang="zh-CN" kern="100" dirty="0">
                <a:solidFill>
                  <a:srgbClr val="000000"/>
                </a:solidFill>
                <a:latin typeface="Times New Roman" panose="02020603050405020304"/>
                <a:ea typeface="楷体_GB2312"/>
                <a:cs typeface="Courier New" panose="02070309020205020404"/>
              </a:rPr>
              <a:t>_________</a:t>
            </a:r>
            <a:r>
              <a:rPr lang="zh-CN" altLang="zh-CN" kern="100" dirty="0">
                <a:solidFill>
                  <a:srgbClr val="000000"/>
                </a:solidFill>
                <a:latin typeface="Times New Roman" panose="02020603050405020304"/>
                <a:cs typeface="Times New Roman" panose="02020603050405020304"/>
              </a:rPr>
              <a:t>；第一个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引导的是</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从句；第二个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相当于</a:t>
            </a:r>
            <a:r>
              <a:rPr lang="en-US" altLang="zh-CN" kern="100" dirty="0">
                <a:solidFill>
                  <a:srgbClr val="000000"/>
                </a:solidFill>
                <a:latin typeface="Times New Roman" panose="02020603050405020304"/>
                <a:ea typeface="楷体_GB2312"/>
                <a:cs typeface="Courier New" panose="02070309020205020404"/>
              </a:rPr>
              <a:t>_______</a:t>
            </a:r>
            <a:r>
              <a:rPr lang="zh-CN" altLang="zh-CN" kern="100" dirty="0">
                <a:solidFill>
                  <a:srgbClr val="000000"/>
                </a:solidFill>
                <a:latin typeface="Times New Roman" panose="02020603050405020304"/>
                <a:cs typeface="Times New Roman" panose="02020603050405020304"/>
              </a:rPr>
              <a:t>，还可以省去，引导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the railway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944613" y="374414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4" name="矩形 3"/>
          <p:cNvSpPr/>
          <p:nvPr/>
        </p:nvSpPr>
        <p:spPr>
          <a:xfrm>
            <a:off x="7018466" y="375327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1260537" y="4373051"/>
            <a:ext cx="1061509" cy="523220"/>
          </a:xfrm>
          <a:prstGeom prst="rect">
            <a:avLst/>
          </a:prstGeom>
        </p:spPr>
        <p:txBody>
          <a:bodyPr wrap="none">
            <a:spAutoFit/>
          </a:bodyPr>
          <a:lstStyle/>
          <a:p>
            <a:r>
              <a:rPr lang="en-US" altLang="zh-CN" kern="100" dirty="0">
                <a:latin typeface="Times New Roman" panose="02020603050405020304"/>
                <a:ea typeface="楷体_GB2312"/>
              </a:rPr>
              <a:t>which</a:t>
            </a:r>
            <a:endParaRPr lang="zh-CN" altLang="en-US" dirty="0"/>
          </a:p>
        </p:txBody>
      </p:sp>
      <p:sp>
        <p:nvSpPr>
          <p:cNvPr id="6" name="矩形 5"/>
          <p:cNvSpPr/>
          <p:nvPr/>
        </p:nvSpPr>
        <p:spPr>
          <a:xfrm>
            <a:off x="5653025" y="435621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3" name="矩形 2"/>
          <p:cNvSpPr/>
          <p:nvPr/>
        </p:nvSpPr>
        <p:spPr>
          <a:xfrm>
            <a:off x="432445" y="4824263"/>
            <a:ext cx="10621180"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靠坐在火车的座位上，我仍然不敢相信，我将要沿着许多外国专家声称</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不可能建成</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的铁路开始一段旅程。</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59867"/>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To prevent damage to wetlands and grasslands, 675 bridges with a total length of about 160 </a:t>
            </a:r>
            <a:r>
              <a:rPr lang="en-US" altLang="zh-CN" kern="100" dirty="0" err="1">
                <a:solidFill>
                  <a:srgbClr val="000000"/>
                </a:solidFill>
                <a:latin typeface="Times New Roman" panose="02020603050405020304"/>
                <a:cs typeface="Courier New" panose="02070309020205020404"/>
              </a:rPr>
              <a:t>kilometres</a:t>
            </a:r>
            <a:r>
              <a:rPr lang="en-US" altLang="zh-CN" kern="100" dirty="0">
                <a:solidFill>
                  <a:srgbClr val="000000"/>
                </a:solidFill>
                <a:latin typeface="Times New Roman" panose="02020603050405020304"/>
                <a:cs typeface="Courier New" panose="02070309020205020404"/>
              </a:rPr>
              <a:t> were built between </a:t>
            </a:r>
            <a:r>
              <a:rPr lang="en-US" altLang="zh-CN" kern="100" dirty="0" err="1">
                <a:solidFill>
                  <a:srgbClr val="000000"/>
                </a:solidFill>
                <a:latin typeface="Times New Roman" panose="02020603050405020304"/>
                <a:cs typeface="Courier New" panose="02070309020205020404"/>
              </a:rPr>
              <a:t>Golmud</a:t>
            </a:r>
            <a:r>
              <a:rPr lang="en-US" altLang="zh-CN" kern="100" dirty="0">
                <a:solidFill>
                  <a:srgbClr val="000000"/>
                </a:solidFill>
                <a:latin typeface="Times New Roman" panose="02020603050405020304"/>
                <a:cs typeface="Courier New" panose="02070309020205020404"/>
              </a:rPr>
              <a:t> and Lhasa.</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本句是一个简单句。</a:t>
            </a:r>
            <a:r>
              <a:rPr lang="en-US" altLang="zh-CN" kern="100" dirty="0">
                <a:solidFill>
                  <a:srgbClr val="000000"/>
                </a:solidFill>
                <a:latin typeface="Times New Roman" panose="02020603050405020304"/>
                <a:cs typeface="Courier New" panose="02070309020205020404"/>
              </a:rPr>
              <a:t>To prevent damage to wetlands and grasslands</a:t>
            </a:r>
            <a:r>
              <a:rPr lang="zh-CN" altLang="zh-CN" kern="100" dirty="0">
                <a:solidFill>
                  <a:srgbClr val="000000"/>
                </a:solidFill>
                <a:latin typeface="Times New Roman" panose="02020603050405020304"/>
                <a:cs typeface="Times New Roman" panose="02020603050405020304"/>
              </a:rPr>
              <a:t>是不定式短语作</a:t>
            </a:r>
            <a:r>
              <a:rPr lang="en-US" altLang="zh-CN" kern="100" dirty="0">
                <a:solidFill>
                  <a:srgbClr val="000000"/>
                </a:solidFill>
                <a:latin typeface="Times New Roman" panose="02020603050405020304"/>
                <a:ea typeface="楷体_GB2312"/>
                <a:cs typeface="Courier New" panose="02070309020205020404"/>
              </a:rPr>
              <a:t>_________; </a:t>
            </a:r>
            <a:r>
              <a:rPr lang="en-US" altLang="zh-CN" kern="100" dirty="0">
                <a:solidFill>
                  <a:srgbClr val="000000"/>
                </a:solidFill>
                <a:latin typeface="Times New Roman" panose="02020603050405020304"/>
                <a:cs typeface="Courier New" panose="02070309020205020404"/>
              </a:rPr>
              <a:t>with a total length of about 160 </a:t>
            </a:r>
            <a:r>
              <a:rPr lang="en-US" altLang="zh-CN" kern="100" dirty="0" err="1">
                <a:solidFill>
                  <a:srgbClr val="000000"/>
                </a:solidFill>
                <a:latin typeface="Times New Roman" panose="02020603050405020304"/>
                <a:cs typeface="Courier New" panose="02070309020205020404"/>
              </a:rPr>
              <a:t>kilometres</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Times New Roman" panose="02020603050405020304"/>
                <a:cs typeface="Courier New" panose="02070309020205020404"/>
              </a:rPr>
              <a:t>with</a:t>
            </a:r>
            <a:r>
              <a:rPr lang="zh-CN" altLang="en-US" kern="100" dirty="0">
                <a:solidFill>
                  <a:srgbClr val="000000"/>
                </a:solidFill>
                <a:latin typeface="Times New Roman" panose="02020603050405020304"/>
                <a:cs typeface="Courier New" panose="02070309020205020404"/>
              </a:rPr>
              <a:t>引导的</a:t>
            </a:r>
            <a:r>
              <a:rPr lang="zh-CN" altLang="zh-CN" kern="100" dirty="0">
                <a:solidFill>
                  <a:srgbClr val="000000"/>
                </a:solidFill>
                <a:latin typeface="Times New Roman" panose="02020603050405020304"/>
                <a:cs typeface="Times New Roman" panose="02020603050405020304"/>
              </a:rPr>
              <a:t>介词短语作</a:t>
            </a:r>
            <a:r>
              <a:rPr lang="en-US" altLang="zh-CN" kern="100" dirty="0">
                <a:solidFill>
                  <a:srgbClr val="000000"/>
                </a:solidFill>
                <a:latin typeface="Times New Roman" panose="02020603050405020304"/>
                <a:ea typeface="楷体_GB2312"/>
                <a:cs typeface="Courier New" panose="02070309020205020404"/>
              </a:rPr>
              <a:t>_________</a:t>
            </a:r>
            <a:r>
              <a:rPr lang="zh-CN" altLang="zh-CN" kern="100" dirty="0">
                <a:solidFill>
                  <a:srgbClr val="000000"/>
                </a:solidFill>
                <a:latin typeface="Times New Roman" panose="02020603050405020304"/>
                <a:cs typeface="Times New Roman" panose="02020603050405020304"/>
              </a:rPr>
              <a:t>，修饰前面的主语</a:t>
            </a:r>
            <a:r>
              <a:rPr lang="en-US" altLang="zh-CN" kern="100" dirty="0">
                <a:solidFill>
                  <a:srgbClr val="000000"/>
                </a:solidFill>
                <a:latin typeface="Times New Roman" panose="02020603050405020304"/>
                <a:cs typeface="Courier New" panose="02070309020205020404"/>
              </a:rPr>
              <a:t>675 bridges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500897" y="3096232"/>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目的状语</a:t>
            </a:r>
            <a:endParaRPr lang="zh-CN" altLang="en-US" dirty="0"/>
          </a:p>
        </p:txBody>
      </p:sp>
      <p:sp>
        <p:nvSpPr>
          <p:cNvPr id="4" name="矩形 3"/>
          <p:cNvSpPr/>
          <p:nvPr/>
        </p:nvSpPr>
        <p:spPr>
          <a:xfrm>
            <a:off x="5905703" y="3743746"/>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后置定语</a:t>
            </a:r>
            <a:endParaRPr lang="zh-CN" altLang="en-US" dirty="0"/>
          </a:p>
        </p:txBody>
      </p:sp>
      <p:sp>
        <p:nvSpPr>
          <p:cNvPr id="3" name="矩形 2"/>
          <p:cNvSpPr/>
          <p:nvPr/>
        </p:nvSpPr>
        <p:spPr>
          <a:xfrm>
            <a:off x="504644" y="4787857"/>
            <a:ext cx="1047716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为了避免破坏湿地和草原，我们在格尔木和拉萨之间建造了</a:t>
            </a:r>
            <a:r>
              <a:rPr lang="en-US" altLang="zh-CN" kern="100" dirty="0">
                <a:latin typeface="Times New Roman" panose="02020603050405020304"/>
                <a:ea typeface="楷体_GB2312"/>
                <a:cs typeface="Courier New" panose="02070309020205020404"/>
              </a:rPr>
              <a:t>675</a:t>
            </a:r>
            <a:r>
              <a:rPr lang="zh-CN" altLang="zh-CN" kern="100" dirty="0">
                <a:latin typeface="Times New Roman" panose="02020603050405020304"/>
                <a:ea typeface="楷体_GB2312"/>
                <a:cs typeface="Times New Roman" panose="02020603050405020304"/>
              </a:rPr>
              <a:t>座大桥，总长度约</a:t>
            </a:r>
            <a:r>
              <a:rPr lang="en-US" altLang="zh-CN" kern="100" dirty="0">
                <a:latin typeface="Times New Roman" panose="02020603050405020304"/>
                <a:ea typeface="楷体_GB2312"/>
                <a:cs typeface="Courier New" panose="02070309020205020404"/>
              </a:rPr>
              <a:t>160</a:t>
            </a:r>
            <a:r>
              <a:rPr lang="zh-CN" altLang="zh-CN" kern="100" dirty="0">
                <a:latin typeface="Times New Roman" panose="02020603050405020304"/>
                <a:ea typeface="楷体_GB2312"/>
                <a:cs typeface="Times New Roman" panose="02020603050405020304"/>
              </a:rPr>
              <a:t>千米。</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4779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Using thousands and thousands of sandbags, we built a twenty-</a:t>
            </a:r>
            <a:r>
              <a:rPr lang="en-US" altLang="zh-CN" kern="100" dirty="0" err="1">
                <a:solidFill>
                  <a:srgbClr val="000000"/>
                </a:solidFill>
                <a:latin typeface="Times New Roman" panose="02020603050405020304"/>
                <a:cs typeface="Courier New" panose="02070309020205020404"/>
              </a:rPr>
              <a:t>kilometre</a:t>
            </a:r>
            <a:r>
              <a:rPr lang="en-US" altLang="zh-CN" kern="100" dirty="0">
                <a:solidFill>
                  <a:srgbClr val="000000"/>
                </a:solidFill>
                <a:latin typeface="Times New Roman" panose="02020603050405020304"/>
                <a:cs typeface="Courier New" panose="02070309020205020404"/>
              </a:rPr>
              <a:t> wall along the lake to protect it from construction waste.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本句是一个简单句。本句是主干为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结构的句子，</a:t>
            </a:r>
            <a:r>
              <a:rPr lang="en-US" altLang="zh-CN" kern="100" dirty="0">
                <a:solidFill>
                  <a:srgbClr val="000000"/>
                </a:solidFill>
                <a:latin typeface="Times New Roman" panose="02020603050405020304"/>
                <a:cs typeface="Courier New" panose="02070309020205020404"/>
              </a:rPr>
              <a:t>Using thousands and thousands of sandbags</a:t>
            </a:r>
            <a:r>
              <a:rPr lang="zh-CN" altLang="zh-CN" kern="100" dirty="0">
                <a:solidFill>
                  <a:srgbClr val="000000"/>
                </a:solidFill>
                <a:latin typeface="Times New Roman" panose="02020603050405020304"/>
                <a:cs typeface="Times New Roman" panose="02020603050405020304"/>
              </a:rPr>
              <a:t>是现在分词短语作</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a:t>
            </a:r>
            <a:r>
              <a:rPr lang="zh-CN" altLang="zh-CN" kern="100" dirty="0">
                <a:solidFill>
                  <a:srgbClr val="000000"/>
                </a:solidFill>
                <a:latin typeface="Times New Roman" panose="02020603050405020304"/>
                <a:cs typeface="Times New Roman" panose="02020603050405020304"/>
              </a:rPr>
              <a:t>是主谓宾部分；</a:t>
            </a:r>
            <a:r>
              <a:rPr lang="en-US" altLang="zh-CN" kern="100" dirty="0">
                <a:solidFill>
                  <a:srgbClr val="000000"/>
                </a:solidFill>
                <a:latin typeface="Times New Roman" panose="02020603050405020304"/>
                <a:cs typeface="Courier New" panose="02070309020205020404"/>
              </a:rPr>
              <a:t>along the lake</a:t>
            </a:r>
            <a:r>
              <a:rPr lang="zh-CN" altLang="zh-CN" kern="100" dirty="0">
                <a:solidFill>
                  <a:srgbClr val="000000"/>
                </a:solidFill>
                <a:latin typeface="Times New Roman" panose="02020603050405020304"/>
                <a:cs typeface="Times New Roman" panose="02020603050405020304"/>
              </a:rPr>
              <a:t>是介词短语作</a:t>
            </a:r>
            <a:r>
              <a:rPr lang="en-US" altLang="zh-CN" kern="100" dirty="0">
                <a:solidFill>
                  <a:srgbClr val="000000"/>
                </a:solidFill>
                <a:latin typeface="Times New Roman" panose="02020603050405020304"/>
                <a:ea typeface="楷体_GB2312"/>
                <a:cs typeface="Courier New" panose="02070309020205020404"/>
              </a:rPr>
              <a:t>__________; </a:t>
            </a:r>
            <a:r>
              <a:rPr lang="en-US" altLang="zh-CN" kern="100" dirty="0">
                <a:solidFill>
                  <a:srgbClr val="000000"/>
                </a:solidFill>
                <a:latin typeface="Times New Roman" panose="02020603050405020304"/>
                <a:cs typeface="Courier New" panose="02070309020205020404"/>
              </a:rPr>
              <a:t>to protect it from construction waste</a:t>
            </a:r>
            <a:r>
              <a:rPr lang="zh-CN" altLang="zh-CN" kern="100" dirty="0">
                <a:solidFill>
                  <a:srgbClr val="000000"/>
                </a:solidFill>
                <a:latin typeface="Times New Roman" panose="02020603050405020304"/>
                <a:cs typeface="Times New Roman" panose="02020603050405020304"/>
              </a:rPr>
              <a:t>是不定式短语作</a:t>
            </a:r>
            <a:r>
              <a:rPr lang="en-US" altLang="zh-CN" kern="100" dirty="0">
                <a:solidFill>
                  <a:srgbClr val="000000"/>
                </a:solidFill>
                <a:latin typeface="Times New Roman" panose="02020603050405020304"/>
                <a:ea typeface="楷体_GB2312"/>
                <a:cs typeface="Courier New" panose="02070309020205020404"/>
              </a:rPr>
              <a:t>_________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956504" y="189899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主谓宾状</a:t>
            </a:r>
            <a:endParaRPr lang="zh-CN" altLang="en-US" dirty="0"/>
          </a:p>
        </p:txBody>
      </p:sp>
      <p:sp>
        <p:nvSpPr>
          <p:cNvPr id="4" name="矩形 3"/>
          <p:cNvSpPr/>
          <p:nvPr/>
        </p:nvSpPr>
        <p:spPr>
          <a:xfrm>
            <a:off x="576461" y="3096232"/>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方式状语</a:t>
            </a:r>
            <a:endParaRPr lang="zh-CN" altLang="en-US" dirty="0"/>
          </a:p>
        </p:txBody>
      </p:sp>
      <p:sp>
        <p:nvSpPr>
          <p:cNvPr id="5" name="矩形 4"/>
          <p:cNvSpPr/>
          <p:nvPr/>
        </p:nvSpPr>
        <p:spPr>
          <a:xfrm>
            <a:off x="2700697" y="3096232"/>
            <a:ext cx="4968552" cy="523220"/>
          </a:xfrm>
          <a:prstGeom prst="rect">
            <a:avLst/>
          </a:prstGeom>
        </p:spPr>
        <p:txBody>
          <a:bodyPr wrap="square">
            <a:spAutoFit/>
          </a:bodyPr>
          <a:lstStyle/>
          <a:p>
            <a:r>
              <a:rPr lang="en-US" altLang="zh-CN" kern="100" dirty="0">
                <a:latin typeface="Times New Roman" panose="02020603050405020304"/>
                <a:ea typeface="楷体_GB2312"/>
              </a:rPr>
              <a:t>we built a twenty-</a:t>
            </a:r>
            <a:r>
              <a:rPr lang="en-US" altLang="zh-CN" kern="100" dirty="0" err="1">
                <a:latin typeface="Times New Roman" panose="02020603050405020304"/>
                <a:ea typeface="楷体_GB2312"/>
              </a:rPr>
              <a:t>kilometre</a:t>
            </a:r>
            <a:r>
              <a:rPr lang="en-US" altLang="zh-CN" kern="100" dirty="0">
                <a:latin typeface="Times New Roman" panose="02020603050405020304"/>
                <a:ea typeface="楷体_GB2312"/>
              </a:rPr>
              <a:t> wall</a:t>
            </a:r>
            <a:endParaRPr lang="zh-CN" altLang="en-US" dirty="0"/>
          </a:p>
        </p:txBody>
      </p:sp>
      <p:sp>
        <p:nvSpPr>
          <p:cNvPr id="6" name="矩形 5"/>
          <p:cNvSpPr/>
          <p:nvPr/>
        </p:nvSpPr>
        <p:spPr>
          <a:xfrm>
            <a:off x="3852048" y="3689136"/>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地点状语</a:t>
            </a:r>
            <a:endParaRPr lang="zh-CN" altLang="en-US" dirty="0"/>
          </a:p>
        </p:txBody>
      </p:sp>
      <p:sp>
        <p:nvSpPr>
          <p:cNvPr id="7" name="矩形 6"/>
          <p:cNvSpPr/>
          <p:nvPr/>
        </p:nvSpPr>
        <p:spPr>
          <a:xfrm>
            <a:off x="2988729" y="4284364"/>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目的状语</a:t>
            </a:r>
            <a:endParaRPr lang="zh-CN" altLang="en-US" dirty="0"/>
          </a:p>
        </p:txBody>
      </p:sp>
      <p:sp>
        <p:nvSpPr>
          <p:cNvPr id="9" name="副标题 1"/>
          <p:cNvSpPr txBox="1"/>
          <p:nvPr/>
        </p:nvSpPr>
        <p:spPr bwMode="auto">
          <a:xfrm>
            <a:off x="396441" y="4749743"/>
            <a:ext cx="10693400" cy="129881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en-US" altLang="zh-CN" kern="100" dirty="0">
                <a:solidFill>
                  <a:srgbClr val="FF0000"/>
                </a:solidFill>
                <a:latin typeface="Times New Roman" panose="02020603050405020304"/>
                <a:ea typeface="楷体_GB2312"/>
                <a:cs typeface="Times New Roman" panose="02020603050405020304"/>
              </a:rPr>
              <a:t>                    </a:t>
            </a:r>
            <a:r>
              <a:rPr lang="zh-CN" altLang="zh-CN" kern="100" dirty="0">
                <a:solidFill>
                  <a:srgbClr val="FF0000"/>
                </a:solidFill>
                <a:latin typeface="Times New Roman" panose="02020603050405020304"/>
                <a:ea typeface="楷体_GB2312"/>
                <a:cs typeface="Times New Roman" panose="02020603050405020304"/>
              </a:rPr>
              <a:t>沿着湖边，我们用成千上万个沙袋筑起了一道二十千米的保护墙，以保护它免受建筑废料的污染。</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44526"/>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What did the author do?</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Use your own words to describe the Qinghai-Xizang Railway.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504453" y="3348099"/>
            <a:ext cx="2767552" cy="523220"/>
          </a:xfrm>
          <a:prstGeom prst="rect">
            <a:avLst/>
          </a:prstGeom>
          <a:noFill/>
        </p:spPr>
        <p:txBody>
          <a:bodyPr wrap="none" rtlCol="0">
            <a:spAutoFit/>
          </a:bodyPr>
          <a:lstStyle/>
          <a:p>
            <a:r>
              <a:rPr lang="en-US" altLang="zh-CN" dirty="0"/>
              <a:t>A railway worker.</a:t>
            </a:r>
            <a:endParaRPr lang="zh-CN" altLang="en-US" dirty="0"/>
          </a:p>
        </p:txBody>
      </p:sp>
      <p:sp>
        <p:nvSpPr>
          <p:cNvPr id="3" name="TextBox 2"/>
          <p:cNvSpPr txBox="1"/>
          <p:nvPr/>
        </p:nvSpPr>
        <p:spPr>
          <a:xfrm>
            <a:off x="483711" y="4589075"/>
            <a:ext cx="8409674" cy="523220"/>
          </a:xfrm>
          <a:prstGeom prst="rect">
            <a:avLst/>
          </a:prstGeom>
          <a:noFill/>
        </p:spPr>
        <p:txBody>
          <a:bodyPr wrap="none" rtlCol="0">
            <a:spAutoFit/>
          </a:bodyPr>
          <a:lstStyle/>
          <a:p>
            <a:r>
              <a:rPr lang="en-US" altLang="zh-CN" dirty="0"/>
              <a:t>It's a miracle and a great achievement by Chinese people.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4" y="4788259"/>
            <a:ext cx="6453981"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6</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二十一</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00748"/>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88" y="82096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82588" y="1623835"/>
          <a:ext cx="10851058" cy="4175202"/>
        </p:xfrm>
        <a:graphic>
          <a:graphicData uri="http://schemas.openxmlformats.org/drawingml/2006/table">
            <a:tbl>
              <a:tblPr/>
              <a:tblGrid>
                <a:gridCol w="1670037">
                  <a:extLst>
                    <a:ext uri="{9D8B030D-6E8A-4147-A177-3AD203B41FA5}">
                      <a16:colId xmlns:a16="http://schemas.microsoft.com/office/drawing/2014/main" val="20000"/>
                    </a:ext>
                  </a:extLst>
                </a:gridCol>
                <a:gridCol w="1260140">
                  <a:extLst>
                    <a:ext uri="{9D8B030D-6E8A-4147-A177-3AD203B41FA5}">
                      <a16:colId xmlns:a16="http://schemas.microsoft.com/office/drawing/2014/main" val="20001"/>
                    </a:ext>
                  </a:extLst>
                </a:gridCol>
                <a:gridCol w="1325296">
                  <a:extLst>
                    <a:ext uri="{9D8B030D-6E8A-4147-A177-3AD203B41FA5}">
                      <a16:colId xmlns:a16="http://schemas.microsoft.com/office/drawing/2014/main" val="20002"/>
                    </a:ext>
                  </a:extLst>
                </a:gridCol>
                <a:gridCol w="6595585">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433652">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能围绕本单元的主题语境内容，基于单元提供的游记、广告等多模态语篇，综合运用各种语言技能，了解本单元有关生态环保话题的词汇及表达。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213484">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能厘清现在完成进行时的概念及用法，并在具体语境中应用。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88891324"/>
              </p:ext>
            </p:extLst>
          </p:nvPr>
        </p:nvGraphicFramePr>
        <p:xfrm>
          <a:off x="382588" y="1186567"/>
          <a:ext cx="10851058" cy="4219092"/>
        </p:xfrm>
        <a:graphic>
          <a:graphicData uri="http://schemas.openxmlformats.org/drawingml/2006/table">
            <a:tbl>
              <a:tblPr/>
              <a:tblGrid>
                <a:gridCol w="1778049">
                  <a:extLst>
                    <a:ext uri="{9D8B030D-6E8A-4147-A177-3AD203B41FA5}">
                      <a16:colId xmlns:a16="http://schemas.microsoft.com/office/drawing/2014/main" val="20000"/>
                    </a:ext>
                  </a:extLst>
                </a:gridCol>
                <a:gridCol w="1058933">
                  <a:extLst>
                    <a:ext uri="{9D8B030D-6E8A-4147-A177-3AD203B41FA5}">
                      <a16:colId xmlns:a16="http://schemas.microsoft.com/office/drawing/2014/main" val="20001"/>
                    </a:ext>
                  </a:extLst>
                </a:gridCol>
                <a:gridCol w="1418491">
                  <a:extLst>
                    <a:ext uri="{9D8B030D-6E8A-4147-A177-3AD203B41FA5}">
                      <a16:colId xmlns:a16="http://schemas.microsoft.com/office/drawing/2014/main" val="20002"/>
                    </a:ext>
                  </a:extLst>
                </a:gridCol>
                <a:gridCol w="6595585">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3">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tcPr>
                </a:tc>
                <a:tc>
                  <a:txBody>
                    <a:bodyPr/>
                    <a:lstStyle/>
                    <a:p>
                      <a:pPr algn="just">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能读懂与保护自然遗产相关的文章内容。</a:t>
                      </a:r>
                      <a:endParaRPr lang="zh-CN" sz="1050" kern="100">
                        <a:effectLst/>
                        <a:latin typeface="宋体" panose="02010600030101010101" pitchFamily="2" charset="-122"/>
                        <a:cs typeface="Courier New" panose="02070309020205020404"/>
                      </a:endParaRPr>
                    </a:p>
                  </a:txBody>
                  <a:tcPr marL="68580" marR="68580" marT="0" marB="0" anchor="ctr"/>
                </a:tc>
                <a:extLst>
                  <a:ext uri="{0D108BD9-81ED-4DB2-BD59-A6C34878D82A}">
                    <a16:rowId xmlns:a16="http://schemas.microsoft.com/office/drawing/2014/main" val="10001"/>
                  </a:ext>
                </a:extLst>
              </a:tr>
              <a:tr h="182952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能运用</a:t>
                      </a:r>
                      <a:r>
                        <a:rPr lang="zh-CN" altLang="en-US" sz="2800" kern="100" dirty="0">
                          <a:solidFill>
                            <a:srgbClr val="000000"/>
                          </a:solidFill>
                          <a:effectLst/>
                          <a:latin typeface="Times New Roman" panose="02020603050405020304"/>
                          <a:ea typeface="楷体_GB2312"/>
                          <a:cs typeface="Times New Roman" panose="02020603050405020304"/>
                        </a:rPr>
                        <a:t>本</a:t>
                      </a:r>
                      <a:r>
                        <a:rPr lang="zh-CN" sz="2800" kern="100" dirty="0">
                          <a:solidFill>
                            <a:srgbClr val="000000"/>
                          </a:solidFill>
                          <a:effectLst/>
                          <a:latin typeface="Times New Roman" panose="02020603050405020304"/>
                          <a:ea typeface="楷体_GB2312"/>
                          <a:cs typeface="Times New Roman" panose="02020603050405020304"/>
                        </a:rPr>
                        <a:t>单元所学知识，通过辩论、分析</a:t>
                      </a:r>
                      <a:r>
                        <a:rPr lang="zh-CN" altLang="en-US" sz="2800" kern="100" dirty="0">
                          <a:solidFill>
                            <a:srgbClr val="000000"/>
                          </a:solidFill>
                          <a:effectLst/>
                          <a:latin typeface="Times New Roman" panose="02020603050405020304"/>
                          <a:ea typeface="楷体_GB2312"/>
                          <a:cs typeface="Times New Roman" panose="02020603050405020304"/>
                        </a:rPr>
                        <a:t>并</a:t>
                      </a:r>
                      <a:r>
                        <a:rPr lang="zh-CN" sz="2800" kern="100" dirty="0">
                          <a:solidFill>
                            <a:srgbClr val="000000"/>
                          </a:solidFill>
                          <a:effectLst/>
                          <a:latin typeface="Times New Roman" panose="02020603050405020304"/>
                          <a:ea typeface="楷体_GB2312"/>
                          <a:cs typeface="Times New Roman" panose="02020603050405020304"/>
                        </a:rPr>
                        <a:t>联系生活实际，辩证地看待问题，分析利弊，做出正确</a:t>
                      </a:r>
                      <a:r>
                        <a:rPr lang="zh-CN" altLang="en-US"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rPr>
                        <a:t>评判。</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133344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语言</a:t>
                      </a:r>
                      <a:endParaRPr lang="zh-CN" sz="1050" kern="10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能听懂与生态旅游相关的话题并谈论环境保护问题。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82588" y="935831"/>
          <a:ext cx="10851058" cy="4501896"/>
        </p:xfrm>
        <a:graphic>
          <a:graphicData uri="http://schemas.openxmlformats.org/drawingml/2006/table">
            <a:tbl>
              <a:tblPr/>
              <a:tblGrid>
                <a:gridCol w="1706041">
                  <a:extLst>
                    <a:ext uri="{9D8B030D-6E8A-4147-A177-3AD203B41FA5}">
                      <a16:colId xmlns:a16="http://schemas.microsoft.com/office/drawing/2014/main" val="20000"/>
                    </a:ext>
                  </a:extLst>
                </a:gridCol>
                <a:gridCol w="1130941">
                  <a:extLst>
                    <a:ext uri="{9D8B030D-6E8A-4147-A177-3AD203B41FA5}">
                      <a16:colId xmlns:a16="http://schemas.microsoft.com/office/drawing/2014/main" val="20001"/>
                    </a:ext>
                  </a:extLst>
                </a:gridCol>
                <a:gridCol w="849279">
                  <a:extLst>
                    <a:ext uri="{9D8B030D-6E8A-4147-A177-3AD203B41FA5}">
                      <a16:colId xmlns:a16="http://schemas.microsoft.com/office/drawing/2014/main" val="20002"/>
                    </a:ext>
                  </a:extLst>
                </a:gridCol>
                <a:gridCol w="7164797">
                  <a:extLst>
                    <a:ext uri="{9D8B030D-6E8A-4147-A177-3AD203B41FA5}">
                      <a16:colId xmlns:a16="http://schemas.microsoft.com/office/drawing/2014/main" val="20003"/>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rowSpan="3">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语言</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说</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能恰当使用所学词汇与表达说服他人，并学会表示折中、妥协的表达方式，深化对单元主题意义的理解。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能运用阅读策略，从文本中提取信息并解读文本。</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能分析招聘广告的基本要素，并根据所给文段内容，仿写招聘广告。</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1151949"/>
              </p:ext>
            </p:extLst>
          </p:nvPr>
        </p:nvGraphicFramePr>
        <p:xfrm>
          <a:off x="382588" y="719807"/>
          <a:ext cx="10851057" cy="5400594"/>
        </p:xfrm>
        <a:graphic>
          <a:graphicData uri="http://schemas.openxmlformats.org/drawingml/2006/table">
            <a:tbl>
              <a:tblPr/>
              <a:tblGrid>
                <a:gridCol w="1920636">
                  <a:extLst>
                    <a:ext uri="{9D8B030D-6E8A-4147-A177-3AD203B41FA5}">
                      <a16:colId xmlns:a16="http://schemas.microsoft.com/office/drawing/2014/main" val="20000"/>
                    </a:ext>
                  </a:extLst>
                </a:gridCol>
                <a:gridCol w="8930421">
                  <a:extLst>
                    <a:ext uri="{9D8B030D-6E8A-4147-A177-3AD203B41FA5}">
                      <a16:colId xmlns:a16="http://schemas.microsoft.com/office/drawing/2014/main" val="20001"/>
                    </a:ext>
                  </a:extLst>
                </a:gridCol>
              </a:tblGrid>
              <a:tr h="504056">
                <a:tc>
                  <a:txBody>
                    <a:bodyPr/>
                    <a:lstStyle/>
                    <a:p>
                      <a:pPr algn="ctr">
                        <a:lnSpc>
                          <a:spcPct val="11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844310">
                <a:tc>
                  <a:txBody>
                    <a:bodyPr/>
                    <a:lstStyle/>
                    <a:p>
                      <a:pPr algn="ctr">
                        <a:lnSpc>
                          <a:spcPct val="11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通过运用各种学习策略，多渠道开展调研，有效进行自主学习；利用网络资源，筛选、整合</a:t>
                      </a:r>
                      <a:r>
                        <a:rPr lang="zh-CN" altLang="en-US" sz="2800" kern="100" dirty="0">
                          <a:solidFill>
                            <a:srgbClr val="000000"/>
                          </a:solidFill>
                          <a:effectLst/>
                          <a:latin typeface="Times New Roman" panose="02020603050405020304"/>
                          <a:ea typeface="楷体_GB2312"/>
                          <a:cs typeface="Times New Roman" panose="02020603050405020304"/>
                        </a:rPr>
                        <a:t>信息，</a:t>
                      </a:r>
                      <a:r>
                        <a:rPr lang="zh-CN" sz="2800" kern="100" dirty="0">
                          <a:solidFill>
                            <a:srgbClr val="000000"/>
                          </a:solidFill>
                          <a:effectLst/>
                          <a:latin typeface="Times New Roman" panose="02020603050405020304"/>
                          <a:ea typeface="楷体_GB2312"/>
                          <a:cs typeface="Times New Roman" panose="02020603050405020304"/>
                        </a:rPr>
                        <a:t>编辑自然遗产保护宣传册；并能结合单元所提供的反思性和评价性问题不断监控、评价、反思和调整自己的学习内容和进程，提高自己的理解和表达能力，最终促进自身语言能力、文化意识、思维品质和学习能力的综合提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008112">
                <a:tc>
                  <a:txBody>
                    <a:bodyPr/>
                    <a:lstStyle/>
                    <a:p>
                      <a:pPr algn="ctr">
                        <a:lnSpc>
                          <a:spcPct val="11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通过了解世界各地的自然遗产，增强爱护环境</a:t>
                      </a:r>
                      <a:r>
                        <a:rPr lang="zh-CN" altLang="en-US" sz="2800" kern="100" dirty="0">
                          <a:solidFill>
                            <a:srgbClr val="000000"/>
                          </a:solidFill>
                          <a:effectLst/>
                          <a:latin typeface="Times New Roman" panose="02020603050405020304"/>
                          <a:ea typeface="楷体_GB231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保护自然遗产的意识。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1044116">
                <a:tc>
                  <a:txBody>
                    <a:bodyPr/>
                    <a:lstStyle/>
                    <a:p>
                      <a:pPr algn="ctr">
                        <a:lnSpc>
                          <a:spcPct val="11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能找到合理的解决方法，创造性地表达自己的观点，实现知识与思维能力的拓展与迁移。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35" y="1431636"/>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46735" y="2290615"/>
          <a:ext cx="10814902" cy="2319274"/>
        </p:xfrm>
        <a:graphic>
          <a:graphicData uri="http://schemas.openxmlformats.org/drawingml/2006/table">
            <a:tbl>
              <a:tblPr/>
              <a:tblGrid>
                <a:gridCol w="985810">
                  <a:extLst>
                    <a:ext uri="{9D8B030D-6E8A-4147-A177-3AD203B41FA5}">
                      <a16:colId xmlns:a16="http://schemas.microsoft.com/office/drawing/2014/main" val="20000"/>
                    </a:ext>
                  </a:extLst>
                </a:gridCol>
                <a:gridCol w="9829092">
                  <a:extLst>
                    <a:ext uri="{9D8B030D-6E8A-4147-A177-3AD203B41FA5}">
                      <a16:colId xmlns:a16="http://schemas.microsoft.com/office/drawing/2014/main" val="20001"/>
                    </a:ext>
                  </a:extLst>
                </a:gridCol>
              </a:tblGrid>
              <a:tr h="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必背</a:t>
                      </a:r>
                      <a:endParaRPr lang="zh-CN" sz="1050" kern="100" dirty="0">
                        <a:effectLst/>
                        <a:latin typeface="宋体" panose="02010600030101010101" pitchFamily="2" charset="-122"/>
                        <a:cs typeface="Courier New" panose="02070309020205020404"/>
                      </a:endParaRPr>
                    </a:p>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steadily, massive, delicate, landmark, splendid, leisure, radiation, mirror-like, wander, scenery, economy, jungle, disturb, emission, operator, conservationist, candidate, applicant, </a:t>
                      </a:r>
                      <a:r>
                        <a:rPr lang="en-US" sz="2800" kern="100" dirty="0" err="1">
                          <a:solidFill>
                            <a:srgbClr val="000000"/>
                          </a:solidFill>
                          <a:effectLst/>
                          <a:latin typeface="Times New Roman" panose="02020603050405020304"/>
                          <a:ea typeface="楷体_GB2312"/>
                          <a:cs typeface="Courier New" panose="02070309020205020404"/>
                        </a:rPr>
                        <a:t>favour</a:t>
                      </a:r>
                      <a:r>
                        <a:rPr lang="en-US" sz="2800" kern="100" dirty="0">
                          <a:solidFill>
                            <a:srgbClr val="000000"/>
                          </a:solidFill>
                          <a:effectLst/>
                          <a:latin typeface="Times New Roman" panose="02020603050405020304"/>
                          <a:ea typeface="楷体_GB2312"/>
                          <a:cs typeface="Courier New" panose="02070309020205020404"/>
                        </a:rPr>
                        <a:t>, advertise, genuine, salary, negotiable, preference, qualification, waist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8449" y="575791"/>
          <a:ext cx="10585374" cy="5712594"/>
        </p:xfrm>
        <a:graphic>
          <a:graphicData uri="http://schemas.openxmlformats.org/drawingml/2006/table">
            <a:tbl>
              <a:tblPr/>
              <a:tblGrid>
                <a:gridCol w="1008310">
                  <a:extLst>
                    <a:ext uri="{9D8B030D-6E8A-4147-A177-3AD203B41FA5}">
                      <a16:colId xmlns:a16="http://schemas.microsoft.com/office/drawing/2014/main" val="20000"/>
                    </a:ext>
                  </a:extLst>
                </a:gridCol>
                <a:gridCol w="9577064">
                  <a:extLst>
                    <a:ext uri="{9D8B030D-6E8A-4147-A177-3AD203B41FA5}">
                      <a16:colId xmlns:a16="http://schemas.microsoft.com/office/drawing/2014/main" val="20001"/>
                    </a:ext>
                  </a:extLst>
                </a:gridCol>
              </a:tblGrid>
              <a:tr h="2592288">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reach out, put... into operation, catch one's eye, at one's leisure, bring... to life, all over the country, be about to do, a sense of, fly by, among the top concern, highlight the importance of, be made up of, under threat from, in </a:t>
                      </a:r>
                      <a:r>
                        <a:rPr lang="en-US" sz="2800" kern="100" dirty="0" err="1">
                          <a:solidFill>
                            <a:srgbClr val="000000"/>
                          </a:solidFill>
                          <a:effectLst/>
                          <a:latin typeface="Times New Roman" panose="02020603050405020304"/>
                          <a:ea typeface="楷体_GB2312"/>
                          <a:cs typeface="Courier New" panose="02070309020205020404"/>
                        </a:rPr>
                        <a:t>favour</a:t>
                      </a:r>
                      <a:r>
                        <a:rPr lang="en-US" sz="2800" kern="100" dirty="0">
                          <a:solidFill>
                            <a:srgbClr val="000000"/>
                          </a:solidFill>
                          <a:effectLst/>
                          <a:latin typeface="Times New Roman" panose="02020603050405020304"/>
                          <a:ea typeface="楷体_GB2312"/>
                          <a:cs typeface="Courier New" panose="02070309020205020404"/>
                        </a:rPr>
                        <a:t> of, become aware of, be home to, call for, give preference to, in addition to, be advertised as</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4116">
                <a:tc>
                  <a:txBody>
                    <a:bodyPr/>
                    <a:lstStyle/>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重点</a:t>
                      </a:r>
                      <a:endParaRPr lang="zh-CN" sz="1050" kern="100" dirty="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1. </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疑问词＋不定式</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结构</a:t>
                      </a:r>
                      <a:endParaRPr lang="zh-CN" sz="1050" kern="10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2. </a:t>
                      </a:r>
                      <a:r>
                        <a:rPr lang="en-US" sz="2800" kern="100">
                          <a:solidFill>
                            <a:srgbClr val="000000"/>
                          </a:solidFill>
                          <a:effectLst/>
                          <a:latin typeface="Times New Roman" panose="02020603050405020304"/>
                          <a:cs typeface="Courier New" panose="02070309020205020404"/>
                        </a:rPr>
                        <a:t>“</a:t>
                      </a:r>
                      <a:r>
                        <a:rPr lang="en-US" sz="2800" kern="100">
                          <a:solidFill>
                            <a:srgbClr val="000000"/>
                          </a:solidFill>
                          <a:effectLst/>
                          <a:latin typeface="Times New Roman" panose="02020603050405020304"/>
                          <a:ea typeface="楷体_GB2312"/>
                          <a:cs typeface="Courier New" panose="02070309020205020404"/>
                        </a:rPr>
                        <a:t>should have done</a:t>
                      </a:r>
                      <a:r>
                        <a:rPr lang="en-US" sz="2800" kern="100">
                          <a:solidFill>
                            <a:srgbClr val="000000"/>
                          </a:solidFill>
                          <a:effectLst/>
                          <a:latin typeface="Times New Roman" panose="02020603050405020304"/>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结构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0102">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a:solidFill>
                            <a:srgbClr val="000000"/>
                          </a:solidFill>
                          <a:effectLst/>
                          <a:latin typeface="Times New Roman" panose="02020603050405020304"/>
                          <a:ea typeface="楷体_GB2312"/>
                          <a:cs typeface="Times New Roman" panose="02020603050405020304"/>
                        </a:rPr>
                        <a:t>现在完成进行时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36088">
                <a:tc>
                  <a:txBody>
                    <a:bodyPr/>
                    <a:lstStyle/>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单元</a:t>
                      </a:r>
                      <a:endParaRPr lang="zh-CN" sz="1050" kern="100">
                        <a:effectLst/>
                        <a:latin typeface="宋体" panose="02010600030101010101" pitchFamily="2" charset="-122"/>
                        <a:cs typeface="Courier New" panose="02070309020205020404"/>
                      </a:endParaRPr>
                    </a:p>
                    <a:p>
                      <a:pPr algn="ctr">
                        <a:lnSpc>
                          <a:spcPct val="12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591175" algn="l"/>
                        </a:tabLst>
                      </a:pPr>
                      <a:r>
                        <a:rPr lang="zh-CN" sz="2800" kern="100" dirty="0">
                          <a:solidFill>
                            <a:srgbClr val="000000"/>
                          </a:solidFill>
                          <a:effectLst/>
                          <a:latin typeface="Times New Roman" panose="02020603050405020304"/>
                          <a:ea typeface="楷体_GB2312"/>
                          <a:cs typeface="Times New Roman" panose="02020603050405020304"/>
                        </a:rPr>
                        <a:t>招聘广告</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91605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1744</Words>
  <Application>Microsoft Office PowerPoint</Application>
  <PresentationFormat>自定义</PresentationFormat>
  <Paragraphs>228</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25</vt:i4>
      </vt:variant>
    </vt:vector>
  </HeadingPairs>
  <TitlesOfParts>
    <vt:vector size="40" baseType="lpstr">
      <vt:lpstr>HelveticaNeueLT Pro 67 MdCn</vt:lpstr>
      <vt:lpstr>IPAPANNEW</vt:lpstr>
      <vt:lpstr>阿里巴巴普惠体</vt:lpstr>
      <vt:lpstr>等线 Light</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1302</cp:revision>
  <dcterms:created xsi:type="dcterms:W3CDTF">2016-06-29T09:22:00Z</dcterms:created>
  <dcterms:modified xsi:type="dcterms:W3CDTF">2026-02-13T02:45:27Z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