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0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  <p:sldMasterId id="2147483662" r:id="rId3"/>
  </p:sldMasterIdLst>
  <p:notesMasterIdLst>
    <p:notesMasterId r:id="rId30"/>
  </p:notesMasterIdLst>
  <p:handoutMasterIdLst>
    <p:handoutMasterId r:id="rId31"/>
  </p:handoutMasterIdLst>
  <p:sldIdLst>
    <p:sldId id="2476" r:id="rId4"/>
    <p:sldId id="3800" r:id="rId5"/>
    <p:sldId id="2478" r:id="rId6"/>
    <p:sldId id="2343" r:id="rId7"/>
    <p:sldId id="3851" r:id="rId8"/>
    <p:sldId id="3852" r:id="rId9"/>
    <p:sldId id="3853" r:id="rId10"/>
    <p:sldId id="3854" r:id="rId11"/>
    <p:sldId id="3855" r:id="rId12"/>
    <p:sldId id="3856" r:id="rId13"/>
    <p:sldId id="3664" r:id="rId14"/>
    <p:sldId id="3671" r:id="rId15"/>
    <p:sldId id="3857" r:id="rId16"/>
    <p:sldId id="3785" r:id="rId17"/>
    <p:sldId id="3786" r:id="rId18"/>
    <p:sldId id="3813" r:id="rId19"/>
    <p:sldId id="3814" r:id="rId20"/>
    <p:sldId id="3815" r:id="rId21"/>
    <p:sldId id="3816" r:id="rId22"/>
    <p:sldId id="3858" r:id="rId23"/>
    <p:sldId id="3859" r:id="rId24"/>
    <p:sldId id="3823" r:id="rId25"/>
    <p:sldId id="3824" r:id="rId26"/>
    <p:sldId id="3860" r:id="rId27"/>
    <p:sldId id="3780" r:id="rId28"/>
    <p:sldId id="2276" r:id="rId29"/>
  </p:sldIdLst>
  <p:sldSz cx="11522075" cy="6480175"/>
  <p:notesSz cx="6858000" cy="9144000"/>
  <p:custDataLst>
    <p:tags r:id="rId32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52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25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26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2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2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2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2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Onwards and upwards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Onwards and upwards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Onwards and upwards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hyperlink" Target="../3.&#37197;&#22871;&#32451;&#20064;&#39064;/&#35838;&#21518;&#32032;&#20859;&#35780;&#20215;/06%20Unit%202&#12288;&#35838;&#21518;&#32032;&#20859;&#35780;&#20215;(&#20845;)&#12288;Section%20&#8545;&#12288;Starting%20out%20&amp;%20Understanding%20ideas&#8212;Language%20points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24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5" name="梯形 24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8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Onwards and upwards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187859"/>
            <a:ext cx="10692000" cy="4224811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句型公式：强调句型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fact,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within the pages of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Jane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Eyre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can find these words...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事实上，这正印证了我们在《简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爱》中读到的这些话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seems that...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talent alone isn't enough to guarantee success.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因此，仅靠天赋似乎不足以保证成功。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08623" y="1884278"/>
            <a:ext cx="712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is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53225" y="1884278"/>
            <a:ext cx="721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88529" y="4260542"/>
            <a:ext cx="1975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seems 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742040"/>
            <a:ext cx="10693400" cy="301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she received her first rejection letter, she decided that it meant she now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something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common with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favourite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writers, and stuck it on her kitchen wall.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当她收到第一封拒稿信时，她决定把这看作是自己与最喜欢的作家之间有了共同点，并把信贴在了厨房的墙上。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582" y="2104799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have... in common with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和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有共同之处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51724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(1)have little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something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lot in common (with...)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……)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几乎无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无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有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有很多共同之处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common with...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(2)common sense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常识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95771"/>
            <a:ext cx="10693400" cy="61247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I have something in common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my aunt, that's our smiles.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common with other middle-aged people, I like jogging in the morning.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应用文写作之求助信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我与室友，或与目前遇到的其他任何人，都没有什么共同之处。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or anyone else I've met so far.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28989" y="1691915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92485" y="2303983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2465" y="5220307"/>
            <a:ext cx="90348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don't have much/have nothing in common with my roommate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17656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guarantee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保证；确保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保证；担保；保修单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030943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So, it seems that talent alone isn't enough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guarantee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success.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因此，仅靠天赋似乎不足以保证成功。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(1)guarantee sb.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保证某人某事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guarantee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...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保证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担保做某事；确保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guaranteed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肯定会做某事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(2)give sb. a guarantee (that)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向某人保证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under guarantee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在保修期内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95771"/>
            <a:ext cx="10693400" cy="61247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guarantee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(deliver) your goods within a week.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Your watch will be repaired free of charge if it's still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guarantee.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we try to keep it a secret, she is guaranteed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(find) out.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应用文写作之劝告信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不管你想要怎么对待你的生活，我向你保证你都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得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接受教育，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才能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实现自己的理想。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want to do with your life, 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you'll need an education to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realise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your dream.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88729" y="1691915"/>
            <a:ext cx="16385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deliver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53325" y="2284819"/>
            <a:ext cx="1091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under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81217" y="2896887"/>
            <a:ext cx="11320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find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4453" y="5256311"/>
            <a:ext cx="2416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 matter what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751704" y="5184303"/>
            <a:ext cx="3251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give you a guarantee 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4453" y="5849215"/>
            <a:ext cx="81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that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delighted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adj.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愉快的，高兴的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13108"/>
            <a:ext cx="10693400" cy="530352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Keep trying and eventually you will read the words “We are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delighted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inform you...”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坚持下去，最终你会收到这样的回复：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我们很高兴地通知您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 delighted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乐意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很高兴做某事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delighted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乐意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高兴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delighted at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感到高兴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(2)delight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[U]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快乐；高兴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[C]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使人高兴的事，乐事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使高兴；使愉快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one's delight(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the delight of sb.)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令某人高兴的是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wild with delight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欣喜若狂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90734"/>
            <a:ext cx="10693400" cy="60537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We're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(delight) that you're coming to work with us.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am delighted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(receive) an email from you. As for the party on July 1st, I shall be pleased to attend.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应用文写作之发言稿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令我高兴的是，我从几百位申请者中被选出来参加开幕式。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was chosen from hundreds of applicants to attend the opening ceremony. (delight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6601" y="1619907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delighted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168749" y="2267979"/>
            <a:ext cx="16770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/>
              <a:t> </a:t>
            </a:r>
            <a:r>
              <a:rPr lang="en-US" altLang="zh-CN" dirty="0"/>
              <a:t>to receive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6461" y="5220307"/>
            <a:ext cx="21922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my delight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not... until...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直到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才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089078"/>
            <a:ext cx="10693400" cy="53910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wasn't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going to give up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until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every single publisher turned me down, but I often feared that would happen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she later posted.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她后来写道：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我是不会放弃的，除非所有出版商都拒绝我，但我常常担心这真的会发生。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引号内句子是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连接的并列句，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前的分句为主从复合句，主句为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wasn't going to give up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，从句为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until every single publisher turned me down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。该主从复合句为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“not... until...”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直到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后的分句中，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feared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后为宾语从句。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5172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(1)not... until...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直到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，即表示主句的动作到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until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所表示的时间才开始，主句的谓语动词用非延续性动词。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 until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位于句首时，主句要用部分倒装。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(3)not until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可用于强调句型，其构成为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“It is/was not until... that...”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583903"/>
            <a:ext cx="10692000" cy="4847224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Learn about the masterpieces of three writers and the frustration they were faced with and their reaction.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Identify the structure and type of the text, and learn to express your own ideas about an inspiring person.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Master the language points by sentence analysis and apply them to writing.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Learn from the three writers, develop a positive attitude towards life and cultivate the spirit of perseverance.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91915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Keesh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waited calmly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shouting died down.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didn't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realise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love we have for our families is important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went through real hardship.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83036" y="2981094"/>
            <a:ext cx="841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until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153525" y="3576322"/>
            <a:ext cx="841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until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93312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应用文写作之建议信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作为青少年，只有当我们能够勇敢地面对困难时，我们才会变得足够成熟。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teenagers,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become mature enough.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用强调句型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teenagers,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become mature enough.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用倒装句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08709" y="3029516"/>
            <a:ext cx="8212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is not until we are able to face difficulties bravely that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16721" y="4217648"/>
            <a:ext cx="7925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not until we are able to face difficulties bravely do we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1112293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96554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pace: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速度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步幅，迈出的一步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来回踱步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found John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pacing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around the house, unable to sleep.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computer will give students the opportunity to learn at their own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pace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took two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paces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forward.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01397" y="309607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32545" y="4284203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68949" y="489627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85151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guarantee: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保证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保修期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保障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D.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肯定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必然发生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can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guarantee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children will start being naughty as soon as they have to go to bed.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gave me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guarantee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that it would never happen again.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Basic human rights, including freedom of speech, are now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guaranteed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television comes with a year's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guarantee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84437" y="2896887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289429" y="3492115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4453" y="4680247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525233" y="527315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94926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She displayed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classic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symptoms of depression.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典型的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	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传统的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最优秀的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01297" y="2104799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81536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六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394025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47899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Many people experience difficulty in paying off their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debts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pace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something is the speed at which it happens or is done.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We are waiting to hear the final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outcome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the negotiations.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He holds an important position in the company;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nevertheless,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don't quite trust him.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97441" y="21961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债务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300252" y="282502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速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33445" y="399631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畏惧，惧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33990" y="57965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然而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4770" y="340109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度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77616" y="45892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怕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787728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5. 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dread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to think what would happen if there really was a fire here.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6.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manuscript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had already been sent off to the printer.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di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7. We cannot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guarantee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the punctual arrival of trains in foggy weather.</a:t>
            </a: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153525" y="184572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畏惧，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4453" y="24577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惧怕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889751" y="301468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手稿，底稿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1963" y="42579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保证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879775"/>
            <a:ext cx="10692000" cy="62453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863111"/>
              </p:ext>
            </p:extLst>
          </p:nvPr>
        </p:nvGraphicFramePr>
        <p:xfrm>
          <a:off x="396441" y="1578510"/>
          <a:ext cx="10765196" cy="4145853"/>
        </p:xfrm>
        <a:graphic>
          <a:graphicData uri="http://schemas.openxmlformats.org/drawingml/2006/table">
            <a:tbl>
              <a:tblPr/>
              <a:tblGrid>
                <a:gridCol w="5382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2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1359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359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通知，告知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fr-FR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information</a:t>
                      </a:r>
                      <a:r>
                        <a:rPr lang="fr-FR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信息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1359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畏惧，惧怕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dreadful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可怕的，令人畏惧的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1359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很少，难得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rare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稀有的，罕见的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1359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拒绝，否决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reject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反对，拒绝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39058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锲而不舍，坚持不懈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perseverance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毅力；韧性；不屈不挠的精神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445" y="2231975"/>
            <a:ext cx="1162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inform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2445" y="2844043"/>
            <a:ext cx="98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dread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9375" y="3348099"/>
            <a:ext cx="1111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rarely 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9375" y="3960167"/>
            <a:ext cx="1438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rejection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9375" y="4860267"/>
            <a:ext cx="15584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persevere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177295"/>
              </p:ext>
            </p:extLst>
          </p:nvPr>
        </p:nvGraphicFramePr>
        <p:xfrm>
          <a:off x="396441" y="1218471"/>
          <a:ext cx="10765196" cy="4165014"/>
        </p:xfrm>
        <a:graphic>
          <a:graphicData uri="http://schemas.openxmlformats.org/drawingml/2006/table">
            <a:tbl>
              <a:tblPr/>
              <a:tblGrid>
                <a:gridCol w="5382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2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5002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002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愉快的，高兴的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delight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愉快，高兴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5002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忍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耐力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endure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容忍，忍耐；持续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5002">
                <a:tc rowSpan="3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批评；指责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critic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批评家；评论家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500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critical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批判的；挑剔的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500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criticise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批评；批判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5002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名著；经典作品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classical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古典的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40457" y="1816767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delighted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2445" y="2484003"/>
            <a:ext cx="1657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endurance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0457" y="3672135"/>
            <a:ext cx="1438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criticism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0457" y="4860267"/>
            <a:ext cx="1138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classic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187859"/>
            <a:ext cx="10692000" cy="4315027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regret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遗憾地做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 total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总共，总计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take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example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举个例子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have...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common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共同之处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turn...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减少；关小，调低；拒绝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stick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坚持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4593" y="1907939"/>
            <a:ext cx="912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do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64593" y="2500843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48569" y="3096071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for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50895" y="3708139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789744" y="4265039"/>
            <a:ext cx="98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down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84573" y="4877107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2015951"/>
            <a:ext cx="10692000" cy="2434256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stick...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贴上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play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part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扮演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角色；起作用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turn... inside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翻过来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all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often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时常；经常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00597" y="212396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93237" y="2736031"/>
            <a:ext cx="343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700697" y="3328935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out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40557" y="3924163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409906"/>
            <a:ext cx="10692000" cy="6124754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not... until...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every single publisher turned me down, but I often feared that would happen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she later posted.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她后来写道：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我是不会放弃的，除非所有出版商都拒绝我，但我常常担心这真的会发生。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time when(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定语从句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This, however,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women were not encouraged to become writers.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然而，这是一个不鼓励女性成为作家的时代。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6521" y="1636747"/>
            <a:ext cx="4264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wasn't going to give up until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60737" y="4680247"/>
            <a:ext cx="2584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was a time when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2073</Words>
  <Application>Microsoft Office PowerPoint</Application>
  <PresentationFormat>自定义</PresentationFormat>
  <Paragraphs>254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HelveticaNeueLT Pro 67 MdCn</vt:lpstr>
      <vt:lpstr>IPAPANNEW</vt:lpstr>
      <vt:lpstr>等线 Light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1300</cp:revision>
  <dcterms:created xsi:type="dcterms:W3CDTF">2016-06-29T09:22:00Z</dcterms:created>
  <dcterms:modified xsi:type="dcterms:W3CDTF">2026-02-13T02:05:00Z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2052-12.1.0.21541</vt:lpwstr>
  </property>
</Properties>
</file>