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4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37"/>
  </p:notesMasterIdLst>
  <p:handoutMasterIdLst>
    <p:handoutMasterId r:id="rId38"/>
  </p:handoutMasterIdLst>
  <p:sldIdLst>
    <p:sldId id="2476" r:id="rId4"/>
    <p:sldId id="3800" r:id="rId5"/>
    <p:sldId id="2478" r:id="rId6"/>
    <p:sldId id="2343" r:id="rId7"/>
    <p:sldId id="3825" r:id="rId8"/>
    <p:sldId id="3826" r:id="rId9"/>
    <p:sldId id="3827" r:id="rId10"/>
    <p:sldId id="3828" r:id="rId11"/>
    <p:sldId id="3829" r:id="rId12"/>
    <p:sldId id="3664" r:id="rId13"/>
    <p:sldId id="3671" r:id="rId14"/>
    <p:sldId id="3830" r:id="rId15"/>
    <p:sldId id="3831" r:id="rId16"/>
    <p:sldId id="3785" r:id="rId17"/>
    <p:sldId id="3786" r:id="rId18"/>
    <p:sldId id="3832" r:id="rId19"/>
    <p:sldId id="3813" r:id="rId20"/>
    <p:sldId id="3814" r:id="rId21"/>
    <p:sldId id="3833" r:id="rId22"/>
    <p:sldId id="3834" r:id="rId23"/>
    <p:sldId id="3815" r:id="rId24"/>
    <p:sldId id="3835" r:id="rId25"/>
    <p:sldId id="3836" r:id="rId26"/>
    <p:sldId id="3817" r:id="rId27"/>
    <p:sldId id="3818" r:id="rId28"/>
    <p:sldId id="3819" r:id="rId29"/>
    <p:sldId id="3838" r:id="rId30"/>
    <p:sldId id="3839" r:id="rId31"/>
    <p:sldId id="3823" r:id="rId32"/>
    <p:sldId id="3824" r:id="rId33"/>
    <p:sldId id="3840" r:id="rId34"/>
    <p:sldId id="3780" r:id="rId35"/>
    <p:sldId id="2276" r:id="rId36"/>
  </p:sldIdLst>
  <p:sldSz cx="11522075" cy="6480175"/>
  <p:notesSz cx="6858000" cy="9144000"/>
  <p:custDataLst>
    <p:tags r:id="rId39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12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gs" Target="tags/tag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hyperlink" Target="../3.&#37197;&#22871;&#32451;&#20064;&#39064;/&#35838;&#21518;&#32032;&#20859;&#35780;&#20215;/02%20Unit%201&#12288;&#35838;&#21518;&#32032;&#20859;&#35780;&#20215;(&#20108;)&#12288;Section%20&#8545;&#12288;Starting%20out%20&amp;%20Understanding%20ideas&#8212;Language%20points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4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31975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amusement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park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一座游乐场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(1)to one's amusement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the amusement of sb.)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让某人感到好笑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有趣的是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in/with amusement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愉悦地；好笑地；感兴趣地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(2)amuse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使开心，逗笑；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消遣；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娱乐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amuse sb.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 by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来逗乐某人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自己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1643449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amusement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娱乐，消遣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911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(3)amused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逗乐的；觉得好笑的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be amused at/by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为乐，觉得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有趣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be amused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做某事而感到好笑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keep sb. amused by/with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使某人开心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(4)amusing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好笑的，有乐趣的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2130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are interesting games to keep the children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(amuse)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facial expression of the performer is particularly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thus making the audience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(amuse)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the great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(amuse) of the other travellers, he told jokes all the way from Nanjing to Shanghai.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69249" y="2411995"/>
            <a:ext cx="127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amused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857381" y="2968895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amusing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00797" y="3600127"/>
            <a:ext cx="127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amused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36701" y="4212195"/>
            <a:ext cx="1816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amusement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3903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一些学生可能会把假期的大部分时间都花在娱乐上，从而荒废了他们的学业。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students might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thus leave their study neglected.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4833" y="3420107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spend most of their holiday time on amusement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0378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entertain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使快乐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65985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Being a clown doctor means I can help people by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entertaining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当小丑医生意味着我可以用娱乐人们的方式帮助他们。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(1)entertain sb. to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用某物招待某人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entertain sb. with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用某物使某人快乐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(2)entertainment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娱乐，文娱节目；招待，款待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one's entertainment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使某人高兴的是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(3)entertaining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娱乐的；有趣的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results suggest that most students would rather study English in a more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(entertain) 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guide entertained the visitors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many interesting historical stories.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entertained my friends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dinner yesterday evening.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suggest you should keep the balance between your study and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(entertain), such as doing sports, listening to music and so on.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40557" y="2267979"/>
            <a:ext cx="18966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entertaining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5073" y="2932891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56881" y="414018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4473" y="5292315"/>
            <a:ext cx="2154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entertainment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2373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应用文写作之通知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见多识广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的导游将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为您讲述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关于纪念碑和公园的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最有趣的故事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Knowledgeable guides will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about memorials and parks.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36901" y="3672135"/>
            <a:ext cx="6827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entertain you with the most interesting stories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4758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cheer up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高兴起来，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振作起来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157150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a typical day, we spend our time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cheering up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patients, their families, and more often than not, the hospital staff, too!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我们一天的工作内容通常是为病人、病人家属，甚至是医院的工作人员带来快乐！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(1)cheer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欢呼，喝彩，加油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欢呼声，喝彩声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cheer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加油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(2)cheers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interj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干杯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(3)cheerful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令人愉快的，舒心的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(4)cheerfully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高兴地，欢快地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57308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do hope she can cheer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accept the challenge of life bravely!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hummingbird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蜂鸟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hovered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(cheer) and lowered to stand on my shoulder.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I'm making a real effort to be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(cheer) every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the football match was in progress, we kept cheering him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4212865" y="23928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940888" y="3050924"/>
            <a:ext cx="16385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cheerfully</a:t>
            </a:r>
            <a:endParaRPr lang="zh-CN" altLang="en-US" dirty="0"/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5184973" y="4248199"/>
            <a:ext cx="1359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cheerful</a:t>
            </a:r>
            <a:endParaRPr lang="zh-CN" altLang="en-US" dirty="0"/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9469449" y="48602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64074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the working responsibilities and significance of a clown doctor.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Master the language points by sentence analysis and describe the experiences and feelings by using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Think deeply about the work of a clown doctor, and form a positive and optimistic attitude towards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86914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应用文写作之慰问信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振作起来！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当你对它微笑时，它也会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对你微笑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________!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When you smile in front of it, it will also ____________.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453" y="3708139"/>
            <a:ext cx="1489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Cheer up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137301" y="3708139"/>
            <a:ext cx="1936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smile at you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9933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employer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雇用者，雇主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26987"/>
            <a:ext cx="10693400" cy="5073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Employer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Healthy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Humour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Foundation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雇主　健康幽默基金会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(1)employ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雇用；使用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employ sb. as...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雇用某人当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employ sb.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雇用某人做某事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employed in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忙于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(2)employee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雇员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(3)employment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职业；就业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5151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Jean was employed by the company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computer programmer.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usually employ casual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labourers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(pick) the fruit.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全国甲卷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Carson proves that a simple literary form that has been passed down through the ages can still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(employ) today to draw attention to important truths.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(employ) was dismissed for laziness.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3065" y="228481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09109" y="2824879"/>
            <a:ext cx="1170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pick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79622" y="3996171"/>
            <a:ext cx="2026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be employed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48569" y="5184303"/>
            <a:ext cx="1577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employee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50761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如果我在这个暑假被雇用，我会尽我最大的努力成为对雇主最有价值的人。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summer holiday, I'll try my best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2505" y="3564123"/>
            <a:ext cx="2125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 employed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23668" y="3616967"/>
            <a:ext cx="2341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to be the most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0457" y="4193031"/>
            <a:ext cx="3738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valuable to the employer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5.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adj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that...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21088"/>
            <a:ext cx="10693400" cy="51288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all, </a:t>
            </a:r>
            <a:r>
              <a:rPr lang="en-US" altLang="zh-CN" b="1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really </a:t>
            </a:r>
            <a:r>
              <a:rPr lang="en-US" altLang="zh-CN" b="1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 true that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laughter is the best medicine”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毕竟，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笑是最佳灵药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，这一句千真万确。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代替主语从句的常见句型：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(strange, important, necessary, possible, clear, obvious...)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(2)It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(a pity, a shame, an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honour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, a wonder...)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(3)It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spc="-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＋动词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spc="-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kern="100" spc="-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(said,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thought, believed, hoped, reported...)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(4)It happens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appears/occurs to sb. that...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669213"/>
            <a:ext cx="10693400" cy="1831014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It is/was strange/important/necessary/natural/essential/... that...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及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It is/was suggested/ordered/required/desired/... that...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句型中，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从句中的谓语动词要用</a:t>
            </a:r>
            <a:r>
              <a:rPr lang="pl-PL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should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＋动词原形</a:t>
            </a:r>
            <a:r>
              <a:rPr lang="pl-PL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，其中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should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可以省略。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296775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54452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pl-PL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pl-PL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People believe that he will surely complete the task on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pl-PL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will surely complete the task on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seemed to have heard of the story.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had heard of the story.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4493" y="3420107"/>
            <a:ext cx="2662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altLang="zh-CN" dirty="0"/>
              <a:t>It is believed that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4493" y="4608239"/>
            <a:ext cx="2194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seemed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763923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全国乙卷应用文写作之投稿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重要的是，我们应该掌握一些基本的生活技能，为我们未来的生活做好准备。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should master some basic living skills to prepare us for our future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457" y="3600127"/>
            <a:ext cx="2844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is important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40051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(2024·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Ⅰ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卷应用文写作之活动分享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对我来说，被大自然包围是一件美妙的事情，这不仅激发了我的创造力，也让我从学校生活的忙碌和喧嚣中得到了急需的休息。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be surrounded by nature, which 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from the usual hustle and bustle of school life.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461" y="3240087"/>
            <a:ext cx="3655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was wonderful for me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829490" y="3250449"/>
            <a:ext cx="72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3316" y="3832991"/>
            <a:ext cx="10038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only sparked my creativity but also offered me a much-needed break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1112293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96554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entertain: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使快乐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招待，款待　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心存，怀有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想法、希望、感觉等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Barbecues are 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favourite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way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entertaining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friends.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entertain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children for an hour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Never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entertain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idea that you could get paid for nothing.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49369" y="370813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727555" y="4301043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577461" y="489627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763"/>
            <a:ext cx="10693400" cy="4745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She was in a good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mood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she was looking forward to her new life.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 performs riding horses in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circus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She has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curly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hair, black eyes and talks in a funny way.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She stepped on a loose stone and twisted 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ankle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The boy pinned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badge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 his jacket yesterday.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If you say that someone is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clown,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mean that they say funny things or do silly things to amuse people.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453" y="26808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心情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25133" y="31988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马戏团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5373" y="37081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卷曲的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45313" y="42313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脚踝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05253" y="47545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徽章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53264" y="57603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小丑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07939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examine: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审查；考查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考，测验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仔细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检查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These ideas will be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examined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more detail in Chapter 10.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doctor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examined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but found nothing wrong.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students will be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examined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all subjects at the end of the term.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61437" y="324346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17321" y="380036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513565" y="439558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14757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spot: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地点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污点；斑点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认出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apples with soft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spots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were rejected.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spotted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friend in the crowd.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Let's meet at this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tomorrow.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137" y="302406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5073" y="358096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7021" y="421219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45532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58021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858431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33592"/>
              </p:ext>
            </p:extLst>
          </p:nvPr>
        </p:nvGraphicFramePr>
        <p:xfrm>
          <a:off x="396441" y="1578510"/>
          <a:ext cx="10837204" cy="4145853"/>
        </p:xfrm>
        <a:graphic>
          <a:graphicData uri="http://schemas.openxmlformats.org/drawingml/2006/table">
            <a:tbl>
              <a:tblPr/>
              <a:tblGrid>
                <a:gridCol w="3492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78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964">
                <a:tc rowSpan="3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娱乐，消遣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amuse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使开心，逗笑；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提供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消遣；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娱乐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7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amused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逗乐的；觉得好笑的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7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amusing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好笑的，有乐趣的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785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使快乐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entertainment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娱乐，文娱节目；招待，款待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87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entertaining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娱乐的；有趣的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0964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检查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身体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examination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检查，审查；考试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0118" y="2520007"/>
            <a:ext cx="1816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amusement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4320207"/>
            <a:ext cx="1438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entertain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6441" y="5201143"/>
            <a:ext cx="148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examine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254420"/>
              </p:ext>
            </p:extLst>
          </p:nvPr>
        </p:nvGraphicFramePr>
        <p:xfrm>
          <a:off x="396441" y="1563851"/>
          <a:ext cx="10765196" cy="3440432"/>
        </p:xfrm>
        <a:graphic>
          <a:graphicData uri="http://schemas.openxmlformats.org/drawingml/2006/table">
            <a:tbl>
              <a:tblPr/>
              <a:tblGrid>
                <a:gridCol w="4212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947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258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广告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advertise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做广告，登广告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advertiser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登广告者，广告商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258">
                <a:tc rowSpan="3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雇用者，雇主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employ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雇用；使用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employee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雇员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9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employment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_GB2312"/>
                          <a:cs typeface="Times New Roman" panose="02020603050405020304"/>
                        </a:rPr>
                        <a:t>职业；就业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6461" y="2520007"/>
            <a:ext cx="2194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advertisement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3941003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employer</a:t>
            </a:r>
            <a:r>
              <a:rPr lang="en-US" altLang="zh-CN" i="1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85151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look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浏览，翻阅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apologise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而道歉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pain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痛苦地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be designed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设计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准备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feel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(doing)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do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奏效，达到预期效果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concentrate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集中精力于；全神贯注于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4573" y="1675075"/>
            <a:ext cx="1324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through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04653" y="2303983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2485" y="288004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64693" y="3492115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for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12565" y="4068179"/>
            <a:ext cx="721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like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73401" y="4680247"/>
            <a:ext cx="841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trick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84673" y="52731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43563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至于，关于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take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脱掉；起飞；迅速流行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 in need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需要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weekly basis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每周；按每周一次的标准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12. more often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not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通常；多半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13.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great job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干得很棒；尽职尽责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0537" y="1655911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for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48569" y="2267979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off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6641" y="2844043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36501" y="34561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81069" y="4032175"/>
            <a:ext cx="801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than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68826" y="464424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878102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Anxious parents do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nervous and crying children.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焦虑的父母竭尽所能地安抚紧张哭闹的孩子。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句型公式：倍数表达法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I spot a small girl whose ankle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我注意到一个小女孩，她的脚踝肿成了原来的两倍。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2825" y="2087959"/>
            <a:ext cx="3770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 they can to comfort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89029" y="4553071"/>
            <a:ext cx="3230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dirty="0"/>
              <a:t>twice its normal size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09906"/>
            <a:ext cx="10693400" cy="61188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句型公式：强调句型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will treat her injury, it's my job to make her feel better.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尽管为她治疗伤痛的是医生和护士，但让她感觉好一些是我的工作。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句型公式：强调谓语动词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my magic medicine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indeed seem to do the trick.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而我的灵药似乎真的奏效了。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作形式主语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all,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“laughter is the best medicine”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毕竟，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笑是最佳灵药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，这一句千真万确。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8609" y="1079847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it's the doctors and nurses who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32845" y="3508955"/>
            <a:ext cx="841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does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8609" y="5237147"/>
            <a:ext cx="2892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really is true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4847244094489,&quot;left&quot;:331.72165354330707,&quot;top&quot;:188.41188976377953,&quot;width&quot;:530.137637795275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4847244094489,&quot;left&quot;:331.72165354330707,&quot;top&quot;:188.41188976377953,&quot;width&quot;:530.137637795275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4847244094489,&quot;left&quot;:331.72165354330707,&quot;top&quot;:188.41188976377953,&quot;width&quot;:530.137637795275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4847244094489,&quot;left&quot;:331.72165354330707,&quot;top&quot;:188.41188976377953,&quot;width&quot;:530.137637795275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2401</Words>
  <Application>Microsoft Office PowerPoint</Application>
  <PresentationFormat>自定义</PresentationFormat>
  <Paragraphs>297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HelveticaNeueLT Pro 67 MdCn</vt:lpstr>
      <vt:lpstr>IPAPANNEW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1304</cp:revision>
  <dcterms:created xsi:type="dcterms:W3CDTF">2016-06-29T09:22:00Z</dcterms:created>
  <dcterms:modified xsi:type="dcterms:W3CDTF">2026-02-13T01:55:34Z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