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36"/>
  </p:notesMasterIdLst>
  <p:handoutMasterIdLst>
    <p:handoutMasterId r:id="rId37"/>
  </p:handoutMasterIdLst>
  <p:sldIdLst>
    <p:sldId id="2476" r:id="rId4"/>
    <p:sldId id="3800" r:id="rId5"/>
    <p:sldId id="2478" r:id="rId6"/>
    <p:sldId id="2343" r:id="rId7"/>
    <p:sldId id="3825" r:id="rId8"/>
    <p:sldId id="3826" r:id="rId9"/>
    <p:sldId id="3827" r:id="rId10"/>
    <p:sldId id="3829" r:id="rId11"/>
    <p:sldId id="3830" r:id="rId12"/>
    <p:sldId id="3664" r:id="rId13"/>
    <p:sldId id="3671" r:id="rId14"/>
    <p:sldId id="3831" r:id="rId15"/>
    <p:sldId id="3832" r:id="rId16"/>
    <p:sldId id="3833" r:id="rId17"/>
    <p:sldId id="3834" r:id="rId18"/>
    <p:sldId id="3835" r:id="rId19"/>
    <p:sldId id="3836" r:id="rId20"/>
    <p:sldId id="3785" r:id="rId21"/>
    <p:sldId id="3786" r:id="rId22"/>
    <p:sldId id="3837" r:id="rId23"/>
    <p:sldId id="3838" r:id="rId24"/>
    <p:sldId id="3813" r:id="rId25"/>
    <p:sldId id="3814" r:id="rId26"/>
    <p:sldId id="3839" r:id="rId27"/>
    <p:sldId id="3840" r:id="rId28"/>
    <p:sldId id="3815" r:id="rId29"/>
    <p:sldId id="3816" r:id="rId30"/>
    <p:sldId id="3841" r:id="rId31"/>
    <p:sldId id="3842" r:id="rId32"/>
    <p:sldId id="3823" r:id="rId33"/>
    <p:sldId id="3780" r:id="rId34"/>
    <p:sldId id="2276" r:id="rId35"/>
  </p:sldIdLst>
  <p:sldSz cx="11522075" cy="6480175"/>
  <p:notesSz cx="6858000" cy="9144000"/>
  <p:custDataLst>
    <p:tags r:id="rId3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1</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Laugh out loud!</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1</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Laugh out loud!</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1</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Laugh out loud!</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hyperlink" Target="../3.&#37197;&#22871;&#32451;&#20064;&#39064;/&#35838;&#21518;&#32032;&#20859;&#35780;&#20215;/04%20Unit%201&#12288;&#35838;&#21518;&#32032;&#20859;&#35780;&#20215;(&#22235;)&#12288;Section%20&#8547;&#12288;Developing%20ideas,%20Presenting%20ideas%20&amp;%20Reflection.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1</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Laugh out loud!</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Ⅳ</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Developing ideas, Presenting ideas &amp; Reflection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11895"/>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1</a:t>
            </a:r>
            <a:r>
              <a:rPr lang="zh-CN" altLang="en-US" b="1" kern="100" dirty="0">
                <a:solidFill>
                  <a:schemeClr val="tx1"/>
                </a:solidFill>
                <a:ea typeface="黑体" panose="02010609060101010101" charset="-122"/>
                <a:cs typeface="Times New Roman" panose="02020603050405020304" pitchFamily="18" charset="0"/>
              </a:rPr>
              <a:t>　课文理解</a:t>
            </a:r>
            <a:endParaRPr lang="zh-CN" altLang="en-US" sz="1050" b="1" kern="100" dirty="0">
              <a:solidFill>
                <a:schemeClr val="tx1"/>
              </a:solidFill>
              <a:latin typeface="等线" panose="02010600030101010101" pitchFamily="2" charset="-122"/>
              <a:ea typeface="黑体" panose="02010609060101010101" charset="-122"/>
              <a:cs typeface="Times New Roman" panose="02020603050405020304" pitchFamily="18" charset="0"/>
            </a:endParaRPr>
          </a:p>
        </p:txBody>
      </p:sp>
      <p:sp>
        <p:nvSpPr>
          <p:cNvPr id="19461" name="副标题 3"/>
          <p:cNvSpPr>
            <a:spLocks noGrp="1"/>
          </p:cNvSpPr>
          <p:nvPr>
            <p:ph type="subTitle" idx="1"/>
          </p:nvPr>
        </p:nvSpPr>
        <p:spPr bwMode="auto">
          <a:xfrm>
            <a:off x="414338" y="2015951"/>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588" y="3255664"/>
            <a:ext cx="9485312"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7201197" y="3609554"/>
            <a:ext cx="8096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6966319" y="4303057"/>
            <a:ext cx="14573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6309290" y="4528728"/>
            <a:ext cx="6381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7">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6343148" y="5203157"/>
            <a:ext cx="10287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8">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6360647" y="5444803"/>
            <a:ext cx="66675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9">
            <a:clrChange>
              <a:clrFrom>
                <a:srgbClr val="FF6666"/>
              </a:clrFrom>
              <a:clrTo>
                <a:srgbClr val="FF6666">
                  <a:alpha val="0"/>
                </a:srgbClr>
              </a:clrTo>
            </a:clrChange>
            <a:extLst>
              <a:ext uri="{28A0092B-C50C-407E-A947-70E740481C1C}">
                <a14:useLocalDpi xmlns:a14="http://schemas.microsoft.com/office/drawing/2010/main" val="0"/>
              </a:ext>
            </a:extLst>
          </a:blip>
          <a:srcRect/>
          <a:stretch>
            <a:fillRect/>
          </a:stretch>
        </p:blipFill>
        <p:spPr bwMode="auto">
          <a:xfrm>
            <a:off x="6628377" y="6031249"/>
            <a:ext cx="38100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2115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What can we know about Mark Twain from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He thinks highly of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He thinks everyone can become a writer.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He is the most humorous writer in the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He doesn't think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is important in life.</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2" y="345611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359767"/>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kind of person was Wang </a:t>
            </a:r>
            <a:r>
              <a:rPr lang="en-US" altLang="zh-CN" kern="100" dirty="0" err="1">
                <a:solidFill>
                  <a:srgbClr val="000000"/>
                </a:solidFill>
                <a:latin typeface="Times New Roman" panose="02020603050405020304"/>
                <a:cs typeface="Courier New" panose="02070309020205020404"/>
              </a:rPr>
              <a:t>Zengqi</a:t>
            </a:r>
            <a:r>
              <a:rPr lang="en-US" altLang="zh-CN" kern="100" dirty="0">
                <a:solidFill>
                  <a:srgbClr val="000000"/>
                </a:solidFill>
                <a:latin typeface="Times New Roman" panose="02020603050405020304"/>
                <a:cs typeface="Courier New" panose="02070309020205020404"/>
              </a:rPr>
              <a:t> from the introduction?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Clever and kind.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Witty and brave.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Humorous and wise.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Considerate and generous.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Which of the following is TRUE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is just about laughter.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plays an important role in our life.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There wasn't any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until modern times.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is the most important part of human </a:t>
            </a:r>
            <a:r>
              <a:rPr lang="en-US" altLang="zh-CN" kern="100" dirty="0" err="1">
                <a:solidFill>
                  <a:srgbClr val="000000"/>
                </a:solidFill>
                <a:latin typeface="Times New Roman" panose="02020603050405020304"/>
                <a:cs typeface="Courier New" panose="02070309020205020404"/>
              </a:rPr>
              <a:t>behaviour</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2130384"/>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296501" y="453623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763923"/>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What's the text mainly about?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 life of Mark Twain.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The importance of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Why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makes sense in our life.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Wang </a:t>
            </a:r>
            <a:r>
              <a:rPr lang="en-US" altLang="zh-CN" kern="100" dirty="0" err="1">
                <a:solidFill>
                  <a:srgbClr val="000000"/>
                </a:solidFill>
                <a:latin typeface="Times New Roman" panose="02020603050405020304"/>
                <a:cs typeface="Courier New" panose="02070309020205020404"/>
              </a:rPr>
              <a:t>Zengqi's</a:t>
            </a:r>
            <a:r>
              <a:rPr lang="en-US" altLang="zh-CN" kern="100" dirty="0">
                <a:solidFill>
                  <a:srgbClr val="000000"/>
                </a:solidFill>
                <a:latin typeface="Times New Roman" panose="02020603050405020304"/>
                <a:cs typeface="Courier New" panose="02070309020205020404"/>
              </a:rPr>
              <a:t> contributions to Chinese literature.</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300025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31775"/>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Closer to modern times, someone who is remembered for his ability to combine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with more serious messages is American writer Mark Twain.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who</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someone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to combine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with more serious messages</a:t>
            </a:r>
            <a:r>
              <a:rPr lang="zh-CN" altLang="zh-CN" kern="100" dirty="0">
                <a:solidFill>
                  <a:srgbClr val="000000"/>
                </a:solidFill>
                <a:latin typeface="Times New Roman" panose="02020603050405020304"/>
                <a:cs typeface="Times New Roman" panose="02020603050405020304"/>
              </a:rPr>
              <a:t>是不定式短语作</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，修饰</a:t>
            </a:r>
            <a:r>
              <a:rPr lang="en-US" altLang="zh-CN" kern="100" dirty="0">
                <a:solidFill>
                  <a:srgbClr val="000000"/>
                </a:solidFill>
                <a:latin typeface="Times New Roman" panose="02020603050405020304"/>
                <a:cs typeface="Courier New" panose="02070309020205020404"/>
              </a:rPr>
              <a:t>ability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597241" y="345611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4" name="矩形 3"/>
          <p:cNvSpPr/>
          <p:nvPr/>
        </p:nvSpPr>
        <p:spPr>
          <a:xfrm>
            <a:off x="1548569" y="46802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3" name="矩形 2"/>
          <p:cNvSpPr/>
          <p:nvPr/>
        </p:nvSpPr>
        <p:spPr>
          <a:xfrm>
            <a:off x="468449" y="5148299"/>
            <a:ext cx="10621180"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到了近现代，美国作家马克</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吐温以擅长用幽默的方式表达严肃的内容而著称。</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540456" y="971835"/>
            <a:ext cx="10549174"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When Twain replied that he didn't, the barber told him that if he wanted to go to the event he would have to stand, as there were no seats left in the theatre.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本句是一个复杂的主从复合句。</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a:t>
            </a:r>
            <a:r>
              <a:rPr lang="zh-CN" altLang="zh-CN" kern="100" dirty="0">
                <a:solidFill>
                  <a:srgbClr val="000000"/>
                </a:solidFill>
                <a:latin typeface="Times New Roman" panose="02020603050405020304"/>
                <a:cs typeface="Times New Roman" panose="02020603050405020304"/>
              </a:rPr>
              <a:t>从句，该从句中</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从句；主句中</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也引导宾语从句，该从句中</a:t>
            </a:r>
            <a:r>
              <a:rPr lang="en-US" altLang="zh-CN" kern="100" dirty="0">
                <a:solidFill>
                  <a:srgbClr val="000000"/>
                </a:solidFill>
                <a:latin typeface="Times New Roman" panose="02020603050405020304"/>
                <a:cs typeface="Courier New" panose="02070309020205020404"/>
              </a:rPr>
              <a:t>if</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as</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9073601" y="2844182"/>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4" name="矩形 3"/>
          <p:cNvSpPr/>
          <p:nvPr/>
        </p:nvSpPr>
        <p:spPr>
          <a:xfrm>
            <a:off x="4068849" y="3455501"/>
            <a:ext cx="900100"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2736701" y="3995484"/>
            <a:ext cx="1908212"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条件状语</a:t>
            </a:r>
            <a:endParaRPr lang="zh-CN" altLang="en-US" dirty="0"/>
          </a:p>
        </p:txBody>
      </p:sp>
      <p:sp>
        <p:nvSpPr>
          <p:cNvPr id="6" name="矩形 5"/>
          <p:cNvSpPr/>
          <p:nvPr/>
        </p:nvSpPr>
        <p:spPr>
          <a:xfrm>
            <a:off x="6553125" y="4033584"/>
            <a:ext cx="1692188"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原因状语</a:t>
            </a:r>
            <a:endParaRPr lang="zh-CN" altLang="en-US" dirty="0"/>
          </a:p>
        </p:txBody>
      </p:sp>
      <p:sp>
        <p:nvSpPr>
          <p:cNvPr id="3" name="矩形 2"/>
          <p:cNvSpPr/>
          <p:nvPr/>
        </p:nvSpPr>
        <p:spPr>
          <a:xfrm>
            <a:off x="432445" y="4534967"/>
            <a:ext cx="10621180" cy="1296670"/>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当马克</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吐温说没有时，理发师告诉他，如果他想去听演讲就只能站着了，因为剧院里没有座位了。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80530"/>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Both Twain and Wang understood that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isn't just about laughter, but is a way of life and a tool that can be used to illuminate the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第一个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not just...,but...</a:t>
            </a:r>
            <a:r>
              <a:rPr lang="zh-CN" altLang="zh-CN" kern="100" dirty="0">
                <a:solidFill>
                  <a:srgbClr val="000000"/>
                </a:solidFill>
                <a:latin typeface="Times New Roman" panose="02020603050405020304"/>
                <a:cs typeface="Times New Roman" panose="02020603050405020304"/>
              </a:rPr>
              <a:t>意为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不仅，</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而且</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004953" y="2879798"/>
            <a:ext cx="1044116"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3" name="矩形 2"/>
          <p:cNvSpPr/>
          <p:nvPr/>
        </p:nvSpPr>
        <p:spPr>
          <a:xfrm>
            <a:off x="468449" y="3921490"/>
            <a:ext cx="10549172" cy="1228798"/>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幽默不是只能带来笑声，它还是一种生活方式，是一种可以用来阐明世界的工具，马克</a:t>
            </a:r>
            <a:r>
              <a:rPr lang="en-US" altLang="zh-CN" kern="100" dirty="0">
                <a:latin typeface="Times New Roman" panose="02020603050405020304"/>
                <a:ea typeface="楷体_GB2312"/>
                <a:cs typeface="Courier New" panose="02070309020205020404"/>
              </a:rPr>
              <a:t>·</a:t>
            </a:r>
            <a:r>
              <a:rPr lang="zh-CN" altLang="zh-CN" kern="100" dirty="0">
                <a:latin typeface="Times New Roman" panose="02020603050405020304"/>
                <a:ea typeface="楷体_GB2312"/>
                <a:cs typeface="Times New Roman" panose="02020603050405020304"/>
              </a:rPr>
              <a:t>吐温和汪曾祺都明白这一点。</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7559"/>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How can a sense of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help you in your daily life? Give an example.</a:t>
            </a:r>
            <a:endParaRPr lang="zh-CN" altLang="zh-CN" sz="1050" kern="100" dirty="0">
              <a:latin typeface="宋体" panose="02010600030101010101" pitchFamily="2" charset="-122"/>
              <a:cs typeface="Courier New" panose="02070309020205020404"/>
            </a:endParaRPr>
          </a:p>
          <a:p>
            <a:pPr>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3210236"/>
            <a:ext cx="10621180"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It can deal with our problems in a simple and easy way. For example, when my parents quarrel, I can deal with their problem by entertaining them with a funny story.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373224"/>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2</a:t>
            </a:r>
            <a:r>
              <a:rPr lang="zh-CN" altLang="en-US" b="1" kern="100" dirty="0">
                <a:solidFill>
                  <a:schemeClr val="tx1"/>
                </a:solidFill>
                <a:ea typeface="黑体" panose="02010609060101010101" charset="-122"/>
                <a:cs typeface="Times New Roman" panose="02020603050405020304" pitchFamily="18" charset="0"/>
              </a:rPr>
              <a:t>　语言梳理</a:t>
            </a:r>
            <a:endParaRPr lang="en-US" altLang="zh-CN" b="1" kern="100" dirty="0">
              <a:solidFill>
                <a:schemeClr val="tx1"/>
              </a:solidFill>
              <a:ea typeface="黑体" panose="02010609060101010101" charset="-122"/>
              <a:cs typeface="Times New Roman" panose="02020603050405020304" pitchFamily="18" charset="0"/>
            </a:endParaRPr>
          </a:p>
        </p:txBody>
      </p:sp>
      <p:sp>
        <p:nvSpPr>
          <p:cNvPr id="2" name="矩形 1"/>
          <p:cNvSpPr/>
          <p:nvPr/>
        </p:nvSpPr>
        <p:spPr>
          <a:xfrm>
            <a:off x="416582" y="2065892"/>
            <a:ext cx="10708617" cy="695575"/>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b="1" kern="100" dirty="0">
                <a:solidFill>
                  <a:srgbClr val="000000"/>
                </a:solidFill>
                <a:latin typeface="Times New Roman" panose="02020603050405020304"/>
                <a:ea typeface="黑体" panose="02010609060101010101" charset="-122"/>
                <a:cs typeface="Courier New" panose="02070309020205020404"/>
              </a:rPr>
              <a:t>remark</a:t>
            </a:r>
            <a:r>
              <a:rPr lang="en-US" altLang="zh-CN" b="1" i="1" kern="100" dirty="0">
                <a:solidFill>
                  <a:srgbClr val="000000"/>
                </a:solidFill>
                <a:latin typeface="Times New Roman" panose="02020603050405020304"/>
                <a:ea typeface="黑体" panose="02010609060101010101" charset="-122"/>
                <a:cs typeface="Courier New" panose="02070309020205020404"/>
              </a:rPr>
              <a:t> n. </a:t>
            </a:r>
            <a:r>
              <a:rPr lang="zh-CN" altLang="zh-CN" kern="100" dirty="0">
                <a:solidFill>
                  <a:srgbClr val="000000"/>
                </a:solidFill>
                <a:latin typeface="Times New Roman" panose="02020603050405020304"/>
                <a:ea typeface="黑体" panose="02010609060101010101" charset="-122"/>
                <a:cs typeface="Times New Roman" panose="02020603050405020304"/>
              </a:rPr>
              <a:t>言论；意见，评论</a:t>
            </a:r>
            <a:r>
              <a:rPr lang="zh-CN" altLang="zh-CN" b="1" kern="100" dirty="0">
                <a:solidFill>
                  <a:srgbClr val="000000"/>
                </a:solidFill>
                <a:latin typeface="宋体" panose="02010600030101010101" pitchFamily="2" charset="-122"/>
                <a:ea typeface="Times New Roman" panose="02020603050405020304"/>
                <a:cs typeface="Courier New" panose="02070309020205020404"/>
              </a:rPr>
              <a:t> </a:t>
            </a:r>
            <a:r>
              <a:rPr lang="en-US" altLang="zh-CN" b="1" i="1" kern="100" dirty="0">
                <a:solidFill>
                  <a:srgbClr val="000000"/>
                </a:solidFill>
                <a:ea typeface="Times New Roman" panose="02020603050405020304"/>
                <a:cs typeface="Times New Roman" panose="02020603050405020304" pitchFamily="18" charset="0"/>
              </a:rPr>
              <a:t>v</a:t>
            </a:r>
            <a:r>
              <a:rPr lang="zh-CN" altLang="zh-CN" b="1" kern="100" dirty="0">
                <a:solidFill>
                  <a:srgbClr val="000000"/>
                </a:solidFill>
                <a:cs typeface="Times New Roman" panose="02020603050405020304" pitchFamily="18" charset="0"/>
              </a:rPr>
              <a:t>．</a:t>
            </a:r>
            <a:r>
              <a:rPr lang="zh-CN" altLang="zh-CN" kern="100" dirty="0">
                <a:solidFill>
                  <a:srgbClr val="000000"/>
                </a:solidFill>
                <a:ea typeface="黑体" panose="02010609060101010101" charset="-122"/>
                <a:cs typeface="Times New Roman" panose="02020603050405020304" pitchFamily="18" charset="0"/>
              </a:rPr>
              <a:t>谈</a:t>
            </a:r>
            <a:r>
              <a:rPr lang="zh-CN" altLang="zh-CN" kern="100" dirty="0">
                <a:solidFill>
                  <a:srgbClr val="000000"/>
                </a:solidFill>
                <a:latin typeface="Times New Roman" panose="02020603050405020304"/>
                <a:ea typeface="黑体" panose="02010609060101010101" charset="-122"/>
                <a:cs typeface="Times New Roman" panose="02020603050405020304"/>
              </a:rPr>
              <a:t>论，评论</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2886200"/>
            <a:ext cx="10693400" cy="18992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But he is equally well known for his witty </a:t>
            </a:r>
            <a:r>
              <a:rPr lang="en-US" altLang="zh-CN" b="1" kern="100" dirty="0">
                <a:solidFill>
                  <a:srgbClr val="000000"/>
                </a:solidFill>
                <a:latin typeface="Times New Roman" panose="02020603050405020304"/>
                <a:cs typeface="Courier New" panose="02070309020205020404"/>
              </a:rPr>
              <a:t>remarks</a:t>
            </a:r>
            <a:r>
              <a:rPr lang="en-US" altLang="zh-CN" kern="100" dirty="0">
                <a:solidFill>
                  <a:srgbClr val="000000"/>
                </a:solidFill>
                <a:latin typeface="Times New Roman" panose="02020603050405020304"/>
                <a:cs typeface="Courier New" panose="02070309020205020404"/>
              </a:rPr>
              <a:t> in his everyday interactions with people.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但是他同样因为在和人们日常交往中说话幽默而闻名。</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914106"/>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(1)make a remark</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pitchFamily="18" charset="0"/>
                <a:cs typeface="Times New Roman" panose="02020603050405020304" pitchFamily="18" charset="0"/>
              </a:rPr>
              <a:t>remarks on</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about... </a:t>
            </a:r>
            <a:r>
              <a:rPr lang="zh-CN" altLang="zh-CN" kern="100" dirty="0">
                <a:solidFill>
                  <a:srgbClr val="000000"/>
                </a:solidFill>
                <a:latin typeface="Times New Roman" panose="02020603050405020304"/>
                <a:cs typeface="Times New Roman" panose="02020603050405020304"/>
              </a:rPr>
              <a:t>对</a:t>
            </a:r>
            <a:r>
              <a:rPr lang="en-US" altLang="zh-CN" kern="100" dirty="0">
                <a:solidFill>
                  <a:srgbClr val="000000"/>
                </a:solidFill>
                <a:latin typeface="宋体" panose="02010600030101010101" pitchFamily="2" charset="-122"/>
                <a:cs typeface="Times New Roman" panose="02020603050405020304"/>
              </a:rPr>
              <a:t>……</a:t>
            </a:r>
            <a:r>
              <a:rPr lang="zh-CN" altLang="en-US" kern="100" dirty="0">
                <a:solidFill>
                  <a:srgbClr val="000000"/>
                </a:solidFill>
                <a:latin typeface="宋体" panose="02010600030101010101" pitchFamily="2" charset="-122"/>
                <a:cs typeface="Times New Roman" panose="02020603050405020304"/>
              </a:rPr>
              <a:t>作</a:t>
            </a:r>
            <a:r>
              <a:rPr lang="zh-CN" altLang="zh-CN" kern="100" dirty="0">
                <a:solidFill>
                  <a:srgbClr val="000000"/>
                </a:solidFill>
                <a:latin typeface="Times New Roman" panose="02020603050405020304"/>
                <a:cs typeface="Times New Roman" panose="02020603050405020304"/>
              </a:rPr>
              <a:t>出评论</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(2)remark on/upon </a:t>
            </a:r>
            <a:r>
              <a:rPr lang="zh-CN" altLang="zh-CN" kern="100" dirty="0">
                <a:solidFill>
                  <a:srgbClr val="000000"/>
                </a:solidFill>
                <a:latin typeface="Times New Roman" panose="02020603050405020304"/>
                <a:cs typeface="Times New Roman" panose="02020603050405020304"/>
              </a:rPr>
              <a:t>对</a:t>
            </a:r>
            <a:r>
              <a:rPr lang="en-US" altLang="zh-CN" kern="100" dirty="0">
                <a:solidFill>
                  <a:srgbClr val="000000"/>
                </a:solidFill>
                <a:latin typeface="宋体" panose="02010600030101010101" pitchFamily="2" charset="-122"/>
                <a:cs typeface="Times New Roman" panose="02020603050405020304"/>
              </a:rPr>
              <a:t>……</a:t>
            </a:r>
            <a:r>
              <a:rPr lang="zh-CN" altLang="en-US" kern="100" dirty="0">
                <a:solidFill>
                  <a:srgbClr val="000000"/>
                </a:solidFill>
                <a:latin typeface="宋体" panose="02010600030101010101" pitchFamily="2" charset="-122"/>
                <a:cs typeface="Times New Roman" panose="02020603050405020304"/>
              </a:rPr>
              <a:t>作</a:t>
            </a:r>
            <a:r>
              <a:rPr lang="zh-CN" altLang="zh-CN" kern="100" dirty="0">
                <a:solidFill>
                  <a:srgbClr val="000000"/>
                </a:solidFill>
                <a:latin typeface="Times New Roman" panose="02020603050405020304"/>
                <a:cs typeface="Times New Roman" panose="02020603050405020304"/>
              </a:rPr>
              <a:t>出评论</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remark that... </a:t>
            </a:r>
            <a:r>
              <a:rPr lang="zh-CN" altLang="zh-CN" kern="100" dirty="0">
                <a:solidFill>
                  <a:srgbClr val="000000"/>
                </a:solidFill>
                <a:latin typeface="Times New Roman" panose="02020603050405020304"/>
                <a:cs typeface="Times New Roman" panose="02020603050405020304"/>
              </a:rPr>
              <a:t>说</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，评论说</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(3)remarkable</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非凡的，不寻常的，值得注意的</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be remarkable for </a:t>
            </a:r>
            <a:r>
              <a:rPr lang="zh-CN" altLang="zh-CN" kern="100" dirty="0">
                <a:solidFill>
                  <a:srgbClr val="000000"/>
                </a:solidFill>
                <a:latin typeface="Times New Roman" panose="02020603050405020304"/>
                <a:cs typeface="Times New Roman" panose="02020603050405020304"/>
              </a:rPr>
              <a:t>以</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著称</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引人瞩目</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(4)remarkably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不寻常地，突出地</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4243982"/>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kern="100" dirty="0" err="1">
                <a:solidFill>
                  <a:srgbClr val="000000"/>
                </a:solidFill>
                <a:latin typeface="Times New Roman" panose="02020603050405020304"/>
                <a:cs typeface="Courier New" panose="02070309020205020404"/>
              </a:rPr>
              <a:t>Analyse</a:t>
            </a:r>
            <a:r>
              <a:rPr lang="en-US" altLang="zh-CN" kern="100" dirty="0">
                <a:solidFill>
                  <a:srgbClr val="000000"/>
                </a:solidFill>
                <a:latin typeface="Times New Roman" panose="02020603050405020304"/>
                <a:cs typeface="Courier New" panose="02070309020205020404"/>
              </a:rPr>
              <a:t> the structure of the text and understand the importance of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kern="100" dirty="0" err="1">
                <a:solidFill>
                  <a:srgbClr val="000000"/>
                </a:solidFill>
                <a:latin typeface="Times New Roman" panose="02020603050405020304"/>
                <a:cs typeface="Courier New" panose="02070309020205020404"/>
              </a:rPr>
              <a:t>Analyse</a:t>
            </a:r>
            <a:r>
              <a:rPr lang="en-US" altLang="zh-CN" kern="100" dirty="0">
                <a:solidFill>
                  <a:srgbClr val="000000"/>
                </a:solidFill>
                <a:latin typeface="Times New Roman" panose="02020603050405020304"/>
                <a:cs typeface="Courier New" panose="02070309020205020404"/>
              </a:rPr>
              <a:t> the cases of Mark Twain's and Wang </a:t>
            </a:r>
            <a:r>
              <a:rPr lang="en-US" altLang="zh-CN" kern="100" dirty="0" err="1">
                <a:solidFill>
                  <a:srgbClr val="000000"/>
                </a:solidFill>
                <a:latin typeface="Times New Roman" panose="02020603050405020304"/>
                <a:cs typeface="Courier New" panose="02070309020205020404"/>
              </a:rPr>
              <a:t>Zengqi's</a:t>
            </a:r>
            <a:r>
              <a:rPr lang="en-US" altLang="zh-CN" kern="100" dirty="0">
                <a:solidFill>
                  <a:srgbClr val="000000"/>
                </a:solidFill>
                <a:latin typeface="Times New Roman" panose="02020603050405020304"/>
                <a:cs typeface="Courier New" panose="02070309020205020404"/>
              </a:rPr>
              <a:t> humorous ways in their works and lives and learn their wisdom of tackling problems in life.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Appreciate the two masters' open-minded outlook towards life and form a positive and healthy attitude towards life.</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511895"/>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Ellen later regretted making remarks </a:t>
            </a:r>
            <a:r>
              <a:rPr lang="en-US" altLang="zh-CN" kern="100" dirty="0">
                <a:solidFill>
                  <a:srgbClr val="000000"/>
                </a:solidFill>
                <a:latin typeface="Times New Roman" panose="02020603050405020304"/>
                <a:ea typeface="楷体_GB2312"/>
                <a:cs typeface="Courier New" panose="02070309020205020404"/>
              </a:rPr>
              <a:t>________</a:t>
            </a:r>
            <a:r>
              <a:rPr lang="en-US" altLang="zh-CN" kern="100" dirty="0">
                <a:solidFill>
                  <a:srgbClr val="000000"/>
                </a:solidFill>
                <a:latin typeface="Times New Roman" panose="02020603050405020304"/>
                <a:cs typeface="Courier New" panose="02070309020205020404"/>
              </a:rPr>
              <a:t> his private affairs.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People often remark </a:t>
            </a:r>
            <a:r>
              <a:rPr lang="en-US" altLang="zh-CN" kern="100" dirty="0">
                <a:solidFill>
                  <a:srgbClr val="000000"/>
                </a:solidFill>
                <a:latin typeface="Times New Roman" panose="02020603050405020304"/>
                <a:ea typeface="楷体_GB2312"/>
                <a:cs typeface="Courier New" panose="02070309020205020404"/>
              </a:rPr>
              <a:t>_______</a:t>
            </a:r>
            <a:r>
              <a:rPr lang="en-US" altLang="zh-CN" kern="100" dirty="0">
                <a:solidFill>
                  <a:srgbClr val="000000"/>
                </a:solidFill>
                <a:latin typeface="Times New Roman" panose="02020603050405020304"/>
                <a:cs typeface="Courier New" panose="02070309020205020404"/>
              </a:rPr>
              <a:t> how alike John and Malcolm look.</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However, we all witness that preschool children are </a:t>
            </a:r>
            <a:r>
              <a:rPr lang="en-US" altLang="zh-CN" kern="100" dirty="0">
                <a:solidFill>
                  <a:srgbClr val="000000"/>
                </a:solidFill>
                <a:latin typeface="Times New Roman" panose="02020603050405020304"/>
                <a:ea typeface="楷体_GB2312"/>
                <a:cs typeface="Courier New" panose="02070309020205020404"/>
              </a:rPr>
              <a:t>_____________</a:t>
            </a:r>
            <a:r>
              <a:rPr lang="en-US" altLang="zh-CN" kern="100" dirty="0">
                <a:solidFill>
                  <a:srgbClr val="000000"/>
                </a:solidFill>
                <a:latin typeface="Times New Roman" panose="02020603050405020304"/>
                <a:cs typeface="Courier New" panose="02070309020205020404"/>
              </a:rPr>
              <a:t> (remarkable) bad at hiding.</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6193085" y="2788875"/>
            <a:ext cx="1439818" cy="523220"/>
          </a:xfrm>
          <a:prstGeom prst="rect">
            <a:avLst/>
          </a:prstGeom>
          <a:noFill/>
        </p:spPr>
        <p:txBody>
          <a:bodyPr wrap="none" rtlCol="0">
            <a:spAutoFit/>
          </a:bodyPr>
          <a:lstStyle/>
          <a:p>
            <a:r>
              <a:rPr lang="en-US" altLang="zh-CN"/>
              <a:t>on/about</a:t>
            </a:r>
            <a:endParaRPr lang="zh-CN" altLang="en-US" dirty="0"/>
          </a:p>
        </p:txBody>
      </p:sp>
      <p:sp>
        <p:nvSpPr>
          <p:cNvPr id="3" name="TextBox 2"/>
          <p:cNvSpPr txBox="1"/>
          <p:nvPr/>
        </p:nvSpPr>
        <p:spPr>
          <a:xfrm>
            <a:off x="3672805" y="3348099"/>
            <a:ext cx="1540806" cy="523220"/>
          </a:xfrm>
          <a:prstGeom prst="rect">
            <a:avLst/>
          </a:prstGeom>
          <a:noFill/>
        </p:spPr>
        <p:txBody>
          <a:bodyPr wrap="none" rtlCol="0">
            <a:spAutoFit/>
          </a:bodyPr>
          <a:lstStyle/>
          <a:p>
            <a:r>
              <a:rPr lang="zh-CN" altLang="zh-CN" dirty="0"/>
              <a:t> </a:t>
            </a:r>
            <a:r>
              <a:rPr lang="en-US" altLang="zh-CN" dirty="0"/>
              <a:t>on/upon </a:t>
            </a:r>
            <a:endParaRPr lang="zh-CN" altLang="en-US" dirty="0"/>
          </a:p>
        </p:txBody>
      </p:sp>
      <p:sp>
        <p:nvSpPr>
          <p:cNvPr id="4" name="TextBox 3"/>
          <p:cNvSpPr txBox="1"/>
          <p:nvPr/>
        </p:nvSpPr>
        <p:spPr>
          <a:xfrm>
            <a:off x="9037401" y="3924163"/>
            <a:ext cx="1818126" cy="523220"/>
          </a:xfrm>
          <a:prstGeom prst="rect">
            <a:avLst/>
          </a:prstGeom>
          <a:noFill/>
        </p:spPr>
        <p:txBody>
          <a:bodyPr wrap="none" rtlCol="0">
            <a:spAutoFit/>
          </a:bodyPr>
          <a:lstStyle/>
          <a:p>
            <a:r>
              <a:rPr lang="en-US" altLang="zh-CN" dirty="0"/>
              <a:t>remarkably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787728"/>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读后续写之保护动物</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合作帮助这只潜鸟无疑是我们做过的最了不起的事情。</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Cooperating to help this loon is undoubtedly </a:t>
            </a:r>
            <a:r>
              <a:rPr lang="en-US" altLang="zh-CN" kern="100" dirty="0">
                <a:solidFill>
                  <a:srgbClr val="000000"/>
                </a:solidFill>
                <a:latin typeface="Times New Roman" panose="02020603050405020304"/>
                <a:ea typeface="楷体_GB2312"/>
                <a:cs typeface="Courier New" panose="02070309020205020404"/>
              </a:rPr>
              <a:t>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6934706" y="3600127"/>
            <a:ext cx="3938899" cy="523220"/>
          </a:xfrm>
          <a:prstGeom prst="rect">
            <a:avLst/>
          </a:prstGeom>
          <a:noFill/>
        </p:spPr>
        <p:txBody>
          <a:bodyPr wrap="none" rtlCol="0">
            <a:spAutoFit/>
          </a:bodyPr>
          <a:lstStyle/>
          <a:p>
            <a:r>
              <a:rPr lang="en-US" altLang="zh-CN" dirty="0"/>
              <a:t>the most remarkable thing</a:t>
            </a:r>
            <a:endParaRPr lang="zh-CN" altLang="en-US" dirty="0"/>
          </a:p>
        </p:txBody>
      </p:sp>
      <p:sp>
        <p:nvSpPr>
          <p:cNvPr id="3" name="TextBox 2"/>
          <p:cNvSpPr txBox="1"/>
          <p:nvPr/>
        </p:nvSpPr>
        <p:spPr>
          <a:xfrm>
            <a:off x="504453" y="4248199"/>
            <a:ext cx="2863284" cy="523220"/>
          </a:xfrm>
          <a:prstGeom prst="rect">
            <a:avLst/>
          </a:prstGeom>
          <a:noFill/>
        </p:spPr>
        <p:txBody>
          <a:bodyPr wrap="none" rtlCol="0">
            <a:spAutoFit/>
          </a:bodyPr>
          <a:lstStyle/>
          <a:p>
            <a:r>
              <a:rPr lang="en-US" altLang="zh-CN" dirty="0"/>
              <a:t>we have ever done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331875"/>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b="1" kern="100" dirty="0">
                <a:solidFill>
                  <a:srgbClr val="000000"/>
                </a:solidFill>
                <a:latin typeface="Times New Roman" panose="02020603050405020304"/>
                <a:ea typeface="黑体" panose="02010609060101010101" charset="-122"/>
                <a:cs typeface="Courier New" panose="02070309020205020404"/>
              </a:rPr>
              <a:t>conclude </a:t>
            </a:r>
            <a:r>
              <a:rPr lang="en-US" altLang="zh-CN" b="1" i="1" kern="100" dirty="0">
                <a:solidFill>
                  <a:srgbClr val="000000"/>
                </a:solidFill>
                <a:latin typeface="Times New Roman" panose="02020603050405020304"/>
                <a:ea typeface="黑体" panose="02010609060101010101" charset="-122"/>
                <a:cs typeface="Courier New" panose="02070309020205020404"/>
              </a:rPr>
              <a:t>v</a:t>
            </a:r>
            <a:r>
              <a:rPr lang="en-US" altLang="zh-CN" b="1"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作出</a:t>
            </a:r>
            <a:r>
              <a:rPr lang="en-US" altLang="zh-CN" b="1"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结论，推断出；结束，终止</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2051955"/>
            <a:ext cx="10693400" cy="30183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In his essay “On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Wang used fewer than 600 characters to introduce several humorous examples of famous people, </a:t>
            </a:r>
            <a:r>
              <a:rPr lang="en-US" altLang="zh-CN" b="1" kern="100" dirty="0">
                <a:solidFill>
                  <a:srgbClr val="000000"/>
                </a:solidFill>
                <a:latin typeface="Times New Roman" panose="02020603050405020304"/>
                <a:cs typeface="Courier New" panose="02070309020205020404"/>
              </a:rPr>
              <a:t>concluding</a:t>
            </a:r>
            <a:r>
              <a:rPr lang="en-US" altLang="zh-CN" kern="100" dirty="0">
                <a:solidFill>
                  <a:srgbClr val="000000"/>
                </a:solidFill>
                <a:latin typeface="Times New Roman" panose="02020603050405020304"/>
                <a:cs typeface="Courier New" panose="02070309020205020404"/>
              </a:rPr>
              <a:t> that...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在他的散文《谈幽默》中，汪曾祺用不到</a:t>
            </a:r>
            <a:r>
              <a:rPr lang="en-US" altLang="zh-CN" kern="100" dirty="0">
                <a:solidFill>
                  <a:srgbClr val="000000"/>
                </a:solidFill>
                <a:latin typeface="Times New Roman" panose="02020603050405020304"/>
                <a:cs typeface="Courier New" panose="02070309020205020404"/>
              </a:rPr>
              <a:t>600</a:t>
            </a:r>
            <a:r>
              <a:rPr lang="zh-CN" altLang="zh-CN" kern="100" dirty="0">
                <a:solidFill>
                  <a:srgbClr val="000000"/>
                </a:solidFill>
                <a:latin typeface="Times New Roman" panose="02020603050405020304"/>
                <a:cs typeface="Times New Roman" panose="02020603050405020304"/>
              </a:rPr>
              <a:t>字的篇幅，通过列举几位名人的幽默趣事，得出结论</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29316"/>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(1)conclude from... </a:t>
            </a:r>
            <a:r>
              <a:rPr lang="zh-CN" altLang="zh-CN" kern="100" dirty="0">
                <a:solidFill>
                  <a:srgbClr val="000000"/>
                </a:solidFill>
                <a:latin typeface="Times New Roman" panose="02020603050405020304"/>
                <a:cs typeface="Times New Roman" panose="02020603050405020304"/>
              </a:rPr>
              <a:t>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中得出结论</a:t>
            </a:r>
            <a:r>
              <a:rPr lang="en-US" altLang="zh-CN" kern="100" dirty="0">
                <a:solidFill>
                  <a:srgbClr val="000000"/>
                </a:solidFill>
                <a:latin typeface="Times New Roman" panose="02020603050405020304"/>
                <a:cs typeface="Courier New" panose="02070309020205020404"/>
              </a:rPr>
              <a:t> conclude... with... </a:t>
            </a:r>
            <a:r>
              <a:rPr lang="zh-CN" altLang="zh-CN" kern="100" dirty="0">
                <a:solidFill>
                  <a:srgbClr val="000000"/>
                </a:solidFill>
                <a:latin typeface="Times New Roman" panose="02020603050405020304"/>
                <a:cs typeface="Times New Roman" panose="02020603050405020304"/>
              </a:rPr>
              <a:t>以</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结束</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(2)conclusion</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结论；结束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come to</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pitchFamily="18" charset="0"/>
                <a:cs typeface="Times New Roman" panose="02020603050405020304" pitchFamily="18" charset="0"/>
              </a:rPr>
              <a:t>arrive at</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draw/reach a conclusion </a:t>
            </a:r>
            <a:r>
              <a:rPr lang="zh-CN" altLang="zh-CN" kern="100" dirty="0">
                <a:solidFill>
                  <a:srgbClr val="000000"/>
                </a:solidFill>
                <a:latin typeface="Times New Roman" panose="02020603050405020304"/>
                <a:cs typeface="Times New Roman" panose="02020603050405020304"/>
              </a:rPr>
              <a:t>得出结论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in conclusion(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to conclude) </a:t>
            </a:r>
            <a:r>
              <a:rPr lang="zh-CN" altLang="zh-CN" kern="100" dirty="0">
                <a:solidFill>
                  <a:srgbClr val="000000"/>
                </a:solidFill>
                <a:latin typeface="Times New Roman" panose="02020603050405020304"/>
                <a:cs typeface="Times New Roman" panose="02020603050405020304"/>
              </a:rPr>
              <a:t>最后，总之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bring... to a conclusion </a:t>
            </a:r>
            <a:r>
              <a:rPr lang="zh-CN" altLang="zh-CN" kern="100" dirty="0">
                <a:solidFill>
                  <a:srgbClr val="000000"/>
                </a:solidFill>
                <a:latin typeface="Times New Roman" panose="02020603050405020304"/>
                <a:cs typeface="Times New Roman" panose="02020603050405020304"/>
              </a:rPr>
              <a:t>结束</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544526"/>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He concluded his speech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 famous saying, “Where there is a will, there is a way.”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conclusion, I believe that you can benefit a lot from the Chinese classical music concert.</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4428889" y="2824879"/>
            <a:ext cx="822661" cy="523220"/>
          </a:xfrm>
          <a:prstGeom prst="rect">
            <a:avLst/>
          </a:prstGeom>
          <a:noFill/>
        </p:spPr>
        <p:txBody>
          <a:bodyPr wrap="none" rtlCol="0">
            <a:spAutoFit/>
          </a:bodyPr>
          <a:lstStyle/>
          <a:p>
            <a:r>
              <a:rPr lang="en-US" altLang="zh-CN" dirty="0"/>
              <a:t>with</a:t>
            </a:r>
            <a:endParaRPr lang="zh-CN" altLang="en-US" dirty="0"/>
          </a:p>
        </p:txBody>
      </p:sp>
      <p:sp>
        <p:nvSpPr>
          <p:cNvPr id="3" name="TextBox 2"/>
          <p:cNvSpPr txBox="1"/>
          <p:nvPr/>
        </p:nvSpPr>
        <p:spPr>
          <a:xfrm>
            <a:off x="828489" y="4032175"/>
            <a:ext cx="484428" cy="523220"/>
          </a:xfrm>
          <a:prstGeom prst="rect">
            <a:avLst/>
          </a:prstGeom>
          <a:noFill/>
        </p:spPr>
        <p:txBody>
          <a:bodyPr wrap="none" rtlCol="0">
            <a:spAutoFit/>
          </a:bodyPr>
          <a:lstStyle/>
          <a:p>
            <a:r>
              <a:rPr lang="en-US" altLang="zh-CN" dirty="0"/>
              <a:t>In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949147"/>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应用文写作之发言稿</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我从自己的经历中得出结论：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没有付出就没有收获</a:t>
            </a:r>
            <a:r>
              <a:rPr lang="zh-CN" altLang="en-US"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ea typeface="楷体_GB2312"/>
                <a:cs typeface="Courier New" panose="02070309020205020404"/>
              </a:rPr>
              <a:t>______________</a:t>
            </a:r>
            <a:r>
              <a:rPr lang="en-US" altLang="zh-CN" kern="100" dirty="0">
                <a:solidFill>
                  <a:srgbClr val="000000"/>
                </a:solidFill>
                <a:latin typeface="Times New Roman" panose="02020603050405020304"/>
                <a:cs typeface="Courier New" panose="02070309020205020404"/>
              </a:rPr>
              <a:t> my own experience, “No pains, no gains.”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应用文写作之建议信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综上所述，散步是一种廉价、安全、有趣而又随时可以开展</a:t>
            </a:r>
            <a:r>
              <a:rPr lang="zh-CN" altLang="zh-CN" kern="100">
                <a:solidFill>
                  <a:srgbClr val="000000"/>
                </a:solidFill>
                <a:latin typeface="Times New Roman" panose="02020603050405020304"/>
                <a:cs typeface="Times New Roman" panose="02020603050405020304"/>
              </a:rPr>
              <a:t>的运动</a:t>
            </a:r>
            <a:r>
              <a:rPr lang="zh-CN" altLang="en-US" kern="100">
                <a:solidFill>
                  <a:srgbClr val="000000"/>
                </a:solidFill>
                <a:latin typeface="Times New Roman" panose="02020603050405020304"/>
                <a:cs typeface="Times New Roman" panose="02020603050405020304"/>
              </a:rPr>
              <a:t>方</a:t>
            </a:r>
            <a:r>
              <a:rPr lang="zh-CN" altLang="zh-CN" kern="100">
                <a:solidFill>
                  <a:srgbClr val="000000"/>
                </a:solidFill>
                <a:latin typeface="Times New Roman" panose="02020603050405020304"/>
                <a:cs typeface="Times New Roman" panose="02020603050405020304"/>
              </a:rPr>
              <a:t>式</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 </a:t>
            </a:r>
            <a:r>
              <a:rPr lang="en-US" altLang="zh-CN" kern="100" dirty="0">
                <a:solidFill>
                  <a:srgbClr val="000000"/>
                </a:solidFill>
                <a:latin typeface="Times New Roman" panose="02020603050405020304"/>
                <a:cs typeface="Courier New" panose="02070309020205020404"/>
              </a:rPr>
              <a:t>walking is a cheap, safe, enjoyable, and </a:t>
            </a:r>
            <a:r>
              <a:rPr lang="en-US" altLang="zh-CN" kern="100" dirty="0">
                <a:solidFill>
                  <a:srgbClr val="000000"/>
                </a:solidFill>
                <a:latin typeface="Times New Roman" panose="02020603050405020304"/>
                <a:ea typeface="楷体_GB2312"/>
                <a:cs typeface="Courier New" panose="02070309020205020404"/>
              </a:rPr>
              <a:t>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a:t>
            </a:r>
            <a:r>
              <a:rPr lang="en-US" altLang="zh-CN" kern="100" dirty="0">
                <a:solidFill>
                  <a:srgbClr val="000000"/>
                </a:solidFill>
                <a:latin typeface="Times New Roman" panose="02020603050405020304"/>
                <a:cs typeface="Courier New" panose="02070309020205020404"/>
              </a:rPr>
              <a:t> of exercise.</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756481" y="2824879"/>
            <a:ext cx="2446504" cy="523220"/>
          </a:xfrm>
          <a:prstGeom prst="rect">
            <a:avLst/>
          </a:prstGeom>
          <a:noFill/>
        </p:spPr>
        <p:txBody>
          <a:bodyPr wrap="none" rtlCol="0">
            <a:spAutoFit/>
          </a:bodyPr>
          <a:lstStyle/>
          <a:p>
            <a:r>
              <a:rPr lang="en-US" altLang="zh-CN" dirty="0"/>
              <a:t>concluded from</a:t>
            </a:r>
            <a:endParaRPr lang="zh-CN" altLang="en-US" dirty="0"/>
          </a:p>
        </p:txBody>
      </p:sp>
      <p:sp>
        <p:nvSpPr>
          <p:cNvPr id="3" name="TextBox 2"/>
          <p:cNvSpPr txBox="1"/>
          <p:nvPr/>
        </p:nvSpPr>
        <p:spPr>
          <a:xfrm>
            <a:off x="576461" y="4625079"/>
            <a:ext cx="2127505" cy="523220"/>
          </a:xfrm>
          <a:prstGeom prst="rect">
            <a:avLst/>
          </a:prstGeom>
          <a:noFill/>
        </p:spPr>
        <p:txBody>
          <a:bodyPr wrap="none" rtlCol="0">
            <a:spAutoFit/>
          </a:bodyPr>
          <a:lstStyle/>
          <a:p>
            <a:r>
              <a:rPr lang="en-US" altLang="zh-CN" dirty="0"/>
              <a:t>In conclusion</a:t>
            </a:r>
            <a:endParaRPr lang="zh-CN" altLang="en-US" dirty="0"/>
          </a:p>
        </p:txBody>
      </p:sp>
      <p:sp>
        <p:nvSpPr>
          <p:cNvPr id="4" name="TextBox 3"/>
          <p:cNvSpPr txBox="1"/>
          <p:nvPr/>
        </p:nvSpPr>
        <p:spPr>
          <a:xfrm>
            <a:off x="8425333" y="4572235"/>
            <a:ext cx="2561920" cy="523220"/>
          </a:xfrm>
          <a:prstGeom prst="rect">
            <a:avLst/>
          </a:prstGeom>
          <a:noFill/>
        </p:spPr>
        <p:txBody>
          <a:bodyPr wrap="none" rtlCol="0">
            <a:spAutoFit/>
          </a:bodyPr>
          <a:lstStyle/>
          <a:p>
            <a:r>
              <a:rPr lang="en-US" altLang="zh-CN" dirty="0"/>
              <a:t>readily available</a:t>
            </a:r>
            <a:endParaRPr lang="zh-CN" altLang="en-US" dirty="0"/>
          </a:p>
        </p:txBody>
      </p:sp>
      <p:sp>
        <p:nvSpPr>
          <p:cNvPr id="6" name="TextBox 5"/>
          <p:cNvSpPr txBox="1"/>
          <p:nvPr/>
        </p:nvSpPr>
        <p:spPr>
          <a:xfrm>
            <a:off x="576461" y="5165139"/>
            <a:ext cx="973343" cy="523220"/>
          </a:xfrm>
          <a:prstGeom prst="rect">
            <a:avLst/>
          </a:prstGeom>
          <a:noFill/>
        </p:spPr>
        <p:txBody>
          <a:bodyPr wrap="none" rtlCol="0">
            <a:spAutoFit/>
          </a:bodyPr>
          <a:lstStyle/>
          <a:p>
            <a:r>
              <a:rPr lang="en-US" altLang="zh-CN" dirty="0"/>
              <a:t>form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503783"/>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en-US" altLang="zh-CN" b="1" kern="100" dirty="0">
                <a:solidFill>
                  <a:srgbClr val="000000"/>
                </a:solidFill>
                <a:latin typeface="Times New Roman" panose="02020603050405020304"/>
                <a:ea typeface="黑体" panose="02010609060101010101" charset="-122"/>
                <a:cs typeface="Courier New" panose="02070309020205020404"/>
              </a:rPr>
              <a:t>not only... but also... </a:t>
            </a:r>
            <a:r>
              <a:rPr lang="zh-CN" altLang="zh-CN" kern="100" dirty="0">
                <a:solidFill>
                  <a:srgbClr val="000000"/>
                </a:solidFill>
                <a:latin typeface="Times New Roman" panose="02020603050405020304"/>
                <a:ea typeface="黑体" panose="02010609060101010101" charset="-122"/>
                <a:cs typeface="Times New Roman" panose="02020603050405020304"/>
              </a:rPr>
              <a:t>不但</a:t>
            </a:r>
            <a:r>
              <a:rPr lang="en-US" altLang="zh-CN" b="1"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而且</a:t>
            </a:r>
            <a:r>
              <a:rPr lang="en-US" altLang="zh-CN" b="1" kern="100" dirty="0">
                <a:solidFill>
                  <a:srgbClr val="00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1089078"/>
            <a:ext cx="10693400" cy="54312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While these same jokes might not be as funny to us now as they were then, their authors understood that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could </a:t>
            </a:r>
            <a:r>
              <a:rPr lang="en-US" altLang="zh-CN" b="1" kern="100" dirty="0">
                <a:solidFill>
                  <a:srgbClr val="000000"/>
                </a:solidFill>
                <a:latin typeface="Times New Roman" panose="02020603050405020304"/>
                <a:cs typeface="Courier New" panose="02070309020205020404"/>
              </a:rPr>
              <a:t>not only</a:t>
            </a:r>
            <a:r>
              <a:rPr lang="en-US" altLang="zh-CN" kern="100" dirty="0">
                <a:solidFill>
                  <a:srgbClr val="000000"/>
                </a:solidFill>
                <a:latin typeface="Times New Roman" panose="02020603050405020304"/>
                <a:cs typeface="Courier New" panose="02070309020205020404"/>
              </a:rPr>
              <a:t> entertain </a:t>
            </a:r>
            <a:r>
              <a:rPr lang="en-US" altLang="zh-CN" b="1" kern="100" dirty="0">
                <a:solidFill>
                  <a:srgbClr val="000000"/>
                </a:solidFill>
                <a:latin typeface="Times New Roman" panose="02020603050405020304"/>
                <a:cs typeface="Courier New" panose="02070309020205020404"/>
              </a:rPr>
              <a:t>but also</a:t>
            </a:r>
            <a:r>
              <a:rPr lang="en-US" altLang="zh-CN" kern="100" dirty="0">
                <a:solidFill>
                  <a:srgbClr val="000000"/>
                </a:solidFill>
                <a:latin typeface="Times New Roman" panose="02020603050405020304"/>
                <a:cs typeface="Courier New" panose="02070309020205020404"/>
              </a:rPr>
              <a:t> throw new light on sensitive or emotive issues.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虽然这些相同的笑话现在对我们而言可能不如当时那么有趣，但是它们的作者明白，幽默不仅是一种娱乐的方式，而且能使人对敏感问题或有争议的问题产生新的认识。</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句式分析</a:t>
            </a: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本句是主从复合句，句中</a:t>
            </a:r>
            <a:r>
              <a:rPr lang="en-US" altLang="zh-CN" kern="100" dirty="0">
                <a:solidFill>
                  <a:srgbClr val="000000"/>
                </a:solidFill>
                <a:latin typeface="Times New Roman" panose="02020603050405020304"/>
                <a:cs typeface="Courier New" panose="02070309020205020404"/>
              </a:rPr>
              <a:t>While</a:t>
            </a:r>
            <a:r>
              <a:rPr lang="zh-CN" altLang="zh-CN" kern="100" dirty="0">
                <a:solidFill>
                  <a:srgbClr val="000000"/>
                </a:solidFill>
                <a:latin typeface="Times New Roman" panose="02020603050405020304"/>
                <a:cs typeface="Times New Roman" panose="02020603050405020304"/>
              </a:rPr>
              <a:t>引导让步状语从句，意为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虽然，尽管</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；主句中并列连词</a:t>
            </a:r>
            <a:r>
              <a:rPr lang="en-US" altLang="zh-CN" kern="100" dirty="0">
                <a:solidFill>
                  <a:srgbClr val="000000"/>
                </a:solidFill>
                <a:latin typeface="Times New Roman" panose="02020603050405020304"/>
                <a:cs typeface="Courier New" panose="02070309020205020404"/>
              </a:rPr>
              <a:t>not only... but also... </a:t>
            </a:r>
            <a:r>
              <a:rPr lang="zh-CN" altLang="zh-CN" kern="100" dirty="0">
                <a:solidFill>
                  <a:srgbClr val="000000"/>
                </a:solidFill>
                <a:latin typeface="Times New Roman" panose="02020603050405020304"/>
                <a:cs typeface="Times New Roman" panose="02020603050405020304"/>
              </a:rPr>
              <a:t>连接两个并列谓语。</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79716"/>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(1)not only... but also... </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Times New Roman" panose="02020603050405020304"/>
                <a:cs typeface="Courier New" panose="02070309020205020404"/>
              </a:rPr>
              <a:t>also</a:t>
            </a:r>
            <a:r>
              <a:rPr lang="zh-CN" altLang="zh-CN" kern="100" dirty="0">
                <a:solidFill>
                  <a:srgbClr val="000000"/>
                </a:solidFill>
                <a:latin typeface="Times New Roman" panose="02020603050405020304"/>
                <a:cs typeface="Times New Roman" panose="02020603050405020304"/>
              </a:rPr>
              <a:t>可与</a:t>
            </a:r>
            <a:r>
              <a:rPr lang="en-US" altLang="zh-CN" kern="100" dirty="0">
                <a:solidFill>
                  <a:srgbClr val="000000"/>
                </a:solidFill>
                <a:latin typeface="Times New Roman" panose="02020603050405020304"/>
                <a:cs typeface="Courier New" panose="02070309020205020404"/>
              </a:rPr>
              <a:t>but</a:t>
            </a:r>
            <a:r>
              <a:rPr lang="zh-CN" altLang="zh-CN" kern="100" dirty="0">
                <a:solidFill>
                  <a:srgbClr val="000000"/>
                </a:solidFill>
                <a:latin typeface="Times New Roman" panose="02020603050405020304"/>
                <a:cs typeface="Times New Roman" panose="02020603050405020304"/>
              </a:rPr>
              <a:t>分开或省略。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若连接两个句子，且</a:t>
            </a:r>
            <a:r>
              <a:rPr lang="en-US" altLang="zh-CN" kern="100" dirty="0">
                <a:solidFill>
                  <a:srgbClr val="000000"/>
                </a:solidFill>
                <a:latin typeface="Times New Roman" panose="02020603050405020304"/>
                <a:cs typeface="Courier New" panose="02070309020205020404"/>
              </a:rPr>
              <a:t>not only</a:t>
            </a:r>
            <a:r>
              <a:rPr lang="zh-CN" altLang="zh-CN" kern="100" dirty="0">
                <a:solidFill>
                  <a:srgbClr val="000000"/>
                </a:solidFill>
                <a:latin typeface="Times New Roman" panose="02020603050405020304"/>
                <a:cs typeface="Times New Roman" panose="02020603050405020304"/>
              </a:rPr>
              <a:t>置于句首时，</a:t>
            </a:r>
            <a:r>
              <a:rPr lang="en-US" altLang="zh-CN" kern="100" dirty="0">
                <a:solidFill>
                  <a:srgbClr val="000000"/>
                </a:solidFill>
                <a:latin typeface="Times New Roman" panose="02020603050405020304"/>
                <a:cs typeface="Courier New" panose="02070309020205020404"/>
              </a:rPr>
              <a:t>not only</a:t>
            </a:r>
            <a:r>
              <a:rPr lang="zh-CN" altLang="zh-CN" kern="100" dirty="0">
                <a:solidFill>
                  <a:srgbClr val="000000"/>
                </a:solidFill>
                <a:latin typeface="Times New Roman" panose="02020603050405020304"/>
                <a:cs typeface="Times New Roman" panose="02020603050405020304"/>
              </a:rPr>
              <a:t>后面的句子要用部分倒装，但</a:t>
            </a:r>
            <a:r>
              <a:rPr lang="en-US" altLang="zh-CN" kern="100" dirty="0">
                <a:solidFill>
                  <a:srgbClr val="000000"/>
                </a:solidFill>
                <a:latin typeface="Times New Roman" panose="02020603050405020304"/>
                <a:cs typeface="Courier New" panose="02070309020205020404"/>
              </a:rPr>
              <a:t>but also</a:t>
            </a:r>
            <a:r>
              <a:rPr lang="zh-CN" altLang="zh-CN" kern="100" dirty="0">
                <a:solidFill>
                  <a:srgbClr val="000000"/>
                </a:solidFill>
                <a:latin typeface="Times New Roman" panose="02020603050405020304"/>
                <a:cs typeface="Times New Roman" panose="02020603050405020304"/>
              </a:rPr>
              <a:t>后的句子仍用正常语序。</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若连接两个主语，谓语动词的单复数形式遵循</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就近一致</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原则。</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21304"/>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 like not only apples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also bananas.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Not only you but also she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(have) to attend the ceremony today.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Not only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the speaking course intend to help you gain a large vocabulary, but it also helps you have a command of daily topics in a short time.</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3888829" y="2428835"/>
            <a:ext cx="643125" cy="523220"/>
          </a:xfrm>
          <a:prstGeom prst="rect">
            <a:avLst/>
          </a:prstGeom>
          <a:noFill/>
        </p:spPr>
        <p:txBody>
          <a:bodyPr wrap="none" rtlCol="0">
            <a:spAutoFit/>
          </a:bodyPr>
          <a:lstStyle/>
          <a:p>
            <a:r>
              <a:rPr lang="en-US" altLang="zh-CN" dirty="0"/>
              <a:t>but</a:t>
            </a:r>
            <a:endParaRPr lang="zh-CN" altLang="en-US" dirty="0"/>
          </a:p>
        </p:txBody>
      </p:sp>
      <p:sp>
        <p:nvSpPr>
          <p:cNvPr id="3" name="TextBox 2"/>
          <p:cNvSpPr txBox="1"/>
          <p:nvPr/>
        </p:nvSpPr>
        <p:spPr>
          <a:xfrm>
            <a:off x="4531954" y="3024063"/>
            <a:ext cx="662361" cy="523220"/>
          </a:xfrm>
          <a:prstGeom prst="rect">
            <a:avLst/>
          </a:prstGeom>
          <a:noFill/>
        </p:spPr>
        <p:txBody>
          <a:bodyPr wrap="none" rtlCol="0">
            <a:spAutoFit/>
          </a:bodyPr>
          <a:lstStyle/>
          <a:p>
            <a:r>
              <a:rPr lang="en-US" altLang="zh-CN" dirty="0"/>
              <a:t>has</a:t>
            </a:r>
            <a:endParaRPr lang="zh-CN" altLang="en-US" dirty="0"/>
          </a:p>
        </p:txBody>
      </p:sp>
      <p:sp>
        <p:nvSpPr>
          <p:cNvPr id="4" name="TextBox 3"/>
          <p:cNvSpPr txBox="1"/>
          <p:nvPr/>
        </p:nvSpPr>
        <p:spPr>
          <a:xfrm>
            <a:off x="2290848" y="3636131"/>
            <a:ext cx="841897" cy="523220"/>
          </a:xfrm>
          <a:prstGeom prst="rect">
            <a:avLst/>
          </a:prstGeom>
          <a:noFill/>
        </p:spPr>
        <p:txBody>
          <a:bodyPr wrap="none" rtlCol="0">
            <a:spAutoFit/>
          </a:bodyPr>
          <a:lstStyle/>
          <a:p>
            <a:r>
              <a:rPr lang="en-US" altLang="zh-CN" dirty="0"/>
              <a:t>does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59867"/>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(2023·</a:t>
            </a:r>
            <a:r>
              <a:rPr lang="zh-CN" altLang="zh-CN" kern="100" dirty="0">
                <a:solidFill>
                  <a:srgbClr val="000000"/>
                </a:solidFill>
                <a:latin typeface="Times New Roman" panose="02020603050405020304"/>
                <a:ea typeface="楷体_GB2312"/>
                <a:cs typeface="Times New Roman" panose="02020603050405020304"/>
              </a:rPr>
              <a:t>全国乙卷应用文写作之投稿</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学习苏绣是有意义的，因为它不仅给我提供了一种新的实用技能，而且让我对中国传统工艺有了很好的了解。</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Learning Suzhou embroidery was meaningful as </a:t>
            </a:r>
            <a:r>
              <a:rPr lang="en-US" altLang="zh-CN" kern="100" dirty="0">
                <a:solidFill>
                  <a:srgbClr val="000000"/>
                </a:solidFill>
                <a:latin typeface="Times New Roman" panose="02020603050405020304"/>
                <a:ea typeface="楷体_GB2312"/>
                <a:cs typeface="Courier New" panose="02070309020205020404"/>
              </a:rPr>
              <a:t>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a:t>
            </a:r>
            <a:r>
              <a:rPr lang="en-US" altLang="zh-CN" kern="100" dirty="0">
                <a:solidFill>
                  <a:srgbClr val="000000"/>
                </a:solidFill>
                <a:latin typeface="Times New Roman" panose="02020603050405020304"/>
                <a:cs typeface="Courier New" panose="02070309020205020404"/>
              </a:rPr>
              <a:t> but also it gave me a good insight into traditional Chinese crafts.</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7489229" y="3672135"/>
            <a:ext cx="3607013" cy="523220"/>
          </a:xfrm>
          <a:prstGeom prst="rect">
            <a:avLst/>
          </a:prstGeom>
          <a:noFill/>
        </p:spPr>
        <p:txBody>
          <a:bodyPr wrap="none" rtlCol="0">
            <a:spAutoFit/>
          </a:bodyPr>
          <a:lstStyle/>
          <a:p>
            <a:r>
              <a:rPr lang="en-US" altLang="zh-CN" dirty="0"/>
              <a:t>not only did it offer me</a:t>
            </a:r>
            <a:endParaRPr lang="zh-CN" altLang="en-US" dirty="0"/>
          </a:p>
        </p:txBody>
      </p:sp>
      <p:sp>
        <p:nvSpPr>
          <p:cNvPr id="3" name="TextBox 2"/>
          <p:cNvSpPr txBox="1"/>
          <p:nvPr/>
        </p:nvSpPr>
        <p:spPr>
          <a:xfrm>
            <a:off x="468449" y="4284203"/>
            <a:ext cx="3060453" cy="523220"/>
          </a:xfrm>
          <a:prstGeom prst="rect">
            <a:avLst/>
          </a:prstGeom>
          <a:noFill/>
        </p:spPr>
        <p:txBody>
          <a:bodyPr wrap="none" rtlCol="0">
            <a:spAutoFit/>
          </a:bodyPr>
          <a:lstStyle/>
          <a:p>
            <a:r>
              <a:rPr lang="en-US" altLang="zh-CN"/>
              <a:t>a new practical skill</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212059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If you achieve </a:t>
            </a:r>
            <a:r>
              <a:rPr lang="en-US" altLang="zh-CN" b="1" kern="100" dirty="0">
                <a:solidFill>
                  <a:srgbClr val="000000"/>
                </a:solidFill>
                <a:latin typeface="Times New Roman" panose="02020603050405020304"/>
                <a:cs typeface="Courier New" panose="02070309020205020404"/>
              </a:rPr>
              <a:t>fame, </a:t>
            </a:r>
            <a:r>
              <a:rPr lang="en-US" altLang="zh-CN" kern="100" dirty="0">
                <a:solidFill>
                  <a:srgbClr val="000000"/>
                </a:solidFill>
                <a:latin typeface="Times New Roman" panose="02020603050405020304"/>
                <a:cs typeface="Courier New" panose="02070309020205020404"/>
              </a:rPr>
              <a:t>you become very well-known.</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His father used to be a </a:t>
            </a:r>
            <a:r>
              <a:rPr lang="en-US" altLang="zh-CN" b="1" kern="100" dirty="0">
                <a:solidFill>
                  <a:srgbClr val="000000"/>
                </a:solidFill>
                <a:latin typeface="Times New Roman" panose="02020603050405020304"/>
                <a:cs typeface="Courier New" panose="02070309020205020404"/>
              </a:rPr>
              <a:t>barber</a:t>
            </a: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 </a:t>
            </a:r>
            <a:r>
              <a:rPr lang="en-US" altLang="zh-CN" b="1" kern="100" dirty="0">
                <a:solidFill>
                  <a:srgbClr val="000000"/>
                </a:solidFill>
                <a:latin typeface="Times New Roman" panose="02020603050405020304"/>
                <a:cs typeface="Courier New" panose="02070309020205020404"/>
              </a:rPr>
              <a:t>tale</a:t>
            </a:r>
            <a:r>
              <a:rPr lang="en-US" altLang="zh-CN" kern="100" dirty="0">
                <a:solidFill>
                  <a:srgbClr val="000000"/>
                </a:solidFill>
                <a:latin typeface="Times New Roman" panose="02020603050405020304"/>
                <a:cs typeface="Courier New" panose="02070309020205020404"/>
              </a:rPr>
              <a:t> is a story, often involving magic or exciting events.____</a:t>
            </a:r>
            <a:r>
              <a:rPr lang="en-US" altLang="zh-CN" kern="100" dirty="0">
                <a:solidFill>
                  <a:srgbClr val="000000"/>
                </a:solidFill>
                <a:latin typeface="Times New Roman" panose="02020603050405020304"/>
                <a:ea typeface="楷体_GB2312"/>
                <a:cs typeface="Courier New" panose="02070309020205020404"/>
              </a:rPr>
              <a:t>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He was asked to judge a </a:t>
            </a:r>
            <a:r>
              <a:rPr lang="en-US" altLang="zh-CN" b="1" kern="100" dirty="0">
                <a:solidFill>
                  <a:srgbClr val="000000"/>
                </a:solidFill>
                <a:latin typeface="Times New Roman" panose="02020603050405020304"/>
                <a:cs typeface="Courier New" panose="02070309020205020404"/>
              </a:rPr>
              <a:t>literary</a:t>
            </a:r>
            <a:r>
              <a:rPr lang="en-US" altLang="zh-CN" kern="100" dirty="0">
                <a:solidFill>
                  <a:srgbClr val="000000"/>
                </a:solidFill>
                <a:latin typeface="Times New Roman" panose="02020603050405020304"/>
                <a:cs typeface="Courier New" panose="02070309020205020404"/>
              </a:rPr>
              <a:t> competition.</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Are you trying to </a:t>
            </a:r>
            <a:r>
              <a:rPr lang="en-US" altLang="zh-CN" b="1" kern="100" dirty="0">
                <a:solidFill>
                  <a:srgbClr val="000000"/>
                </a:solidFill>
                <a:latin typeface="Times New Roman" panose="02020603050405020304"/>
                <a:cs typeface="Courier New" panose="02070309020205020404"/>
              </a:rPr>
              <a:t>flatter</a:t>
            </a:r>
            <a:r>
              <a:rPr lang="en-US" altLang="zh-CN" kern="100" dirty="0">
                <a:solidFill>
                  <a:srgbClr val="000000"/>
                </a:solidFill>
                <a:latin typeface="Times New Roman" panose="02020603050405020304"/>
                <a:cs typeface="Courier New" panose="02070309020205020404"/>
              </a:rPr>
              <a:t> me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8278606" y="280803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名声</a:t>
            </a:r>
            <a:endParaRPr lang="zh-CN" altLang="en-US" dirty="0"/>
          </a:p>
        </p:txBody>
      </p:sp>
      <p:sp>
        <p:nvSpPr>
          <p:cNvPr id="5" name="矩形 4"/>
          <p:cNvSpPr/>
          <p:nvPr/>
        </p:nvSpPr>
        <p:spPr>
          <a:xfrm>
            <a:off x="5400997" y="338410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男理发师</a:t>
            </a:r>
            <a:endParaRPr lang="zh-CN" altLang="en-US" dirty="0"/>
          </a:p>
        </p:txBody>
      </p:sp>
      <p:sp>
        <p:nvSpPr>
          <p:cNvPr id="6" name="矩形 5"/>
          <p:cNvSpPr/>
          <p:nvPr/>
        </p:nvSpPr>
        <p:spPr>
          <a:xfrm>
            <a:off x="9181417" y="399617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故事</a:t>
            </a:r>
            <a:endParaRPr lang="zh-CN" altLang="en-US" dirty="0"/>
          </a:p>
        </p:txBody>
      </p:sp>
      <p:sp>
        <p:nvSpPr>
          <p:cNvPr id="7" name="矩形 6"/>
          <p:cNvSpPr/>
          <p:nvPr/>
        </p:nvSpPr>
        <p:spPr>
          <a:xfrm>
            <a:off x="7489229" y="4572235"/>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文学的</a:t>
            </a:r>
            <a:endParaRPr lang="zh-CN" altLang="en-US" dirty="0"/>
          </a:p>
        </p:txBody>
      </p:sp>
      <p:sp>
        <p:nvSpPr>
          <p:cNvPr id="8" name="矩形 7"/>
          <p:cNvSpPr/>
          <p:nvPr/>
        </p:nvSpPr>
        <p:spPr>
          <a:xfrm>
            <a:off x="5256981" y="518430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讨好</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893" y="550938"/>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262991"/>
            <a:ext cx="10693400" cy="50734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 The exhibition contains nothing that is worthy of </a:t>
            </a:r>
            <a:r>
              <a:rPr lang="en-US" altLang="zh-CN" b="1" kern="100" dirty="0">
                <a:solidFill>
                  <a:srgbClr val="000000"/>
                </a:solidFill>
                <a:latin typeface="Times New Roman" panose="02020603050405020304"/>
                <a:cs typeface="Courier New" panose="02070309020205020404"/>
              </a:rPr>
              <a:t>remark</a:t>
            </a: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评论　　　　　</a:t>
            </a:r>
            <a:r>
              <a:rPr lang="en-US" altLang="zh-CN" kern="100" dirty="0">
                <a:solidFill>
                  <a:srgbClr val="000000"/>
                </a:solidFill>
                <a:latin typeface="Times New Roman" panose="02020603050405020304"/>
                <a:cs typeface="Courier New" panose="02070309020205020404"/>
              </a:rPr>
              <a:t>	B.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说起</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引人注目；显耀</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 They were </a:t>
            </a:r>
            <a:r>
              <a:rPr lang="en-US" altLang="zh-CN" b="1" kern="100" dirty="0">
                <a:solidFill>
                  <a:srgbClr val="000000"/>
                </a:solidFill>
                <a:latin typeface="Times New Roman" panose="02020603050405020304"/>
                <a:cs typeface="Courier New" panose="02070309020205020404"/>
              </a:rPr>
              <a:t>branded</a:t>
            </a:r>
            <a:r>
              <a:rPr lang="en-US" altLang="zh-CN" kern="100" dirty="0">
                <a:solidFill>
                  <a:srgbClr val="000000"/>
                </a:solidFill>
                <a:latin typeface="Times New Roman" panose="02020603050405020304"/>
                <a:cs typeface="Courier New" panose="02070309020205020404"/>
              </a:rPr>
              <a:t> as liars and cheaters.</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给</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冠以恶名</a:t>
            </a:r>
            <a:r>
              <a:rPr lang="en-US" altLang="zh-CN" kern="100" dirty="0">
                <a:solidFill>
                  <a:srgbClr val="000000"/>
                </a:solidFill>
                <a:latin typeface="Times New Roman" panose="02020603050405020304"/>
                <a:cs typeface="Courier New" panose="02070309020205020404"/>
              </a:rPr>
              <a:t> 	B.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打烙印</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给</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产品</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设计品牌</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3. She has a good reputation among her </a:t>
            </a:r>
            <a:r>
              <a:rPr lang="en-US" altLang="zh-CN" b="1" kern="100" dirty="0">
                <a:solidFill>
                  <a:srgbClr val="000000"/>
                </a:solidFill>
                <a:latin typeface="Times New Roman" panose="02020603050405020304"/>
                <a:cs typeface="Courier New" panose="02070309020205020404"/>
              </a:rPr>
              <a:t>fellows</a:t>
            </a: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同类</a:t>
            </a:r>
            <a:r>
              <a:rPr lang="en-US" altLang="zh-CN" kern="100" dirty="0">
                <a:solidFill>
                  <a:srgbClr val="000000"/>
                </a:solidFill>
                <a:latin typeface="Times New Roman" panose="02020603050405020304"/>
                <a:cs typeface="Courier New" panose="02070309020205020404"/>
              </a:rPr>
              <a:t>  	B.</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同辈；同事</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学院的</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董事</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9217421" y="1348715"/>
            <a:ext cx="423514" cy="523220"/>
          </a:xfrm>
          <a:prstGeom prst="rect">
            <a:avLst/>
          </a:prstGeom>
          <a:noFill/>
        </p:spPr>
        <p:txBody>
          <a:bodyPr wrap="none" rtlCol="0">
            <a:spAutoFit/>
          </a:bodyPr>
          <a:lstStyle/>
          <a:p>
            <a:r>
              <a:rPr lang="en-US" altLang="zh-CN" dirty="0"/>
              <a:t>C</a:t>
            </a:r>
            <a:endParaRPr lang="zh-CN" altLang="en-US" dirty="0"/>
          </a:p>
        </p:txBody>
      </p:sp>
      <p:sp>
        <p:nvSpPr>
          <p:cNvPr id="3" name="TextBox 2"/>
          <p:cNvSpPr txBox="1"/>
          <p:nvPr/>
        </p:nvSpPr>
        <p:spPr>
          <a:xfrm>
            <a:off x="6841157" y="3024063"/>
            <a:ext cx="444352" cy="523220"/>
          </a:xfrm>
          <a:prstGeom prst="rect">
            <a:avLst/>
          </a:prstGeom>
          <a:noFill/>
        </p:spPr>
        <p:txBody>
          <a:bodyPr wrap="none" rtlCol="0">
            <a:spAutoFit/>
          </a:bodyPr>
          <a:lstStyle/>
          <a:p>
            <a:r>
              <a:rPr lang="en-US" altLang="zh-CN" dirty="0"/>
              <a:t>A</a:t>
            </a:r>
            <a:endParaRPr lang="zh-CN" altLang="en-US" dirty="0"/>
          </a:p>
        </p:txBody>
      </p:sp>
      <p:sp>
        <p:nvSpPr>
          <p:cNvPr id="4" name="TextBox 3"/>
          <p:cNvSpPr txBox="1"/>
          <p:nvPr/>
        </p:nvSpPr>
        <p:spPr>
          <a:xfrm>
            <a:off x="7425755" y="4680247"/>
            <a:ext cx="423514" cy="523220"/>
          </a:xfrm>
          <a:prstGeom prst="rect">
            <a:avLst/>
          </a:prstGeom>
          <a:noFill/>
        </p:spPr>
        <p:txBody>
          <a:bodyPr wrap="none" rtlCol="0">
            <a:spAutoFit/>
          </a:bodyPr>
          <a:lstStyle/>
          <a:p>
            <a:r>
              <a:rPr lang="en-US" altLang="zh-CN" dirty="0"/>
              <a:t>B</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09528"/>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1</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四</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322017"/>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Ⅳ</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Developing ideas, Presenting ideas &amp; Reflection</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715720"/>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A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brand</a:t>
            </a:r>
            <a:r>
              <a:rPr lang="en-US" altLang="zh-CN" kern="100" dirty="0">
                <a:solidFill>
                  <a:srgbClr val="000000"/>
                </a:solidFill>
                <a:latin typeface="Times New Roman" panose="02020603050405020304"/>
                <a:ea typeface="宋体" panose="02010600030101010101" pitchFamily="2" charset="-122"/>
                <a:cs typeface="Courier New" panose="02070309020205020404"/>
              </a:rPr>
              <a:t> of a product is the version of it that is made by one particular manufacturer.</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Every morning the man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shaves</a:t>
            </a:r>
            <a:r>
              <a:rPr lang="en-US" altLang="zh-CN" kern="100" dirty="0">
                <a:solidFill>
                  <a:srgbClr val="000000"/>
                </a:solidFill>
                <a:latin typeface="Times New Roman" panose="02020603050405020304"/>
                <a:ea typeface="宋体" panose="02010600030101010101" pitchFamily="2" charset="-122"/>
                <a:cs typeface="Courier New" panose="02070309020205020404"/>
              </a:rPr>
              <a:t> himself with this electric razor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刮胡刀</a:t>
            </a:r>
            <a:r>
              <a:rPr lang="en-US" altLang="zh-CN" kern="100" dirty="0">
                <a:solidFill>
                  <a:srgbClr val="000000"/>
                </a:solidFill>
                <a:latin typeface="Times New Roman" panose="02020603050405020304"/>
                <a:ea typeface="宋体" panose="02010600030101010101" pitchFamily="2" charset="-122"/>
                <a:cs typeface="Courier New" panose="020703090202050204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8. Most of us believe that Jack is a clever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fellow</a:t>
            </a:r>
            <a:r>
              <a:rPr lang="en-US" altLang="zh-CN" kern="100" dirty="0">
                <a:solidFill>
                  <a:srgbClr val="000000"/>
                </a:solidFill>
                <a:latin typeface="Times New Roman" panose="02020603050405020304"/>
                <a:ea typeface="宋体" panose="02010600030101010101" pitchFamily="2" charset="-122"/>
                <a:cs typeface="Courier New" panose="02070309020205020404"/>
              </a:rPr>
              <a:t> indeed.</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2" name="矩形 1"/>
          <p:cNvSpPr/>
          <p:nvPr/>
        </p:nvSpPr>
        <p:spPr>
          <a:xfrm>
            <a:off x="2520677" y="239283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品牌</a:t>
            </a:r>
            <a:endParaRPr lang="zh-CN" altLang="en-US" dirty="0"/>
          </a:p>
        </p:txBody>
      </p:sp>
      <p:sp>
        <p:nvSpPr>
          <p:cNvPr id="4" name="矩形 3"/>
          <p:cNvSpPr/>
          <p:nvPr/>
        </p:nvSpPr>
        <p:spPr>
          <a:xfrm>
            <a:off x="1440557" y="3564123"/>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刮脸，刮胡子</a:t>
            </a:r>
            <a:endParaRPr lang="zh-CN" altLang="en-US" dirty="0"/>
          </a:p>
        </p:txBody>
      </p:sp>
      <p:sp>
        <p:nvSpPr>
          <p:cNvPr id="5" name="矩形 4"/>
          <p:cNvSpPr/>
          <p:nvPr/>
        </p:nvSpPr>
        <p:spPr>
          <a:xfrm>
            <a:off x="8569349" y="417619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男人；家伙</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822427"/>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2840932780"/>
              </p:ext>
            </p:extLst>
          </p:nvPr>
        </p:nvGraphicFramePr>
        <p:xfrm>
          <a:off x="288429" y="1578511"/>
          <a:ext cx="10909212" cy="4165014"/>
        </p:xfrm>
        <a:graphic>
          <a:graphicData uri="http://schemas.openxmlformats.org/drawingml/2006/table">
            <a:tbl>
              <a:tblPr/>
              <a:tblGrid>
                <a:gridCol w="4572508">
                  <a:extLst>
                    <a:ext uri="{9D8B030D-6E8A-4147-A177-3AD203B41FA5}">
                      <a16:colId xmlns:a16="http://schemas.microsoft.com/office/drawing/2014/main" val="20000"/>
                    </a:ext>
                  </a:extLst>
                </a:gridCol>
                <a:gridCol w="6336704">
                  <a:extLst>
                    <a:ext uri="{9D8B030D-6E8A-4147-A177-3AD203B41FA5}">
                      <a16:colId xmlns:a16="http://schemas.microsoft.com/office/drawing/2014/main" val="20001"/>
                    </a:ext>
                  </a:extLst>
                </a:gridCol>
              </a:tblGrid>
              <a:tr h="595002">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95002">
                <a:tc rowSpan="2">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言论；意见，评论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remarkable</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非凡的，卓越的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595002">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remarkably </a:t>
                      </a:r>
                      <a:r>
                        <a:rPr lang="en-US" sz="2800" i="1" kern="100" dirty="0">
                          <a:solidFill>
                            <a:srgbClr val="000000"/>
                          </a:solidFill>
                          <a:effectLst/>
                          <a:latin typeface="Times New Roman" panose="02020603050405020304"/>
                          <a:ea typeface="楷体_GB2312"/>
                          <a:cs typeface="Courier New" panose="02070309020205020404"/>
                        </a:rPr>
                        <a:t>adv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不寻常地，惊人地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595002">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___________</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交流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interact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互动，相互影响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595002">
                <a:tc rowSpan="2">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使情绪激动的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emotion</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情绪，感情</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595002">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emotional</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感情上的，情绪激动的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595002">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残忍的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cruelty</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凶残，残忍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TextBox 2"/>
          <p:cNvSpPr txBox="1"/>
          <p:nvPr/>
        </p:nvSpPr>
        <p:spPr>
          <a:xfrm>
            <a:off x="288429" y="2520007"/>
            <a:ext cx="1272978" cy="523220"/>
          </a:xfrm>
          <a:prstGeom prst="rect">
            <a:avLst/>
          </a:prstGeom>
          <a:noFill/>
        </p:spPr>
        <p:txBody>
          <a:bodyPr wrap="square" rtlCol="0">
            <a:spAutoFit/>
          </a:bodyPr>
          <a:lstStyle/>
          <a:p>
            <a:r>
              <a:rPr lang="en-US" altLang="zh-CN" dirty="0"/>
              <a:t>remark</a:t>
            </a:r>
            <a:endParaRPr lang="zh-CN" altLang="en-US" dirty="0"/>
          </a:p>
        </p:txBody>
      </p:sp>
      <p:sp>
        <p:nvSpPr>
          <p:cNvPr id="4" name="TextBox 3"/>
          <p:cNvSpPr txBox="1"/>
          <p:nvPr/>
        </p:nvSpPr>
        <p:spPr>
          <a:xfrm>
            <a:off x="468449" y="3420107"/>
            <a:ext cx="1717137" cy="523220"/>
          </a:xfrm>
          <a:prstGeom prst="rect">
            <a:avLst/>
          </a:prstGeom>
          <a:noFill/>
        </p:spPr>
        <p:txBody>
          <a:bodyPr wrap="none" rtlCol="0">
            <a:spAutoFit/>
          </a:bodyPr>
          <a:lstStyle/>
          <a:p>
            <a:r>
              <a:rPr lang="en-US" altLang="zh-CN"/>
              <a:t>interaction</a:t>
            </a:r>
            <a:endParaRPr lang="zh-CN" altLang="en-US" dirty="0"/>
          </a:p>
        </p:txBody>
      </p:sp>
      <p:sp>
        <p:nvSpPr>
          <p:cNvPr id="5" name="TextBox 4"/>
          <p:cNvSpPr txBox="1"/>
          <p:nvPr/>
        </p:nvSpPr>
        <p:spPr>
          <a:xfrm>
            <a:off x="324434" y="4284203"/>
            <a:ext cx="1374831" cy="523220"/>
          </a:xfrm>
          <a:prstGeom prst="rect">
            <a:avLst/>
          </a:prstGeom>
          <a:noFill/>
        </p:spPr>
        <p:txBody>
          <a:bodyPr wrap="square" rtlCol="0">
            <a:spAutoFit/>
          </a:bodyPr>
          <a:lstStyle/>
          <a:p>
            <a:r>
              <a:rPr lang="en-US" altLang="zh-CN" dirty="0"/>
              <a:t>emotive</a:t>
            </a:r>
            <a:endParaRPr lang="zh-CN" altLang="en-US" dirty="0"/>
          </a:p>
        </p:txBody>
      </p:sp>
      <p:sp>
        <p:nvSpPr>
          <p:cNvPr id="6" name="TextBox 5"/>
          <p:cNvSpPr txBox="1"/>
          <p:nvPr/>
        </p:nvSpPr>
        <p:spPr>
          <a:xfrm>
            <a:off x="360437" y="5220307"/>
            <a:ext cx="901209" cy="523220"/>
          </a:xfrm>
          <a:prstGeom prst="rect">
            <a:avLst/>
          </a:prstGeom>
          <a:noFill/>
        </p:spPr>
        <p:txBody>
          <a:bodyPr wrap="none" rtlCol="0">
            <a:spAutoFit/>
          </a:bodyPr>
          <a:lstStyle/>
          <a:p>
            <a:r>
              <a:rPr lang="en-US" altLang="zh-CN"/>
              <a:t>cruel</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39453113"/>
              </p:ext>
            </p:extLst>
          </p:nvPr>
        </p:nvGraphicFramePr>
        <p:xfrm>
          <a:off x="288429" y="755811"/>
          <a:ext cx="10909212" cy="5292589"/>
        </p:xfrm>
        <a:graphic>
          <a:graphicData uri="http://schemas.openxmlformats.org/drawingml/2006/table">
            <a:tbl>
              <a:tblPr/>
              <a:tblGrid>
                <a:gridCol w="4500500">
                  <a:extLst>
                    <a:ext uri="{9D8B030D-6E8A-4147-A177-3AD203B41FA5}">
                      <a16:colId xmlns:a16="http://schemas.microsoft.com/office/drawing/2014/main" val="20000"/>
                    </a:ext>
                  </a:extLst>
                </a:gridCol>
                <a:gridCol w="6408712">
                  <a:extLst>
                    <a:ext uri="{9D8B030D-6E8A-4147-A177-3AD203B41FA5}">
                      <a16:colId xmlns:a16="http://schemas.microsoft.com/office/drawing/2014/main" val="20001"/>
                    </a:ext>
                  </a:extLst>
                </a:gridCol>
              </a:tblGrid>
              <a:tr h="563405">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200791">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作出</a:t>
                      </a:r>
                      <a:r>
                        <a:rPr lang="en-US" sz="2800" kern="100" dirty="0">
                          <a:solidFill>
                            <a:srgbClr val="000000"/>
                          </a:solidFill>
                          <a:effectLst/>
                          <a:latin typeface="宋体" panose="02010600030101010101" pitchFamily="2" charset="-122"/>
                          <a:ea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结论，推断出；结束，终止</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conclusion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结论；结束</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200791">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和蔼友善的，温和的，温柔的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gently </a:t>
                      </a:r>
                      <a:r>
                        <a:rPr lang="en-US" sz="2800" i="1" kern="100" dirty="0">
                          <a:solidFill>
                            <a:srgbClr val="000000"/>
                          </a:solidFill>
                          <a:effectLst/>
                          <a:latin typeface="Times New Roman" panose="02020603050405020304"/>
                          <a:ea typeface="楷体_GB2312"/>
                          <a:cs typeface="Courier New" panose="02070309020205020404"/>
                        </a:rPr>
                        <a:t>adv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温和地，温柔地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563405">
                <a:tc rowSpan="2">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作曲家</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compose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作曲</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563405">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fr-FR" sz="2800" kern="100" dirty="0">
                          <a:solidFill>
                            <a:srgbClr val="000000"/>
                          </a:solidFill>
                          <a:effectLst/>
                          <a:latin typeface="Times New Roman" panose="02020603050405020304"/>
                          <a:ea typeface="楷体_GB2312"/>
                          <a:cs typeface="Courier New" panose="02070309020205020404"/>
                        </a:rPr>
                        <a:t>composition</a:t>
                      </a:r>
                      <a:r>
                        <a:rPr lang="fr-FR"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作曲；作品；作文；成分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563405">
                <a:tc rowSpan="2">
                  <a:txBody>
                    <a:bodyPr/>
                    <a:lstStyle/>
                    <a:p>
                      <a:pPr algn="l">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___________</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难处理的；难懂的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complicate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使更复杂</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637387">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complication</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使复杂化的问题</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情况</a:t>
                      </a:r>
                      <a:r>
                        <a:rPr lang="en-US" sz="2800" kern="100" dirty="0">
                          <a:solidFill>
                            <a:srgbClr val="000000"/>
                          </a:solidFill>
                          <a:effectLst/>
                          <a:latin typeface="Times New Roman" panose="02020603050405020304"/>
                          <a:ea typeface="楷体_GB2312"/>
                          <a:cs typeface="Courier New" panose="020703090202050204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2" name="TextBox 1"/>
          <p:cNvSpPr txBox="1"/>
          <p:nvPr/>
        </p:nvSpPr>
        <p:spPr>
          <a:xfrm>
            <a:off x="360437" y="1403883"/>
            <a:ext cx="1478290" cy="523220"/>
          </a:xfrm>
          <a:prstGeom prst="rect">
            <a:avLst/>
          </a:prstGeom>
          <a:noFill/>
        </p:spPr>
        <p:txBody>
          <a:bodyPr wrap="none" rtlCol="0">
            <a:spAutoFit/>
          </a:bodyPr>
          <a:lstStyle/>
          <a:p>
            <a:r>
              <a:rPr lang="en-US" altLang="zh-CN"/>
              <a:t>conclude</a:t>
            </a:r>
            <a:endParaRPr lang="zh-CN" altLang="en-US" dirty="0"/>
          </a:p>
        </p:txBody>
      </p:sp>
      <p:sp>
        <p:nvSpPr>
          <p:cNvPr id="4" name="TextBox 3"/>
          <p:cNvSpPr txBox="1"/>
          <p:nvPr/>
        </p:nvSpPr>
        <p:spPr>
          <a:xfrm>
            <a:off x="398895" y="2536847"/>
            <a:ext cx="1149674" cy="523220"/>
          </a:xfrm>
          <a:prstGeom prst="rect">
            <a:avLst/>
          </a:prstGeom>
          <a:noFill/>
        </p:spPr>
        <p:txBody>
          <a:bodyPr wrap="none" rtlCol="0">
            <a:spAutoFit/>
          </a:bodyPr>
          <a:lstStyle/>
          <a:p>
            <a:r>
              <a:rPr lang="en-US" altLang="zh-CN" dirty="0"/>
              <a:t>gentle</a:t>
            </a:r>
            <a:r>
              <a:rPr lang="en-US" altLang="zh-CN" i="1" dirty="0"/>
              <a:t> </a:t>
            </a:r>
            <a:endParaRPr lang="zh-CN" altLang="en-US" dirty="0"/>
          </a:p>
        </p:txBody>
      </p:sp>
      <p:sp>
        <p:nvSpPr>
          <p:cNvPr id="7" name="TextBox 6"/>
          <p:cNvSpPr txBox="1"/>
          <p:nvPr/>
        </p:nvSpPr>
        <p:spPr>
          <a:xfrm>
            <a:off x="324433" y="4032175"/>
            <a:ext cx="1579278" cy="523220"/>
          </a:xfrm>
          <a:prstGeom prst="rect">
            <a:avLst/>
          </a:prstGeom>
          <a:noFill/>
        </p:spPr>
        <p:txBody>
          <a:bodyPr wrap="none" rtlCol="0">
            <a:spAutoFit/>
          </a:bodyPr>
          <a:lstStyle/>
          <a:p>
            <a:r>
              <a:rPr lang="en-US" altLang="zh-CN" dirty="0"/>
              <a:t>composer</a:t>
            </a:r>
            <a:endParaRPr lang="zh-CN" altLang="en-US" dirty="0"/>
          </a:p>
        </p:txBody>
      </p:sp>
      <p:sp>
        <p:nvSpPr>
          <p:cNvPr id="8" name="TextBox 7"/>
          <p:cNvSpPr txBox="1"/>
          <p:nvPr/>
        </p:nvSpPr>
        <p:spPr>
          <a:xfrm>
            <a:off x="360437" y="4932275"/>
            <a:ext cx="1935145" cy="523220"/>
          </a:xfrm>
          <a:prstGeom prst="rect">
            <a:avLst/>
          </a:prstGeom>
          <a:noFill/>
        </p:spPr>
        <p:txBody>
          <a:bodyPr wrap="none" rtlCol="0">
            <a:spAutoFit/>
          </a:bodyPr>
          <a:lstStyle/>
          <a:p>
            <a:r>
              <a:rPr lang="en-US" altLang="zh-CN" dirty="0"/>
              <a:t>complicated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301324"/>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particular </a:t>
            </a:r>
            <a:r>
              <a:rPr lang="zh-CN" altLang="zh-CN" kern="100" dirty="0">
                <a:solidFill>
                  <a:srgbClr val="000000"/>
                </a:solidFill>
                <a:latin typeface="Times New Roman" panose="02020603050405020304"/>
                <a:cs typeface="Times New Roman" panose="02020603050405020304"/>
              </a:rPr>
              <a:t>尤其，特别</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be full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充满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throw light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使</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显得清楚；阐明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；照亮</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brand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某种类型的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start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以</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开始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cross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删去；注销</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792485" y="2015951"/>
            <a:ext cx="463588" cy="523220"/>
          </a:xfrm>
          <a:prstGeom prst="rect">
            <a:avLst/>
          </a:prstGeom>
          <a:noFill/>
        </p:spPr>
        <p:txBody>
          <a:bodyPr wrap="none" rtlCol="0">
            <a:spAutoFit/>
          </a:bodyPr>
          <a:lstStyle/>
          <a:p>
            <a:r>
              <a:rPr lang="en-US" altLang="zh-CN"/>
              <a:t>in</a:t>
            </a:r>
            <a:endParaRPr lang="zh-CN" altLang="en-US" dirty="0"/>
          </a:p>
        </p:txBody>
      </p:sp>
      <p:sp>
        <p:nvSpPr>
          <p:cNvPr id="3" name="TextBox 2"/>
          <p:cNvSpPr txBox="1"/>
          <p:nvPr/>
        </p:nvSpPr>
        <p:spPr>
          <a:xfrm>
            <a:off x="1836601" y="2592015"/>
            <a:ext cx="574196" cy="523220"/>
          </a:xfrm>
          <a:prstGeom prst="rect">
            <a:avLst/>
          </a:prstGeom>
          <a:noFill/>
        </p:spPr>
        <p:txBody>
          <a:bodyPr wrap="none" rtlCol="0">
            <a:spAutoFit/>
          </a:bodyPr>
          <a:lstStyle/>
          <a:p>
            <a:r>
              <a:rPr lang="en-US" altLang="zh-CN" dirty="0"/>
              <a:t>of </a:t>
            </a:r>
            <a:endParaRPr lang="zh-CN" altLang="en-US" dirty="0"/>
          </a:p>
        </p:txBody>
      </p:sp>
      <p:sp>
        <p:nvSpPr>
          <p:cNvPr id="4" name="TextBox 3"/>
          <p:cNvSpPr txBox="1"/>
          <p:nvPr/>
        </p:nvSpPr>
        <p:spPr>
          <a:xfrm>
            <a:off x="2444990" y="3204083"/>
            <a:ext cx="543739" cy="523220"/>
          </a:xfrm>
          <a:prstGeom prst="rect">
            <a:avLst/>
          </a:prstGeom>
          <a:noFill/>
        </p:spPr>
        <p:txBody>
          <a:bodyPr wrap="none" rtlCol="0">
            <a:spAutoFit/>
          </a:bodyPr>
          <a:lstStyle/>
          <a:p>
            <a:r>
              <a:rPr lang="en-US" altLang="zh-CN" dirty="0"/>
              <a:t>on</a:t>
            </a:r>
            <a:endParaRPr lang="zh-CN" altLang="en-US" dirty="0"/>
          </a:p>
        </p:txBody>
      </p:sp>
      <p:sp>
        <p:nvSpPr>
          <p:cNvPr id="6" name="TextBox 5"/>
          <p:cNvSpPr txBox="1"/>
          <p:nvPr/>
        </p:nvSpPr>
        <p:spPr>
          <a:xfrm>
            <a:off x="1728589" y="3731785"/>
            <a:ext cx="484428" cy="523220"/>
          </a:xfrm>
          <a:prstGeom prst="rect">
            <a:avLst/>
          </a:prstGeom>
          <a:noFill/>
        </p:spPr>
        <p:txBody>
          <a:bodyPr wrap="none" rtlCol="0">
            <a:spAutoFit/>
          </a:bodyPr>
          <a:lstStyle/>
          <a:p>
            <a:r>
              <a:rPr lang="en-US" altLang="zh-CN" dirty="0"/>
              <a:t>of</a:t>
            </a:r>
            <a:endParaRPr lang="zh-CN" altLang="en-US" dirty="0"/>
          </a:p>
        </p:txBody>
      </p:sp>
      <p:sp>
        <p:nvSpPr>
          <p:cNvPr id="5" name="TextBox 4"/>
          <p:cNvSpPr txBox="1"/>
          <p:nvPr/>
        </p:nvSpPr>
        <p:spPr>
          <a:xfrm>
            <a:off x="1512565" y="4392215"/>
            <a:ext cx="822661" cy="523220"/>
          </a:xfrm>
          <a:prstGeom prst="rect">
            <a:avLst/>
          </a:prstGeom>
          <a:noFill/>
        </p:spPr>
        <p:txBody>
          <a:bodyPr wrap="none" rtlCol="0">
            <a:spAutoFit/>
          </a:bodyPr>
          <a:lstStyle/>
          <a:p>
            <a:r>
              <a:rPr lang="en-US" altLang="zh-CN" dirty="0"/>
              <a:t>with</a:t>
            </a:r>
            <a:endParaRPr lang="zh-CN" altLang="en-US" dirty="0"/>
          </a:p>
        </p:txBody>
      </p:sp>
      <p:sp>
        <p:nvSpPr>
          <p:cNvPr id="7" name="TextBox 6"/>
          <p:cNvSpPr txBox="1"/>
          <p:nvPr/>
        </p:nvSpPr>
        <p:spPr>
          <a:xfrm>
            <a:off x="1620577" y="5004283"/>
            <a:ext cx="643125" cy="523220"/>
          </a:xfrm>
          <a:prstGeom prst="rect">
            <a:avLst/>
          </a:prstGeom>
          <a:noFill/>
        </p:spPr>
        <p:txBody>
          <a:bodyPr wrap="none" rtlCol="0">
            <a:spAutoFit/>
          </a:bodyPr>
          <a:lstStyle/>
          <a:p>
            <a:r>
              <a:rPr lang="en-US" altLang="zh-CN"/>
              <a:t>out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598738"/>
            <a:ext cx="10693400" cy="36215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“be to do”</a:t>
            </a:r>
            <a:r>
              <a:rPr lang="zh-CN" altLang="zh-CN" kern="100" dirty="0">
                <a:solidFill>
                  <a:srgbClr val="000000"/>
                </a:solidFill>
                <a:latin typeface="Times New Roman" panose="02020603050405020304"/>
                <a:cs typeface="Times New Roman" panose="02020603050405020304"/>
              </a:rPr>
              <a:t>结构</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Like Twain, but on the other side of the world, the Chinese writer Wang </a:t>
            </a:r>
            <a:r>
              <a:rPr lang="en-US" altLang="zh-CN" kern="100" dirty="0" err="1">
                <a:solidFill>
                  <a:srgbClr val="000000"/>
                </a:solidFill>
                <a:latin typeface="Times New Roman" panose="02020603050405020304"/>
                <a:cs typeface="Courier New" panose="02070309020205020404"/>
              </a:rPr>
              <a:t>Zengqi</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soon </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Times New Roman" panose="02020603050405020304"/>
                <a:cs typeface="Courier New" panose="02070309020205020404"/>
              </a:rPr>
              <a:t> famous for his own unique brand of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但在世界的另一边，和马克</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吐温一样，中国作家汪曾祺很快因为他独特的幽默风格而出名。</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1490134" y="3472951"/>
            <a:ext cx="742511" cy="523220"/>
          </a:xfrm>
          <a:prstGeom prst="rect">
            <a:avLst/>
          </a:prstGeom>
          <a:noFill/>
        </p:spPr>
        <p:txBody>
          <a:bodyPr wrap="none" rtlCol="0">
            <a:spAutoFit/>
          </a:bodyPr>
          <a:lstStyle/>
          <a:p>
            <a:r>
              <a:rPr lang="en-US" altLang="zh-CN" dirty="0"/>
              <a:t>was</a:t>
            </a:r>
            <a:endParaRPr lang="zh-CN" altLang="en-US" dirty="0"/>
          </a:p>
        </p:txBody>
      </p:sp>
      <p:sp>
        <p:nvSpPr>
          <p:cNvPr id="3" name="TextBox 2"/>
          <p:cNvSpPr txBox="1"/>
          <p:nvPr/>
        </p:nvSpPr>
        <p:spPr>
          <a:xfrm>
            <a:off x="2988729" y="3472951"/>
            <a:ext cx="1757212" cy="523220"/>
          </a:xfrm>
          <a:prstGeom prst="rect">
            <a:avLst/>
          </a:prstGeom>
          <a:noFill/>
        </p:spPr>
        <p:txBody>
          <a:bodyPr wrap="none" rtlCol="0">
            <a:spAutoFit/>
          </a:bodyPr>
          <a:lstStyle/>
          <a:p>
            <a:r>
              <a:rPr lang="en-US" altLang="zh-CN" dirty="0"/>
              <a:t>to become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17551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not only... but also...</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While these same jokes might not be as funny to us now as they were then, their authors understood that </a:t>
            </a:r>
            <a:r>
              <a:rPr lang="en-US" altLang="zh-CN" kern="100" dirty="0" err="1">
                <a:solidFill>
                  <a:srgbClr val="000000"/>
                </a:solidFill>
                <a:latin typeface="Times New Roman" panose="02020603050405020304"/>
                <a:cs typeface="Courier New" panose="02070309020205020404"/>
              </a:rPr>
              <a:t>humour</a:t>
            </a:r>
            <a:r>
              <a:rPr lang="en-US" altLang="zh-CN" kern="100" dirty="0">
                <a:solidFill>
                  <a:srgbClr val="000000"/>
                </a:solidFill>
                <a:latin typeface="Times New Roman" panose="02020603050405020304"/>
                <a:cs typeface="Courier New" panose="02070309020205020404"/>
              </a:rPr>
              <a:t> could </a:t>
            </a:r>
            <a:r>
              <a:rPr lang="en-US" altLang="zh-CN" kern="100" dirty="0">
                <a:solidFill>
                  <a:srgbClr val="000000"/>
                </a:solidFill>
                <a:latin typeface="Times New Roman" panose="02020603050405020304"/>
                <a:ea typeface="楷体_GB2312"/>
                <a:cs typeface="Courier New" panose="02070309020205020404"/>
              </a:rPr>
              <a:t>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a:t>
            </a:r>
            <a:r>
              <a:rPr lang="en-US" altLang="zh-CN" kern="100" dirty="0">
                <a:solidFill>
                  <a:srgbClr val="000000"/>
                </a:solidFill>
                <a:latin typeface="Times New Roman" panose="02020603050405020304"/>
                <a:cs typeface="Courier New" panose="02070309020205020404"/>
              </a:rPr>
              <a:t> sensitive or emotive issues.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虽然这些相同的笑话现在对我们而言可能不如当时那么有趣，但是它们的作者明白，幽默不仅是一种娱乐的方式，而且能使人对敏感问题或有争议的问题产生新的认识。</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7611173" y="2375991"/>
            <a:ext cx="3262432" cy="523220"/>
          </a:xfrm>
          <a:prstGeom prst="rect">
            <a:avLst/>
          </a:prstGeom>
          <a:noFill/>
        </p:spPr>
        <p:txBody>
          <a:bodyPr wrap="none" rtlCol="0">
            <a:spAutoFit/>
          </a:bodyPr>
          <a:lstStyle/>
          <a:p>
            <a:r>
              <a:rPr lang="en-US" altLang="zh-CN" dirty="0"/>
              <a:t>not only entertain but</a:t>
            </a:r>
            <a:endParaRPr lang="zh-CN" altLang="en-US" dirty="0"/>
          </a:p>
        </p:txBody>
      </p:sp>
      <p:sp>
        <p:nvSpPr>
          <p:cNvPr id="3" name="TextBox 2"/>
          <p:cNvSpPr txBox="1"/>
          <p:nvPr/>
        </p:nvSpPr>
        <p:spPr>
          <a:xfrm>
            <a:off x="468449" y="2988059"/>
            <a:ext cx="3573414" cy="523220"/>
          </a:xfrm>
          <a:prstGeom prst="rect">
            <a:avLst/>
          </a:prstGeom>
          <a:noFill/>
        </p:spPr>
        <p:txBody>
          <a:bodyPr wrap="none" rtlCol="0">
            <a:spAutoFit/>
          </a:bodyPr>
          <a:lstStyle/>
          <a:p>
            <a:r>
              <a:rPr lang="en-US" altLang="zh-CN"/>
              <a:t>also throw new light 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2382</Words>
  <Application>Microsoft Office PowerPoint</Application>
  <PresentationFormat>自定义</PresentationFormat>
  <Paragraphs>274</Paragraphs>
  <Slides>32</Slides>
  <Notes>32</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32</vt:i4>
      </vt:variant>
    </vt:vector>
  </HeadingPairs>
  <TitlesOfParts>
    <vt:vector size="48" baseType="lpstr">
      <vt:lpstr>HelveticaNeueLT Pro 67 MdCn</vt:lpstr>
      <vt:lpstr>IPAPANNEW</vt:lpstr>
      <vt:lpstr>等线</vt:lpstr>
      <vt:lpstr>等线 Light</vt:lpstr>
      <vt:lpstr>黑体</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1300</cp:revision>
  <dcterms:created xsi:type="dcterms:W3CDTF">2016-06-29T09:22:00Z</dcterms:created>
  <dcterms:modified xsi:type="dcterms:W3CDTF">2026-02-13T02:02:01Z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