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tags/tag10.xml" ContentType="application/vnd.openxmlformats-officedocument.presentationml.tags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  <p:sldMasterId id="2147483660" r:id="rId2"/>
    <p:sldMasterId id="2147483662" r:id="rId3"/>
  </p:sldMasterIdLst>
  <p:notesMasterIdLst>
    <p:notesMasterId r:id="rId45"/>
  </p:notesMasterIdLst>
  <p:handoutMasterIdLst>
    <p:handoutMasterId r:id="rId46"/>
  </p:handoutMasterIdLst>
  <p:sldIdLst>
    <p:sldId id="2476" r:id="rId4"/>
    <p:sldId id="3800" r:id="rId5"/>
    <p:sldId id="2478" r:id="rId6"/>
    <p:sldId id="2343" r:id="rId7"/>
    <p:sldId id="3851" r:id="rId8"/>
    <p:sldId id="3852" r:id="rId9"/>
    <p:sldId id="3853" r:id="rId10"/>
    <p:sldId id="3854" r:id="rId11"/>
    <p:sldId id="3855" r:id="rId12"/>
    <p:sldId id="3856" r:id="rId13"/>
    <p:sldId id="3857" r:id="rId14"/>
    <p:sldId id="3664" r:id="rId15"/>
    <p:sldId id="3848" r:id="rId16"/>
    <p:sldId id="3858" r:id="rId17"/>
    <p:sldId id="3849" r:id="rId18"/>
    <p:sldId id="3850" r:id="rId19"/>
    <p:sldId id="3859" r:id="rId20"/>
    <p:sldId id="3860" r:id="rId21"/>
    <p:sldId id="3785" r:id="rId22"/>
    <p:sldId id="3786" r:id="rId23"/>
    <p:sldId id="3836" r:id="rId24"/>
    <p:sldId id="3837" r:id="rId25"/>
    <p:sldId id="3813" r:id="rId26"/>
    <p:sldId id="3814" r:id="rId27"/>
    <p:sldId id="3838" r:id="rId28"/>
    <p:sldId id="3815" r:id="rId29"/>
    <p:sldId id="3816" r:id="rId30"/>
    <p:sldId id="3861" r:id="rId31"/>
    <p:sldId id="3862" r:id="rId32"/>
    <p:sldId id="3817" r:id="rId33"/>
    <p:sldId id="3818" r:id="rId34"/>
    <p:sldId id="3863" r:id="rId35"/>
    <p:sldId id="3864" r:id="rId36"/>
    <p:sldId id="3819" r:id="rId37"/>
    <p:sldId id="3820" r:id="rId38"/>
    <p:sldId id="3840" r:id="rId39"/>
    <p:sldId id="3823" r:id="rId40"/>
    <p:sldId id="3824" r:id="rId41"/>
    <p:sldId id="3846" r:id="rId42"/>
    <p:sldId id="3780" r:id="rId43"/>
    <p:sldId id="2276" r:id="rId44"/>
  </p:sldIdLst>
  <p:sldSz cx="11522075" cy="6480175"/>
  <p:notesSz cx="6858000" cy="9144000"/>
  <p:custDataLst>
    <p:tags r:id="rId47"/>
  </p:custDataLst>
  <p:defaultTextStyle>
    <a:defPPr>
      <a:defRPr lang="zh-CN"/>
    </a:defPPr>
    <a:lvl1pPr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59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31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03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75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2" userDrawn="1">
          <p15:clr>
            <a:srgbClr val="A4A3A4"/>
          </p15:clr>
        </p15:guide>
        <p15:guide id="2" orient="horz" pos="462" userDrawn="1">
          <p15:clr>
            <a:srgbClr val="A4A3A4"/>
          </p15:clr>
        </p15:guide>
        <p15:guide id="3" orient="horz" pos="2212" userDrawn="1">
          <p15:clr>
            <a:srgbClr val="A4A3A4"/>
          </p15:clr>
        </p15:guide>
        <p15:guide id="4" pos="1678" userDrawn="1">
          <p15:clr>
            <a:srgbClr val="A4A3A4"/>
          </p15:clr>
        </p15:guide>
        <p15:guide id="5" userDrawn="1">
          <p15:clr>
            <a:srgbClr val="A4A3A4"/>
          </p15:clr>
        </p15:guide>
        <p15:guide id="6" pos="362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F0000"/>
    <a:srgbClr val="FF9900"/>
    <a:srgbClr val="CC6600"/>
    <a:srgbClr val="C2DBEE"/>
    <a:srgbClr val="1F487C"/>
    <a:srgbClr val="0000FF"/>
    <a:srgbClr val="FFF2CC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67" autoAdjust="0"/>
    <p:restoredTop sz="94268" autoAdjust="0"/>
  </p:normalViewPr>
  <p:slideViewPr>
    <p:cSldViewPr showGuides="1">
      <p:cViewPr varScale="1">
        <p:scale>
          <a:sx n="114" d="100"/>
          <a:sy n="114" d="100"/>
        </p:scale>
        <p:origin x="738" y="96"/>
      </p:cViewPr>
      <p:guideLst>
        <p:guide orient="horz" pos="562"/>
        <p:guide orient="horz" pos="462"/>
        <p:guide orient="horz" pos="2212"/>
        <p:guide pos="1678"/>
        <p:guide/>
        <p:guide pos="3629"/>
      </p:guideLst>
    </p:cSldViewPr>
  </p:slideViewPr>
  <p:outlineViewPr>
    <p:cViewPr>
      <p:scale>
        <a:sx n="33" d="100"/>
        <a:sy n="33" d="100"/>
      </p:scale>
      <p:origin x="0" y="279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7" d="100"/>
          <a:sy n="87" d="100"/>
        </p:scale>
        <p:origin x="2988" y="102"/>
      </p:cViewPr>
      <p:guideLst>
        <p:guide orient="horz" pos="2880"/>
        <p:guide pos="2160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tags" Target="tags/tag1.xml"/><Relationship Id="rId50" Type="http://schemas.openxmlformats.org/officeDocument/2006/relationships/theme" Target="theme/theme1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presProps" Target="presProps.xml"/><Relationship Id="rId8" Type="http://schemas.openxmlformats.org/officeDocument/2006/relationships/slide" Target="slides/slide5.xml"/><Relationship Id="rId51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handoutMaster" Target="handoutMasters/handoutMaster1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C0FD54D-2DBA-4454-95CD-97783196BCF2}" type="datetimeFigureOut">
              <a:rPr lang="zh-CN" altLang="en-US"/>
              <a:t>2026/2/13</a:t>
            </a:fld>
            <a:endParaRPr lang="en-US" altLang="zh-CN"/>
          </a:p>
        </p:txBody>
      </p:sp>
      <p:sp>
        <p:nvSpPr>
          <p:cNvPr id="972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72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43F0C2DE-9DF1-4938-B71A-CD99F2F9E5E6}" type="slidenum">
              <a:rPr lang="zh-CN" altLang="en-US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9144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9144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843176F-0A74-4E04-BFB4-8C9AF220B594}" type="datetimeFigureOut">
              <a:rPr lang="zh-CN" altLang="en-US"/>
              <a:t>2026/2/13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9144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0C2F423-DE4F-4D5D-93D7-ED34FF67A17B}" type="slidenum">
              <a:rPr lang="zh-CN" altLang="en-US"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559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9131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3703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8275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30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20C7C836-5437-453B-BF4C-783C7D9CED27}" type="slidenum">
              <a:rPr lang="zh-CN" altLang="en-US" sz="1200" smtClean="0">
                <a:latin typeface="Calibri" panose="020F0502020204030204" pitchFamily="34" charset="0"/>
              </a:rPr>
              <a:t>1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71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8762F80-2A65-482E-8235-682560DEF7CF}" type="slidenum">
              <a:rPr lang="zh-CN" altLang="en-US" sz="1200" smtClean="0">
                <a:latin typeface="Calibri" panose="020F0502020204030204" pitchFamily="34" charset="0"/>
              </a:rPr>
              <a:t>10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71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8762F80-2A65-482E-8235-682560DEF7CF}" type="slidenum">
              <a:rPr lang="zh-CN" altLang="en-US" sz="1200" smtClean="0">
                <a:latin typeface="Calibri" panose="020F0502020204030204" pitchFamily="34" charset="0"/>
              </a:rPr>
              <a:t>11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813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DAEA119B-8058-4BAA-8785-1916E6003C6B}" type="slidenum">
              <a:rPr lang="zh-CN" altLang="en-US" sz="1200" smtClean="0">
                <a:latin typeface="Calibri" panose="020F0502020204030204" pitchFamily="34" charset="0"/>
              </a:rPr>
              <a:t>12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915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CEE0B122-1FBD-4190-821E-654CEA823DCE}" type="slidenum">
              <a:rPr lang="zh-CN" altLang="en-US" sz="1200" smtClean="0">
                <a:latin typeface="Calibri" panose="020F0502020204030204" pitchFamily="34" charset="0"/>
              </a:rPr>
              <a:t>13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915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CEE0B122-1FBD-4190-821E-654CEA823DCE}" type="slidenum">
              <a:rPr lang="zh-CN" altLang="en-US" sz="1200" smtClean="0">
                <a:latin typeface="Calibri" panose="020F0502020204030204" pitchFamily="34" charset="0"/>
              </a:rPr>
              <a:t>14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915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CEE0B122-1FBD-4190-821E-654CEA823DCE}" type="slidenum">
              <a:rPr lang="zh-CN" altLang="en-US" sz="1200" smtClean="0">
                <a:latin typeface="Calibri" panose="020F0502020204030204" pitchFamily="34" charset="0"/>
              </a:rPr>
              <a:t>15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915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CEE0B122-1FBD-4190-821E-654CEA823DCE}" type="slidenum">
              <a:rPr lang="zh-CN" altLang="en-US" sz="1200" smtClean="0">
                <a:latin typeface="Calibri" panose="020F0502020204030204" pitchFamily="34" charset="0"/>
              </a:rPr>
              <a:t>16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915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CEE0B122-1FBD-4190-821E-654CEA823DCE}" type="slidenum">
              <a:rPr lang="zh-CN" altLang="en-US" sz="1200" smtClean="0">
                <a:latin typeface="Calibri" panose="020F0502020204030204" pitchFamily="34" charset="0"/>
              </a:rPr>
              <a:t>17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915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CEE0B122-1FBD-4190-821E-654CEA823DCE}" type="slidenum">
              <a:rPr lang="zh-CN" altLang="en-US" sz="1200" smtClean="0">
                <a:latin typeface="Calibri" panose="020F0502020204030204" pitchFamily="34" charset="0"/>
              </a:rPr>
              <a:t>18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32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73BF05C-D306-4092-AEEC-B8DEB851129F}" type="slidenum">
              <a:rPr lang="zh-CN" altLang="en-US" sz="1200" smtClean="0">
                <a:latin typeface="Calibri" panose="020F0502020204030204" pitchFamily="34" charset="0"/>
              </a:rPr>
              <a:t>19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403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9FF73913-E077-4BEC-908D-580747700807}" type="slidenum">
              <a:rPr lang="zh-CN" altLang="en-US" sz="1200" smtClean="0">
                <a:latin typeface="Calibri" panose="020F0502020204030204" pitchFamily="34" charset="0"/>
              </a:rPr>
              <a:t>2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  <a:t>20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  <a:t>21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  <a:t>22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32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73BF05C-D306-4092-AEEC-B8DEB851129F}" type="slidenum">
              <a:rPr lang="zh-CN" altLang="en-US" sz="1200" smtClean="0">
                <a:latin typeface="Calibri" panose="020F0502020204030204" pitchFamily="34" charset="0"/>
              </a:rPr>
              <a:t>23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  <a:t>24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  <a:t>25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32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73BF05C-D306-4092-AEEC-B8DEB851129F}" type="slidenum">
              <a:rPr lang="zh-CN" altLang="en-US" sz="1200" smtClean="0">
                <a:latin typeface="Calibri" panose="020F0502020204030204" pitchFamily="34" charset="0"/>
              </a:rPr>
              <a:t>26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  <a:t>27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  <a:t>28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  <a:t>29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608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A3416693-ADB3-4C67-88EA-8AB477A7A092}" type="slidenum">
              <a:rPr lang="zh-CN" altLang="en-US" sz="1200" smtClean="0">
                <a:latin typeface="Calibri" panose="020F0502020204030204" pitchFamily="34" charset="0"/>
              </a:rPr>
              <a:t>3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32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73BF05C-D306-4092-AEEC-B8DEB851129F}" type="slidenum">
              <a:rPr lang="zh-CN" altLang="en-US" sz="1200" smtClean="0">
                <a:latin typeface="Calibri" panose="020F0502020204030204" pitchFamily="34" charset="0"/>
              </a:rPr>
              <a:t>30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  <a:t>31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  <a:t>32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  <a:t>33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32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73BF05C-D306-4092-AEEC-B8DEB851129F}" type="slidenum">
              <a:rPr lang="zh-CN" altLang="en-US" sz="1200" smtClean="0">
                <a:latin typeface="Calibri" panose="020F0502020204030204" pitchFamily="34" charset="0"/>
              </a:rPr>
              <a:t>34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  <a:t>35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  <a:t>36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  <a:t>37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  <a:t>38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  <a:t>39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71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8762F80-2A65-482E-8235-682560DEF7CF}" type="slidenum">
              <a:rPr lang="zh-CN" altLang="en-US" sz="1200" smtClean="0">
                <a:latin typeface="Calibri" panose="020F0502020204030204" pitchFamily="34" charset="0"/>
              </a:rPr>
              <a:t>4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861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686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28EDEE4-9C80-4A1B-AD6C-4D3E82D497DF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  <a:t>40</a:t>
            </a:fld>
            <a:endParaRPr lang="en-US" altLang="zh-CN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963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6963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8279B05E-C682-41CA-8C6D-24804725F5C5}" type="slidenum">
              <a:rPr lang="zh-CN" altLang="en-US" sz="1200" smtClean="0">
                <a:latin typeface="Calibri" panose="020F0502020204030204" pitchFamily="34" charset="0"/>
              </a:rPr>
              <a:t>41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71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8762F80-2A65-482E-8235-682560DEF7CF}" type="slidenum">
              <a:rPr lang="zh-CN" altLang="en-US" sz="1200" smtClean="0">
                <a:latin typeface="Calibri" panose="020F0502020204030204" pitchFamily="34" charset="0"/>
              </a:rPr>
              <a:t>5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71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8762F80-2A65-482E-8235-682560DEF7CF}" type="slidenum">
              <a:rPr lang="zh-CN" altLang="en-US" sz="1200" smtClean="0">
                <a:latin typeface="Calibri" panose="020F0502020204030204" pitchFamily="34" charset="0"/>
              </a:rPr>
              <a:t>6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71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8762F80-2A65-482E-8235-682560DEF7CF}" type="slidenum">
              <a:rPr lang="zh-CN" altLang="en-US" sz="1200" smtClean="0">
                <a:latin typeface="Calibri" panose="020F0502020204030204" pitchFamily="34" charset="0"/>
              </a:rPr>
              <a:t>7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71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8762F80-2A65-482E-8235-682560DEF7CF}" type="slidenum">
              <a:rPr lang="zh-CN" altLang="en-US" sz="1200" smtClean="0">
                <a:latin typeface="Calibri" panose="020F0502020204030204" pitchFamily="34" charset="0"/>
              </a:rPr>
              <a:t>8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dirty="0">
              <a:latin typeface="微软雅黑" panose="020B0503020204020204" pitchFamily="34" charset="-122"/>
            </a:endParaRPr>
          </a:p>
        </p:txBody>
      </p:sp>
      <p:sp>
        <p:nvSpPr>
          <p:cNvPr id="471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8762F80-2A65-482E-8235-682560DEF7CF}" type="slidenum">
              <a:rPr lang="zh-CN" altLang="en-US" sz="1200" smtClean="0">
                <a:latin typeface="Calibri" panose="020F0502020204030204" pitchFamily="34" charset="0"/>
              </a:rPr>
              <a:t>9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2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40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2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4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0.xml"/><Relationship Id="rId2" Type="http://schemas.openxmlformats.org/officeDocument/2006/relationships/slide" Target="../slides/slide12.xml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3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slide" Target="../slides/slide12.xml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3.xml"/><Relationship Id="rId4" Type="http://schemas.openxmlformats.org/officeDocument/2006/relationships/slide" Target="../slides/slide4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slide" Target="../slides/slide12.xml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3.xml"/><Relationship Id="rId4" Type="http://schemas.openxmlformats.org/officeDocument/2006/relationships/slide" Target="../slides/slide4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slide" Target="../slides/slide12.xml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3.xml"/><Relationship Id="rId4" Type="http://schemas.openxmlformats.org/officeDocument/2006/relationships/slide" Target="../slides/slide4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slide" Target="../slides/slide12.xml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3.xml"/><Relationship Id="rId4" Type="http://schemas.openxmlformats.org/officeDocument/2006/relationships/slide" Target="../slides/slide4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链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84138"/>
            <a:ext cx="452438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2520007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kumimoji="0" lang="zh-CN" altLang="en-US" sz="2800" b="0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栏目链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271037" y="2868425"/>
            <a:ext cx="10980000" cy="738664"/>
          </a:xfrm>
          <a:prstGeom prst="rect">
            <a:avLst/>
          </a:prstGeom>
        </p:spPr>
        <p:txBody>
          <a:bodyPr anchor="ctr" anchorCtr="0">
            <a:spAutoFit/>
          </a:bodyPr>
          <a:lstStyle>
            <a:lvl1pPr marL="0" indent="0" algn="just" eaLnBrk="1">
              <a:lnSpc>
                <a:spcPct val="150000"/>
              </a:lnSpc>
              <a:spcBef>
                <a:spcPts val="0"/>
              </a:spcBef>
              <a:buNone/>
              <a:tabLst>
                <a:tab pos="5255895" algn="l"/>
              </a:tabLst>
              <a:defRPr sz="2800" b="0"/>
            </a:lvl1pPr>
            <a:lvl2pPr>
              <a:defRPr sz="2800" b="1"/>
            </a:lvl2pPr>
            <a:lvl3pPr>
              <a:defRPr sz="2800" b="1"/>
            </a:lvl3pPr>
            <a:lvl4pPr>
              <a:defRPr sz="2800" b="1"/>
            </a:lvl4pPr>
            <a:lvl5pPr>
              <a:defRPr sz="2800" b="1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链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平行四边形 2"/>
          <p:cNvSpPr/>
          <p:nvPr userDrawn="1"/>
        </p:nvSpPr>
        <p:spPr>
          <a:xfrm>
            <a:off x="-3175" y="0"/>
            <a:ext cx="11522075" cy="1557338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100000">
                <a:srgbClr val="FFC000"/>
              </a:gs>
              <a:gs pos="27000">
                <a:srgbClr val="C00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4" name="TextBox 31"/>
          <p:cNvSpPr txBox="1">
            <a:spLocks noChangeArrowheads="1"/>
          </p:cNvSpPr>
          <p:nvPr userDrawn="1"/>
        </p:nvSpPr>
        <p:spPr bwMode="auto">
          <a:xfrm>
            <a:off x="684213" y="131763"/>
            <a:ext cx="6192837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600" dirty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Unit 3</a:t>
            </a:r>
            <a:r>
              <a:rPr lang="zh-CN" altLang="en-US" sz="1600" dirty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1600" dirty="0" err="1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Faster,higher,stronger</a:t>
            </a:r>
            <a:endParaRPr lang="en-US" altLang="zh-CN" sz="1600" dirty="0">
              <a:solidFill>
                <a:srgbClr val="F2F2F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84138"/>
            <a:ext cx="452438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16559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kumimoji="0" lang="zh-CN" altLang="en-US" sz="2800" b="0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解析答案的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15037" y="132244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kumimoji="0" lang="zh-CN" altLang="en-US" sz="2800" b="0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识记基础知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7956550" y="55563"/>
            <a:ext cx="1008063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自主式预习</a:t>
            </a: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9037638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</a:p>
        </p:txBody>
      </p:sp>
      <p:sp>
        <p:nvSpPr>
          <p:cNvPr id="6" name="圆角矩形 7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117138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课后素养评价</a:t>
            </a: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阅读主题素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7956550" y="141288"/>
            <a:ext cx="1008063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自主式预习</a:t>
            </a: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9037638" y="55563"/>
            <a:ext cx="1008062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</a:p>
        </p:txBody>
      </p:sp>
      <p:sp>
        <p:nvSpPr>
          <p:cNvPr id="6" name="圆角矩形 7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117138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课后素养评价</a:t>
            </a: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吟诵国学经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9037638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10117138" y="55563"/>
            <a:ext cx="1008062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课后素养评价</a:t>
            </a:r>
          </a:p>
        </p:txBody>
      </p:sp>
      <p:sp>
        <p:nvSpPr>
          <p:cNvPr id="6" name="圆角矩形 7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7956550" y="141288"/>
            <a:ext cx="1008063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自主式预习</a:t>
            </a: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主预习任务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46212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阅读主题素材</a:t>
            </a: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570071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吟诵国学经典</a:t>
            </a:r>
          </a:p>
        </p:txBody>
      </p:sp>
      <p:sp>
        <p:nvSpPr>
          <p:cNvPr id="6" name="圆角矩形 7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6799263" y="55563"/>
            <a:ext cx="1008062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自主预习任务单</a:t>
            </a:r>
          </a:p>
        </p:txBody>
      </p:sp>
      <p:sp>
        <p:nvSpPr>
          <p:cNvPr id="7" name="圆角矩形 8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7899400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阅读鉴赏活动单</a:t>
            </a:r>
          </a:p>
        </p:txBody>
      </p:sp>
      <p:sp>
        <p:nvSpPr>
          <p:cNvPr id="8" name="圆角矩形 9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8999538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拓展运用活动单</a:t>
            </a:r>
          </a:p>
        </p:txBody>
      </p:sp>
      <p:sp>
        <p:nvSpPr>
          <p:cNvPr id="9" name="圆角矩形 10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099675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文本对应练</a:t>
            </a:r>
          </a:p>
        </p:txBody>
      </p:sp>
      <p:sp>
        <p:nvSpPr>
          <p:cNvPr id="10" name="圆角矩形 11">
            <a:hlinkClick r:id="rId5" action="ppaction://hlinksldjump"/>
          </p:cNvPr>
          <p:cNvSpPr>
            <a:spLocks noChangeArrowheads="1"/>
          </p:cNvSpPr>
          <p:nvPr userDrawn="1"/>
        </p:nvSpPr>
        <p:spPr bwMode="auto">
          <a:xfrm>
            <a:off x="35417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识记基础知识</a:t>
            </a: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阅读鉴赏活动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46212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阅读主题素材</a:t>
            </a: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570071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吟诵国学经典</a:t>
            </a:r>
          </a:p>
        </p:txBody>
      </p:sp>
      <p:sp>
        <p:nvSpPr>
          <p:cNvPr id="6" name="圆角矩形 7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679926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自主预习任务单</a:t>
            </a:r>
          </a:p>
        </p:txBody>
      </p:sp>
      <p:sp>
        <p:nvSpPr>
          <p:cNvPr id="7" name="圆角矩形 8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7899400" y="55563"/>
            <a:ext cx="1008063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阅读鉴赏活动单</a:t>
            </a:r>
          </a:p>
        </p:txBody>
      </p:sp>
      <p:sp>
        <p:nvSpPr>
          <p:cNvPr id="8" name="圆角矩形 9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8999538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拓展运用活动单</a:t>
            </a:r>
          </a:p>
        </p:txBody>
      </p:sp>
      <p:sp>
        <p:nvSpPr>
          <p:cNvPr id="9" name="圆角矩形 10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099675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文本对应练</a:t>
            </a:r>
          </a:p>
        </p:txBody>
      </p:sp>
      <p:sp>
        <p:nvSpPr>
          <p:cNvPr id="10" name="圆角矩形 11">
            <a:hlinkClick r:id="rId5" action="ppaction://hlinksldjump"/>
          </p:cNvPr>
          <p:cNvSpPr>
            <a:spLocks noChangeArrowheads="1"/>
          </p:cNvSpPr>
          <p:nvPr userDrawn="1"/>
        </p:nvSpPr>
        <p:spPr bwMode="auto">
          <a:xfrm>
            <a:off x="35417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识记基础知识</a:t>
            </a: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拓展运用活动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46212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阅读主题素材</a:t>
            </a: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570071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吟诵国学经典</a:t>
            </a:r>
          </a:p>
        </p:txBody>
      </p:sp>
      <p:sp>
        <p:nvSpPr>
          <p:cNvPr id="6" name="圆角矩形 7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679926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自主预习任务单</a:t>
            </a:r>
          </a:p>
        </p:txBody>
      </p:sp>
      <p:sp>
        <p:nvSpPr>
          <p:cNvPr id="7" name="圆角矩形 8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7899400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阅读鉴赏活动单</a:t>
            </a:r>
          </a:p>
        </p:txBody>
      </p:sp>
      <p:sp>
        <p:nvSpPr>
          <p:cNvPr id="8" name="圆角矩形 9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099675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文本对应练</a:t>
            </a:r>
          </a:p>
        </p:txBody>
      </p:sp>
      <p:sp>
        <p:nvSpPr>
          <p:cNvPr id="9" name="圆角矩形 10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8999538" y="55563"/>
            <a:ext cx="1008062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拓展运用活动单</a:t>
            </a:r>
          </a:p>
        </p:txBody>
      </p:sp>
      <p:sp>
        <p:nvSpPr>
          <p:cNvPr id="10" name="圆角矩形 11">
            <a:hlinkClick r:id="rId5" action="ppaction://hlinksldjump"/>
          </p:cNvPr>
          <p:cNvSpPr>
            <a:spLocks noChangeArrowheads="1"/>
          </p:cNvSpPr>
          <p:nvPr userDrawn="1"/>
        </p:nvSpPr>
        <p:spPr bwMode="auto">
          <a:xfrm>
            <a:off x="35417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识记基础知识</a:t>
            </a: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文本对应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4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46212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阅读主题素材</a:t>
            </a:r>
          </a:p>
        </p:txBody>
      </p:sp>
      <p:sp>
        <p:nvSpPr>
          <p:cNvPr id="4" name="圆角矩形 5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570071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吟诵国学经典</a:t>
            </a:r>
          </a:p>
        </p:txBody>
      </p:sp>
      <p:sp>
        <p:nvSpPr>
          <p:cNvPr id="6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679926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自主预习任务单</a:t>
            </a:r>
          </a:p>
        </p:txBody>
      </p:sp>
      <p:sp>
        <p:nvSpPr>
          <p:cNvPr id="7" name="圆角矩形 7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7899400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阅读鉴赏活动单</a:t>
            </a:r>
          </a:p>
        </p:txBody>
      </p:sp>
      <p:sp>
        <p:nvSpPr>
          <p:cNvPr id="8" name="圆角矩形 8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8999538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拓展运用活动单</a:t>
            </a:r>
          </a:p>
        </p:txBody>
      </p:sp>
      <p:sp>
        <p:nvSpPr>
          <p:cNvPr id="9" name="圆角矩形 9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099675" y="55563"/>
            <a:ext cx="1008063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文本对应练</a:t>
            </a:r>
          </a:p>
        </p:txBody>
      </p:sp>
      <p:sp>
        <p:nvSpPr>
          <p:cNvPr id="10" name="圆角矩形 10">
            <a:hlinkClick r:id="rId5" action="ppaction://hlinksldjump"/>
          </p:cNvPr>
          <p:cNvSpPr>
            <a:spLocks noChangeArrowheads="1"/>
          </p:cNvSpPr>
          <p:nvPr userDrawn="1"/>
        </p:nvSpPr>
        <p:spPr bwMode="auto">
          <a:xfrm>
            <a:off x="35417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识记基础知识</a:t>
            </a:r>
          </a:p>
        </p:txBody>
      </p:sp>
      <p:sp>
        <p:nvSpPr>
          <p:cNvPr id="5" name="副标题 2"/>
          <p:cNvSpPr>
            <a:spLocks noGrp="1"/>
          </p:cNvSpPr>
          <p:nvPr>
            <p:ph type="subTitle" idx="1"/>
          </p:nvPr>
        </p:nvSpPr>
        <p:spPr>
          <a:xfrm>
            <a:off x="415037" y="791815"/>
            <a:ext cx="10692000" cy="695575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7" name="TextBox 31"/>
          <p:cNvSpPr txBox="1">
            <a:spLocks noChangeArrowheads="1"/>
          </p:cNvSpPr>
          <p:nvPr userDrawn="1"/>
        </p:nvSpPr>
        <p:spPr bwMode="auto">
          <a:xfrm>
            <a:off x="539750" y="111125"/>
            <a:ext cx="66976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400" b="1" dirty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Unit 3</a:t>
            </a:r>
            <a:r>
              <a:rPr lang="zh-CN" altLang="en-US" sz="1400" b="1" dirty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1400" b="1" dirty="0" err="1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Faster,higher,stronger</a:t>
            </a:r>
            <a:endParaRPr lang="zh-CN" altLang="en-US" sz="1400" b="1" dirty="0">
              <a:solidFill>
                <a:srgbClr val="C0472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8" name="图片 3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3" y="6350"/>
            <a:ext cx="45085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15900" indent="-215900" algn="l" defTabSz="863600" rtl="0" eaLnBrk="0" fontAlgn="base" hangingPunct="0">
        <a:lnSpc>
          <a:spcPct val="90000"/>
        </a:lnSpc>
        <a:spcBef>
          <a:spcPts val="950"/>
        </a:spcBef>
        <a:spcAft>
          <a:spcPct val="0"/>
        </a:spcAft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7700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079500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513205" indent="-217805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945005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7" name="TextBox 31"/>
          <p:cNvSpPr txBox="1">
            <a:spLocks noChangeArrowheads="1"/>
          </p:cNvSpPr>
          <p:nvPr userDrawn="1"/>
        </p:nvSpPr>
        <p:spPr bwMode="auto">
          <a:xfrm>
            <a:off x="539750" y="111125"/>
            <a:ext cx="669766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400" b="1" dirty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Unit 3</a:t>
            </a:r>
            <a:r>
              <a:rPr lang="zh-CN" altLang="en-US" sz="1400" b="1" dirty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1400" b="1" dirty="0" err="1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Faster,higher,stronger</a:t>
            </a:r>
            <a:endParaRPr lang="zh-CN" altLang="en-US" sz="1400" b="1" dirty="0">
              <a:solidFill>
                <a:srgbClr val="C0472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8" name="图片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3" y="6350"/>
            <a:ext cx="45085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ransition/>
  <p:txStyles>
    <p:titleStyle>
      <a:lvl1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15900" indent="-215900" algn="l" defTabSz="863600" rtl="0" eaLnBrk="0" fontAlgn="base" hangingPunct="0">
        <a:lnSpc>
          <a:spcPct val="90000"/>
        </a:lnSpc>
        <a:spcBef>
          <a:spcPts val="950"/>
        </a:spcBef>
        <a:spcAft>
          <a:spcPct val="0"/>
        </a:spcAft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7700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079500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513205" indent="-217805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945005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image" Target="../media/image3.jpeg"/><Relationship Id="rId5" Type="http://schemas.openxmlformats.org/officeDocument/2006/relationships/tags" Target="../tags/tag6.xml"/><Relationship Id="rId10" Type="http://schemas.openxmlformats.org/officeDocument/2006/relationships/notesSlide" Target="../notesSlides/notesSlide1.xml"/><Relationship Id="rId4" Type="http://schemas.openxmlformats.org/officeDocument/2006/relationships/tags" Target="../tags/tag5.xml"/><Relationship Id="rId9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0.xml"/><Relationship Id="rId7" Type="http://schemas.openxmlformats.org/officeDocument/2006/relationships/hyperlink" Target="../3.&#37197;&#22871;&#32451;&#20064;&#39064;/&#35838;&#21518;&#32032;&#20859;&#35780;&#20215;/12%20Unit%203&#12288;&#35838;&#21518;&#32032;&#20859;&#35780;&#20215;(&#21313;&#20108;)&#12288;Section%20&#8547;&#12288;Developing%20ideas,%20Presenting%20ideas%20&amp;%20Reflection.docx" TargetMode="Externa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10.xml"/><Relationship Id="rId6" Type="http://schemas.openxmlformats.org/officeDocument/2006/relationships/slide" Target="slide1.xml"/><Relationship Id="rId5" Type="http://schemas.openxmlformats.org/officeDocument/2006/relationships/hyperlink" Target="../3.%20&#23398;&#29983;&#29992;&#20070;Word/2.&#37197;&#22871;&#32451;&#20064;&#39064;/&#35838;&#21518;&#32032;&#20859;&#35780;&#20215;/01%20&#35838;&#21518;&#32032;&#20859;&#35780;&#20215;(&#19968;).docx" TargetMode="External"/><Relationship Id="rId4" Type="http://schemas.openxmlformats.org/officeDocument/2006/relationships/image" Target="../media/image13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557"/>
          <a:stretch>
            <a:fillRect/>
          </a:stretch>
        </p:blipFill>
        <p:spPr>
          <a:xfrm>
            <a:off x="-1" y="0"/>
            <a:ext cx="11532235" cy="4895726"/>
          </a:xfrm>
          <a:prstGeom prst="rect">
            <a:avLst/>
          </a:prstGeom>
        </p:spPr>
      </p:pic>
      <p:sp>
        <p:nvSpPr>
          <p:cNvPr id="18" name="矩形 17"/>
          <p:cNvSpPr/>
          <p:nvPr>
            <p:custDataLst>
              <p:tags r:id="rId1"/>
            </p:custDataLst>
          </p:nvPr>
        </p:nvSpPr>
        <p:spPr>
          <a:xfrm>
            <a:off x="0" y="3450086"/>
            <a:ext cx="3780790" cy="1515110"/>
          </a:xfrm>
          <a:prstGeom prst="rect">
            <a:avLst/>
          </a:prstGeom>
          <a:solidFill>
            <a:schemeClr val="accent4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矩形 19"/>
          <p:cNvSpPr/>
          <p:nvPr>
            <p:custDataLst>
              <p:tags r:id="rId2"/>
            </p:custDataLst>
          </p:nvPr>
        </p:nvSpPr>
        <p:spPr>
          <a:xfrm>
            <a:off x="3780790" y="3458341"/>
            <a:ext cx="7751445" cy="1515110"/>
          </a:xfrm>
          <a:prstGeom prst="rect">
            <a:avLst/>
          </a:prstGeom>
          <a:solidFill>
            <a:schemeClr val="bg1"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文本框 7"/>
          <p:cNvSpPr txBox="1"/>
          <p:nvPr>
            <p:custDataLst>
              <p:tags r:id="rId3"/>
            </p:custDataLst>
          </p:nvPr>
        </p:nvSpPr>
        <p:spPr>
          <a:xfrm>
            <a:off x="502920" y="3890141"/>
            <a:ext cx="3032125" cy="55943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复习任务群一</a:t>
            </a:r>
          </a:p>
        </p:txBody>
      </p:sp>
      <p:sp>
        <p:nvSpPr>
          <p:cNvPr id="24" name="矩形 5"/>
          <p:cNvSpPr/>
          <p:nvPr>
            <p:custDataLst>
              <p:tags r:id="rId4"/>
            </p:custDataLst>
          </p:nvPr>
        </p:nvSpPr>
        <p:spPr>
          <a:xfrm>
            <a:off x="4003040" y="3548511"/>
            <a:ext cx="7329170" cy="1267460"/>
          </a:xfrm>
          <a:prstGeom prst="rect">
            <a:avLst/>
          </a:prstGeom>
          <a:noFill/>
          <a:ln w="9525">
            <a:noFill/>
          </a:ln>
        </p:spPr>
        <p:txBody>
          <a:bodyPr wrap="square" lIns="86411" tIns="43205" rIns="86411" bIns="43205">
            <a:spAutoFit/>
          </a:bodyPr>
          <a:lstStyle/>
          <a:p>
            <a:pPr marL="0" marR="0" lvl="0" indent="0" algn="l" defTabSz="86233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95880" algn="l"/>
              </a:tabLst>
              <a:defRPr/>
            </a:pPr>
            <a:r>
              <a:rPr kumimoji="0" sz="3200" b="1" i="0" u="none" strike="noStrike" kern="1200" cap="none" spc="0" normalizeH="0" baseline="0" noProof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现代文阅读Ⅰ</a:t>
            </a:r>
          </a:p>
          <a:p>
            <a:pPr marL="0" marR="0" lvl="0" indent="0" algn="l" defTabSz="86233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95880" algn="l"/>
              </a:tabLst>
              <a:defRPr/>
            </a:pPr>
            <a:r>
              <a: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把握共性之“新”　打通应考之“脉”</a:t>
            </a:r>
          </a:p>
        </p:txBody>
      </p:sp>
      <p:sp>
        <p:nvSpPr>
          <p:cNvPr id="25" name="梯形 24"/>
          <p:cNvSpPr/>
          <p:nvPr>
            <p:custDataLst>
              <p:tags r:id="rId5"/>
            </p:custDataLst>
          </p:nvPr>
        </p:nvSpPr>
        <p:spPr>
          <a:xfrm>
            <a:off x="1512565" y="2913110"/>
            <a:ext cx="8604956" cy="1515109"/>
          </a:xfrm>
          <a:prstGeom prst="trapezoid">
            <a:avLst/>
          </a:prstGeom>
          <a:solidFill>
            <a:srgbClr val="CC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矩形 25"/>
          <p:cNvSpPr/>
          <p:nvPr>
            <p:custDataLst>
              <p:tags r:id="rId6"/>
            </p:custDataLst>
          </p:nvPr>
        </p:nvSpPr>
        <p:spPr>
          <a:xfrm>
            <a:off x="0" y="3628521"/>
            <a:ext cx="11532235" cy="288086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" name="梯形 26"/>
          <p:cNvSpPr/>
          <p:nvPr>
            <p:custDataLst>
              <p:tags r:id="rId7"/>
            </p:custDataLst>
          </p:nvPr>
        </p:nvSpPr>
        <p:spPr>
          <a:xfrm flipV="1">
            <a:off x="1908181" y="2913109"/>
            <a:ext cx="7806055" cy="1341119"/>
          </a:xfrm>
          <a:prstGeom prst="trapezoid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" name="文本框 10"/>
          <p:cNvSpPr txBox="1"/>
          <p:nvPr>
            <p:custDataLst>
              <p:tags r:id="rId8"/>
            </p:custDataLst>
          </p:nvPr>
        </p:nvSpPr>
        <p:spPr>
          <a:xfrm>
            <a:off x="10161" y="2973876"/>
            <a:ext cx="11522074" cy="1266305"/>
          </a:xfrm>
          <a:prstGeom prst="rect">
            <a:avLst/>
          </a:prstGeom>
          <a:noFill/>
        </p:spPr>
        <p:txBody>
          <a:bodyPr wrap="square" rtlCol="0" anchor="ctr" anchorCtr="1">
            <a:noAutofit/>
          </a:bodyPr>
          <a:lstStyle/>
          <a:p>
            <a:pPr algn="ctr">
              <a:defRPr/>
            </a:pPr>
            <a:r>
              <a:rPr lang="en-US" altLang="zh-CN" sz="3600" b="1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Unit 3</a:t>
            </a:r>
            <a:r>
              <a:rPr lang="zh-CN" altLang="en-US" sz="3600" b="1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endParaRPr lang="en-US" altLang="zh-CN" sz="3600" b="1" dirty="0">
              <a:solidFill>
                <a:schemeClr val="bg1"/>
              </a:solidFill>
              <a:effectLst>
                <a:outerShdw blurRad="101600" dist="76200" dir="8100000" algn="tr" rotWithShape="0">
                  <a:schemeClr val="tx1">
                    <a:alpha val="15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defRPr/>
            </a:pPr>
            <a:r>
              <a:rPr lang="en-US" altLang="zh-CN" sz="3600" b="1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Faster, higher, stronger</a:t>
            </a:r>
            <a:endParaRPr lang="zh-CN" altLang="en-US" sz="3600" b="1" dirty="0">
              <a:solidFill>
                <a:schemeClr val="bg1"/>
              </a:solidFill>
              <a:effectLst>
                <a:outerShdw blurRad="101600" dist="76200" dir="8100000" algn="tr" rotWithShape="0">
                  <a:schemeClr val="tx1">
                    <a:alpha val="15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8"/>
          <p:cNvSpPr txBox="1"/>
          <p:nvPr/>
        </p:nvSpPr>
        <p:spPr>
          <a:xfrm>
            <a:off x="-687070" y="4121150"/>
            <a:ext cx="38404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12" name="标题 1"/>
          <p:cNvSpPr txBox="1"/>
          <p:nvPr/>
        </p:nvSpPr>
        <p:spPr bwMode="auto">
          <a:xfrm>
            <a:off x="-12837" y="4695126"/>
            <a:ext cx="11522075" cy="1082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ctr" anchorCtr="1"/>
          <a:lstStyle/>
          <a:p>
            <a:pPr algn="ctr"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Section Ⅳ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Developing ideas, Presenting ideas &amp; Reflection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副标题 2"/>
          <p:cNvSpPr>
            <a:spLocks noGrp="1"/>
          </p:cNvSpPr>
          <p:nvPr>
            <p:ph type="subTitle" idx="1"/>
          </p:nvPr>
        </p:nvSpPr>
        <p:spPr bwMode="auto">
          <a:xfrm>
            <a:off x="414338" y="1043843"/>
            <a:ext cx="10693400" cy="4918269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lvl="0"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句型公式：现在分词短语作状语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Every single member of the team gave their all to the fight,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Hui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Ruoqi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________________________________________________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每个队员都全力以赴，包括不到五个月前刚做完心脏手术的惠若琪。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句型公式：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thanks to...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_______________________________,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 had the opportunity to show my spiking skills.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多亏了队友们的努力拼搏，我才有机会展示我的扣球技术。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469449" y="1655911"/>
            <a:ext cx="15392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including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124633" y="2248815"/>
            <a:ext cx="87173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who had had heart surgery less than five months previously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04453" y="4068179"/>
            <a:ext cx="55915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Thanks to my teammates' hard efforts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副标题 2"/>
          <p:cNvSpPr>
            <a:spLocks noGrp="1"/>
          </p:cNvSpPr>
          <p:nvPr>
            <p:ph type="subTitle" idx="1"/>
          </p:nvPr>
        </p:nvSpPr>
        <p:spPr bwMode="auto">
          <a:xfrm>
            <a:off x="414338" y="1979947"/>
            <a:ext cx="10693400" cy="310854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4.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句型公式：过去分词短语作状语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_____________________________________________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Lang Ping, they have continued to aim high.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在中国著名排球运动员和中国女排总教练郎平的带领下，她们为实现更高的目标而继续努力。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32445" y="2602846"/>
            <a:ext cx="82814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Led by well-known Chinese volleyball player and coach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标题 1"/>
          <p:cNvSpPr txBox="1">
            <a:spLocks noChangeArrowheads="1"/>
          </p:cNvSpPr>
          <p:nvPr/>
        </p:nvSpPr>
        <p:spPr bwMode="auto">
          <a:xfrm>
            <a:off x="0" y="430213"/>
            <a:ext cx="11522075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</a:p>
        </p:txBody>
      </p:sp>
      <p:sp>
        <p:nvSpPr>
          <p:cNvPr id="2" name="矩形 1"/>
          <p:cNvSpPr/>
          <p:nvPr/>
        </p:nvSpPr>
        <p:spPr>
          <a:xfrm>
            <a:off x="422275" y="1547899"/>
            <a:ext cx="10702925" cy="666750"/>
          </a:xfrm>
          <a:prstGeom prst="rect">
            <a:avLst/>
          </a:prstGeom>
        </p:spPr>
        <p:txBody>
          <a:bodyPr anchor="ctr" anchorCtr="1">
            <a:spAutoFit/>
          </a:bodyPr>
          <a:lstStyle/>
          <a:p>
            <a:pPr algn="ctr" defTabSz="913130" eaLnBrk="0" hangingPunct="0">
              <a:lnSpc>
                <a:spcPct val="150000"/>
              </a:lnSpc>
              <a:spcAft>
                <a:spcPts val="0"/>
              </a:spcAft>
              <a:tabLst>
                <a:tab pos="4800600" algn="l"/>
                <a:tab pos="10401300" algn="r"/>
              </a:tabLst>
              <a:defRPr/>
            </a:pPr>
            <a:r>
              <a:rPr lang="en-US" altLang="zh-CN" b="1" kern="100" dirty="0">
                <a:solidFill>
                  <a:schemeClr val="tx1"/>
                </a:solidFill>
                <a:ea typeface="黑体" panose="02010609060101010101" charset="-122"/>
                <a:cs typeface="Times New Roman" panose="02020603050405020304" pitchFamily="18" charset="0"/>
              </a:rPr>
              <a:t>Part 1</a:t>
            </a:r>
            <a:r>
              <a:rPr lang="zh-CN" altLang="en-US" b="1" kern="100" dirty="0">
                <a:solidFill>
                  <a:schemeClr val="tx1"/>
                </a:solidFill>
                <a:ea typeface="黑体" panose="02010609060101010101" charset="-122"/>
                <a:cs typeface="Times New Roman" panose="02020603050405020304" pitchFamily="18" charset="0"/>
              </a:rPr>
              <a:t>　课文理解</a:t>
            </a:r>
            <a:endParaRPr lang="zh-CN" altLang="en-US" sz="1050" b="1" kern="100" dirty="0">
              <a:solidFill>
                <a:schemeClr val="tx1"/>
              </a:solidFill>
              <a:latin typeface="等线" panose="02010600030101010101" pitchFamily="2" charset="-122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9461" name="副标题 3"/>
          <p:cNvSpPr>
            <a:spLocks noGrp="1"/>
          </p:cNvSpPr>
          <p:nvPr>
            <p:ph type="subTitle" idx="1"/>
          </p:nvPr>
        </p:nvSpPr>
        <p:spPr bwMode="auto">
          <a:xfrm>
            <a:off x="414338" y="2123963"/>
            <a:ext cx="10693400" cy="1001556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lnSpc>
                <a:spcPct val="11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○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文本整体理解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1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Activity 1: Finish the structure according to the text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675" y="3158318"/>
            <a:ext cx="10371138" cy="3286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15705" y="3231136"/>
            <a:ext cx="1209675" cy="238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4093" y="4140187"/>
            <a:ext cx="800100" cy="200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707" y="4867087"/>
            <a:ext cx="428625" cy="142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9153" y="5083111"/>
            <a:ext cx="1104900" cy="16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2965" y="5786643"/>
            <a:ext cx="1548172" cy="257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54997" y="6061821"/>
            <a:ext cx="1352550" cy="209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755650"/>
            <a:ext cx="10693400" cy="5450466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fr-FR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○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文本细节领悟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fr-FR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Activity 2: Choose the best answer for each question according to the text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fr-FR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Which of the following statements is TRUE according to the history of the Chinese women's volleyball team?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A. They were world-famous from the beginning of the 1970s.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B. They won more than one Olympic gold before the Rio Olympics.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C. They hadn't expected to hold the championship again.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D. It was certain that they could win the gold in 1984 in Los Angeles.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96503" y="442821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600" kern="100" dirty="0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√</a:t>
            </a:r>
            <a:endParaRPr lang="zh-CN" altLang="en-US" sz="3600" kern="100" dirty="0">
              <a:solidFill>
                <a:srgbClr val="C00000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755650"/>
            <a:ext cx="10693400" cy="5450466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What do you think about the team's performance at the Rio Olympics?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A. Their victory was so natural because of their practice.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B. There was no trouble for the team to perform in Rio.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C. The victory needed the devotion from every member.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D.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Hui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Ruoqi's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joining was unnecessary for the whole team.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Which country was the last one to serve as the Chinese team's opponent before we won Olympic gold in Rio?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pl-PL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A. Serbia.  	B. Brazil.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C. The Netherlands.  	D. Greece.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96503" y="259201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600" kern="100" dirty="0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√</a:t>
            </a:r>
            <a:endParaRPr lang="zh-CN" altLang="en-US" sz="3600" kern="100" dirty="0">
              <a:solidFill>
                <a:srgbClr val="C00000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96503" y="493227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600" kern="100" dirty="0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√</a:t>
            </a:r>
            <a:endParaRPr lang="zh-CN" altLang="en-US" sz="3600" kern="100" dirty="0">
              <a:solidFill>
                <a:srgbClr val="C00000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543563"/>
            <a:ext cx="10693400" cy="364074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4. What can be inferred from the sentence “the team begins its journey to the next Olympics”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？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A. The team is going on the journey to the next Olympics by air.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B.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Hui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Ruoqi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won the Most Valuable Player at the Rio Olympics.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C. They have fallen to the zero point after this victory.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D. There is still much work to do for the team in the future.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96503" y="446004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600" kern="100" dirty="0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√</a:t>
            </a:r>
            <a:endParaRPr lang="zh-CN" altLang="en-US" sz="3600" kern="100" dirty="0">
              <a:solidFill>
                <a:srgbClr val="C00000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683803"/>
            <a:ext cx="10693400" cy="551561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○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语言知识运用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Activity 3: </a:t>
            </a:r>
            <a:r>
              <a:rPr lang="en-US" altLang="zh-CN" b="1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Analyse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the difficult sentences and translate them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In Rio, the Chinese women's volleyball team needed all of its fighting spirit after it was assigned to the “group of death”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where it faced several strong opponents in the group stage matches.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句子分析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]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本句是一个主从复合句。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after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引导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状语从句；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where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引导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  <a:sym typeface="+mn-ea"/>
              </a:rPr>
              <a:t>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从句，修饰先行词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“group of death”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尝试翻译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]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_________________________________________________</a:t>
            </a: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__________________________________________________________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489230" y="3726374"/>
            <a:ext cx="90009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时间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332546" y="4319733"/>
            <a:ext cx="2448272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非限制性定语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432445" y="4821607"/>
            <a:ext cx="10549172" cy="12988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                    </a:t>
            </a:r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里约奥运会上，中国女排被分到了</a:t>
            </a:r>
            <a:r>
              <a:rPr lang="en-US" altLang="zh-CN" kern="100" dirty="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死亡之组</a:t>
            </a:r>
            <a:r>
              <a:rPr lang="en-US" altLang="zh-CN" kern="100" dirty="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，因此她们必须拼尽全力，对抗小组赛中遇到的多支强队。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337328"/>
            <a:ext cx="10693400" cy="431502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Next, the Chinese team defeated the Netherlands in the semi-final matches, having lost to them in the preliminaries.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句子分析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]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本句是一个简单句。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having lost...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是现在分词的完成式作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，相当于状语从句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after the Chinese team had lost to them in the preliminaries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尝试翻译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]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_________________________________________________</a:t>
            </a: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04453" y="3190533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时间状语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432445" y="4289817"/>
            <a:ext cx="10621180" cy="12988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                    </a:t>
            </a:r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接下来，在半决赛中中国队击败了曾在预赛中惜败过的荷兰队。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755650"/>
            <a:ext cx="10693400" cy="55215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○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思维品质培养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Activity 4: Think and answer the following questions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Which Olympic victory best represents the Chinese women's volleyball team's competitive spirit?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___________________________________________________________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What do you think of the opinion that a team needs to start from zero after winning a gold medal?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______________________________________________________________________________________________________________________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04453" y="3240087"/>
            <a:ext cx="23455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Rio de Janeiro.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468449" y="4860267"/>
            <a:ext cx="10585176" cy="12988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latin typeface="Times New Roman" panose="02020603050405020304"/>
                <a:ea typeface="楷体_GB2312"/>
                <a:cs typeface="Courier New" panose="02070309020205020404"/>
              </a:rPr>
              <a:t>I think it makes sense. Humble attitude and fighting spirit are the key to winning again. (</a:t>
            </a:r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回答合理即可</a:t>
            </a:r>
            <a:r>
              <a:rPr lang="en-US" altLang="zh-CN" kern="100" dirty="0"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22275" y="833164"/>
            <a:ext cx="10702925" cy="666750"/>
          </a:xfrm>
          <a:prstGeom prst="rect">
            <a:avLst/>
          </a:prstGeom>
        </p:spPr>
        <p:txBody>
          <a:bodyPr anchor="ctr" anchorCtr="1">
            <a:spAutoFit/>
          </a:bodyPr>
          <a:lstStyle/>
          <a:p>
            <a:pPr algn="ctr" defTabSz="913130" eaLnBrk="0" hangingPunct="0">
              <a:lnSpc>
                <a:spcPct val="150000"/>
              </a:lnSpc>
              <a:spcAft>
                <a:spcPts val="0"/>
              </a:spcAft>
              <a:tabLst>
                <a:tab pos="4800600" algn="l"/>
                <a:tab pos="10401300" algn="r"/>
              </a:tabLst>
              <a:defRPr/>
            </a:pPr>
            <a:r>
              <a:rPr lang="en-US" altLang="zh-CN" b="1" kern="100" dirty="0">
                <a:solidFill>
                  <a:schemeClr val="tx1"/>
                </a:solidFill>
                <a:ea typeface="黑体" panose="02010609060101010101" charset="-122"/>
                <a:cs typeface="Times New Roman" panose="02020603050405020304" pitchFamily="18" charset="0"/>
              </a:rPr>
              <a:t>Part 2</a:t>
            </a:r>
            <a:r>
              <a:rPr lang="zh-CN" altLang="en-US" b="1" kern="100" dirty="0">
                <a:solidFill>
                  <a:schemeClr val="tx1"/>
                </a:solidFill>
                <a:ea typeface="黑体" panose="02010609060101010101" charset="-122"/>
                <a:cs typeface="Times New Roman" panose="02020603050405020304" pitchFamily="18" charset="0"/>
              </a:rPr>
              <a:t>　语言梳理</a:t>
            </a:r>
            <a:endParaRPr lang="en-US" altLang="zh-CN" b="1" kern="100" dirty="0">
              <a:solidFill>
                <a:schemeClr val="tx1"/>
              </a:solidFill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16582" y="1525832"/>
            <a:ext cx="10708617" cy="62453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burst </a:t>
            </a:r>
            <a:r>
              <a:rPr lang="en-US" altLang="zh-CN" b="1" i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v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突然出现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4580" name="副标题 3"/>
          <p:cNvSpPr>
            <a:spLocks noGrp="1"/>
          </p:cNvSpPr>
          <p:nvPr>
            <p:ph type="subTitle" idx="1"/>
          </p:nvPr>
        </p:nvSpPr>
        <p:spPr bwMode="auto">
          <a:xfrm>
            <a:off x="414338" y="2210806"/>
            <a:ext cx="10693400" cy="3621569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教材原文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In the 1980s, the team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burst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onto the international volleyball scene with several major world titles, and an amazing three-set victory over the United States in the final of the 1984 Los Angeles Olympics.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20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世纪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80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年代，中国女排赢得了多场世界大赛，并在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1984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年洛杉矶奥运会的决赛中以惊人的三连胜击败了美国队，在国际排坛大放异彩。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标题 1"/>
          <p:cNvSpPr txBox="1">
            <a:spLocks noChangeArrowheads="1"/>
          </p:cNvSpPr>
          <p:nvPr/>
        </p:nvSpPr>
        <p:spPr bwMode="auto">
          <a:xfrm>
            <a:off x="17463" y="417513"/>
            <a:ext cx="11522075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学习任务目标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15037" y="1559516"/>
            <a:ext cx="10692000" cy="4346318"/>
          </a:xfrm>
        </p:spPr>
        <p:txBody>
          <a:bodyPr/>
          <a:lstStyle/>
          <a:p>
            <a:pPr algn="just">
              <a:lnSpc>
                <a:spcPct val="125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Understand the content of the text and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summarise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the successful experience of the Chinese women's volleyball team.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5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Deeply think about the influence of the spirit of the Chinese women's volleyball team on their learning attitude, life attitude, and values.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5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Master the characteristics and methods of scene description; use the language knowledge learned in this unit to describe the scene delicately through observation, and describe a sports scene according to the requirements after class.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193312"/>
            <a:ext cx="10693400" cy="431038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归纳拓展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burst onto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突然出现在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指突然成功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burst out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突然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起来，突然发生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burst out doing...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burst into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n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突然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起来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burst in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闯进来；突然插嘴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burst into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突然闯入；情绪的突然爆发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burst with anger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/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joy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勃然大怒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/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乐不可支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755650"/>
            <a:ext cx="10693400" cy="5450466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即学即练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单句语法填空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He burst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without knocking at the door, which made me very angry.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He burst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the room without knocking at the door, which made me very angry.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instant the ceremony was declared open, all the students in our school burst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cheers.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When she heard the news that her son won the game, she burst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joy.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124633" y="2051955"/>
            <a:ext cx="463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in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196641" y="2644859"/>
            <a:ext cx="7425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into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356427" y="4428219"/>
            <a:ext cx="7425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into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0225533" y="5021123"/>
            <a:ext cx="8226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with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2029967"/>
            <a:ext cx="10693400" cy="2434256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写作微练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读后续写之动作描写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她突然哭起来，跑出了厨房。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She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and ran out of the kitchen.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She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and ran out of the kitchen.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644177" y="3312095"/>
            <a:ext cx="23166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burst into tears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644177" y="3852155"/>
            <a:ext cx="24577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burst out crying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6582" y="575791"/>
            <a:ext cx="10708617" cy="62453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assign </a:t>
            </a:r>
            <a:r>
              <a:rPr lang="en-US" altLang="zh-CN" b="1" i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v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分配，分派；指定，指派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4580" name="副标题 3"/>
          <p:cNvSpPr>
            <a:spLocks noGrp="1"/>
          </p:cNvSpPr>
          <p:nvPr>
            <p:ph type="subTitle" idx="1"/>
          </p:nvPr>
        </p:nvSpPr>
        <p:spPr bwMode="auto">
          <a:xfrm>
            <a:off x="414338" y="1238142"/>
            <a:ext cx="10693400" cy="491299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教材原文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... after it was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assigned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to the “group of death”</a:t>
            </a: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．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被分配到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死亡之组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后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归纳拓展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(1)assign sb.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sth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assign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sth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to sb.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将某物分配给某人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assign sb. to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sth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/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指派某人担任某项工作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/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某一职务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sb. be assigned to do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sth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某人被派去做某事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(2)assignment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n. 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[C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，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U]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分派的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工作，任务；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[U]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工作等的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分派，布置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986114"/>
            <a:ext cx="10693400" cy="4918269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即学即练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单句语法填空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Can you tell us about the most difficult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(assign) that you've had to do?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 wise and experienced leader will assign a job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whoever is the most qualified.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After his graduation from college, he was assigned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(work) at the foreign ministry.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129189" y="2212811"/>
            <a:ext cx="17972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assignment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669249" y="3472951"/>
            <a:ext cx="463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to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8317321" y="4661083"/>
            <a:ext cx="12923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to work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859736"/>
            <a:ext cx="10693400" cy="310854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写作微练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应用文写作之活动分享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由于我们的合作和努力，我们组第一个完成了分配给我们的农活。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Our group was the first to finish the farm work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_____________________</a:t>
            </a: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____________________________________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32445" y="3597454"/>
            <a:ext cx="10729192" cy="12988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latin typeface="Times New Roman" panose="02020603050405020304"/>
                <a:ea typeface="楷体_GB2312"/>
                <a:cs typeface="Courier New" panose="02070309020205020404"/>
              </a:rPr>
              <a:t>                                                                             (which was) assigned to us thanks to our cooperation and hard work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6582" y="1907939"/>
            <a:ext cx="10708617" cy="62453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defeat </a:t>
            </a:r>
            <a:r>
              <a:rPr lang="en-US" altLang="zh-CN" b="1" i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v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战胜，打败；使受挫</a:t>
            </a:r>
            <a:r>
              <a:rPr lang="en-US" altLang="zh-CN" b="1" i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 n.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失败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4580" name="副标题 3"/>
          <p:cNvSpPr>
            <a:spLocks noGrp="1"/>
          </p:cNvSpPr>
          <p:nvPr>
            <p:ph type="subTitle" idx="1"/>
          </p:nvPr>
        </p:nvSpPr>
        <p:spPr bwMode="auto">
          <a:xfrm>
            <a:off x="414338" y="2652380"/>
            <a:ext cx="10693400" cy="181184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教材原文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Next, the Chinese team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defeated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the Netherlands in the semi-final matches, having lost to them in the preliminaries.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接下来，在半决赛中中国队击败了曾在预赛中惜败过的荷兰队。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647799"/>
            <a:ext cx="10693400" cy="122777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归纳拓展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【易混辨析】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defeat, beat, win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576263" y="1980108"/>
          <a:ext cx="10369550" cy="3973830"/>
        </p:xfrm>
        <a:graphic>
          <a:graphicData uri="http://schemas.openxmlformats.org/drawingml/2006/table">
            <a:tbl>
              <a:tblPr/>
              <a:tblGrid>
                <a:gridCol w="20054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640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zh-CN" sz="2800" kern="100" dirty="0">
                          <a:solidFill>
                            <a:srgbClr val="C0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易混词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zh-CN" sz="2800" kern="100">
                          <a:solidFill>
                            <a:srgbClr val="C0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区别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defeat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意为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cs typeface="Times New Roman" panose="02020603050405020304"/>
                        </a:rPr>
                        <a:t>“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战胜，击败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cs typeface="Times New Roman" panose="02020603050405020304"/>
                        </a:rPr>
                        <a:t>”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，宾语是人，多指在战争、比赛、竞争中战胜对手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beat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意为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cs typeface="Times New Roman" panose="02020603050405020304"/>
                        </a:rPr>
                        <a:t>“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战胜，打败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cs typeface="Times New Roman" panose="02020603050405020304"/>
                        </a:rPr>
                        <a:t>”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，宾语必须是对手，常指在游戏、比赛中击败对手，和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defeat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经常互换使用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just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另外，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beat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还有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cs typeface="Times New Roman" panose="02020603050405020304"/>
                        </a:rPr>
                        <a:t>“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敲打；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(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心脏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)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跳动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cs typeface="Times New Roman" panose="02020603050405020304"/>
                        </a:rPr>
                        <a:t>”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之意，过去式为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beat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，过去分词为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beaten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576263" y="2267979"/>
          <a:ext cx="10369550" cy="2250948"/>
        </p:xfrm>
        <a:graphic>
          <a:graphicData uri="http://schemas.openxmlformats.org/drawingml/2006/table">
            <a:tbl>
              <a:tblPr/>
              <a:tblGrid>
                <a:gridCol w="20054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640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zh-CN" sz="2800" kern="100">
                          <a:solidFill>
                            <a:srgbClr val="C0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易混词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zh-CN" sz="2800" kern="100">
                          <a:solidFill>
                            <a:srgbClr val="C0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区别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win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意为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cs typeface="Times New Roman" panose="02020603050405020304"/>
                        </a:rPr>
                        <a:t>“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赢得；获胜；取得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cs typeface="Times New Roman" panose="02020603050405020304"/>
                        </a:rPr>
                        <a:t>”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，作及物动词时，后常接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match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、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debate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、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battle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、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prize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、</a:t>
                      </a:r>
                      <a:r>
                        <a:rPr lang="en-US" sz="2800" kern="1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honour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、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election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、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respect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等作宾语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755650"/>
            <a:ext cx="10693400" cy="55215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即学即练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选词填空：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defeat</a:t>
            </a:r>
            <a:r>
              <a:rPr lang="zh-CN" altLang="en-US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beat</a:t>
            </a:r>
            <a:r>
              <a:rPr lang="zh-CN" altLang="en-US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，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win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Believe it or not, I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my idol and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the match yesterday. Now my heart is still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wildly.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写作微练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应用文写作之体育报道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虽然他在比赛中</a:t>
            </a:r>
            <a:r>
              <a:rPr lang="zh-CN" altLang="en-US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被打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败了，但他并不灰心，赢得了观众的尊</a:t>
            </a:r>
            <a:r>
              <a:rPr lang="zh-CN" altLang="en-US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重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Although he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_______________________,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he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and earned the respect of the audience.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312765" y="2015951"/>
            <a:ext cx="20938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defeated/beat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201197" y="2051955"/>
            <a:ext cx="8034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won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627836" y="2590925"/>
            <a:ext cx="12394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beating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448669" y="5021123"/>
            <a:ext cx="39068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was defeated in the match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949169" y="5021123"/>
            <a:ext cx="26500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didn’t lose heart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标题 1"/>
          <p:cNvSpPr txBox="1">
            <a:spLocks noChangeArrowheads="1"/>
          </p:cNvSpPr>
          <p:nvPr/>
        </p:nvSpPr>
        <p:spPr bwMode="auto">
          <a:xfrm>
            <a:off x="0" y="431800"/>
            <a:ext cx="11522075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自主式预习</a:t>
            </a:r>
          </a:p>
        </p:txBody>
      </p:sp>
      <p:sp>
        <p:nvSpPr>
          <p:cNvPr id="17411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561215"/>
            <a:ext cx="10693400" cy="4918269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黑体" panose="02010609060101010101" charset="-122"/>
                <a:cs typeface="Times New Roman" panose="02020603050405020304"/>
              </a:rPr>
              <a:t>Ⅰ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根据语境写出句中黑体单词的汉语意思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She rushed downstairs and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burst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into the kitchen.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In a sports contest, your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opponent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is the person who is playing against you.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When a group of people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seize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a place, they take control of it quickly and suddenly, using force.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4. In a game or sport, your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teammates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are the other members of your team.___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993285" y="2239850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突然出现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152525" y="3384103"/>
            <a:ext cx="36567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楷体_GB2312"/>
              </a:rPr>
              <a:t>(</a:t>
            </a:r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竞争、比赛等的</a:t>
            </a:r>
            <a:r>
              <a:rPr lang="en-US" altLang="zh-CN" kern="100" dirty="0">
                <a:latin typeface="Times New Roman" panose="02020603050405020304"/>
                <a:ea typeface="楷体_GB2312"/>
              </a:rPr>
              <a:t>)</a:t>
            </a:r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对手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318166" y="4608239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夺取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293830" y="5813211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队友</a:t>
            </a:r>
            <a:endParaRPr lang="zh-CN" alt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6582" y="1223863"/>
            <a:ext cx="10708617" cy="62453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4.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contribute to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促成，有助于；造成；为</a:t>
            </a:r>
            <a:r>
              <a:rPr lang="en-US" altLang="zh-CN" b="1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做贡献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4580" name="副标题 3"/>
          <p:cNvSpPr>
            <a:spLocks noGrp="1"/>
          </p:cNvSpPr>
          <p:nvPr>
            <p:ph type="subTitle" idx="1"/>
          </p:nvPr>
        </p:nvSpPr>
        <p:spPr bwMode="auto">
          <a:xfrm>
            <a:off x="414338" y="1867599"/>
            <a:ext cx="10693400" cy="364074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教材原文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Strong team spirit also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contributed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greatly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to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their success.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强大的团队精神也极大地促成了她们的成功。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归纳拓展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(1)contribute... to...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向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捐献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；向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投稿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(2)contribution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n.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贡献；捐献；投稿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make a contribution/contributions to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为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做贡献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2715562"/>
            <a:ext cx="10693400" cy="1208601"/>
          </a:xfrm>
          <a:noFill/>
          <a:ln>
            <a:solidFill>
              <a:srgbClr val="FF0000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contribute to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和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 make a contribution/contributions to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中的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to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都为介词，后要接名词、代词或动名词。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755" y="2343124"/>
            <a:ext cx="2800350" cy="41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579567"/>
            <a:ext cx="10693400" cy="364074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即学即练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单句语法填空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 hope these tips will contribute greatly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your making more new friends as soon as possible.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He made such a great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(contribute) to the university that the new library was named after him.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949169" y="2860883"/>
            <a:ext cx="463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to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4146722" y="4049015"/>
            <a:ext cx="19383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contribution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427701"/>
            <a:ext cx="10693400" cy="6053709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写作微练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应用文写作之人物介绍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他在这个领域</a:t>
            </a:r>
            <a:r>
              <a:rPr lang="zh-CN" altLang="en-US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取得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的成就促进了整个人类的进步与发展。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His achievements in this field __________________________________</a:t>
            </a: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___________ of the whole human race.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(2023·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全国甲卷应用文写作之人物介绍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范仲淹是中国宋代著名的文学家和政治家，因其对社会的巨大贡献而受到人们的高度评价。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Known as a famous Chinese writer and politician in the Song Dynasty, Fan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Zhongyan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was highly appreciated because he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173387" y="2248815"/>
            <a:ext cx="548419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have contributed to the progress and 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468449" y="2824879"/>
            <a:ext cx="20361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development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68449" y="5832376"/>
            <a:ext cx="51845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made great contributions</a:t>
            </a:r>
            <a:r>
              <a:rPr lang="zh-CN" altLang="en-US" dirty="0"/>
              <a:t> </a:t>
            </a:r>
            <a:r>
              <a:rPr lang="en-US" altLang="zh-CN" dirty="0"/>
              <a:t>to society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6582" y="714976"/>
            <a:ext cx="10708617" cy="62453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5. </a:t>
            </a:r>
            <a:r>
              <a:rPr lang="en-US" altLang="zh-CN" b="1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go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＋形容词</a:t>
            </a:r>
            <a:r>
              <a:rPr lang="en-US" altLang="zh-CN" b="1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结构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4580" name="副标题 3"/>
          <p:cNvSpPr>
            <a:spLocks noGrp="1"/>
          </p:cNvSpPr>
          <p:nvPr>
            <p:ph type="subTitle" idx="1"/>
          </p:nvPr>
        </p:nvSpPr>
        <p:spPr bwMode="auto">
          <a:xfrm>
            <a:off x="414338" y="1363048"/>
            <a:ext cx="10693400" cy="482981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lnSpc>
                <a:spcPct val="11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教材原文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When the runners set off, everyone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went wild!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1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当赛跑者出发时，每个人都发狂了！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1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归纳拓展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1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该结构是系表结构，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go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可用作系动词，意为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变成；处于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状态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，常接形容词作表语。表示状态的改变时，通常指由好变坏或由正常变为不正常。常见搭配：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1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go bad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/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mad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/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blind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变坏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/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变疯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/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变瞎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1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go pale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/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red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 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变得苍白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/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变红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1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go hungry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挨饿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1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go blank 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脑子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突然一片空白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647799"/>
            <a:ext cx="10693400" cy="55215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即学即练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完成句子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With days passing on, my father's hair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随着时间的流逝，我爸爸的头发变灰白了。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Meat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easily in hot weather if it isn't put in the fridge.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天热时，肉如果不放在冰箱里，就很容易变坏。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③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Something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with her computer and most of her information stored in it couldn't be recovered.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她的电脑突然坏了，里面存储的大部分信息都无法恢复了。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445113" y="1871935"/>
            <a:ext cx="205857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is going grey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800597" y="3060067"/>
            <a:ext cx="179889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will go bad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340657" y="4284203"/>
            <a:ext cx="18902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went wrong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715720"/>
            <a:ext cx="10693400" cy="310854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写作微练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读后续写之情绪描写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当我听到这个</a:t>
            </a:r>
            <a:r>
              <a:rPr lang="zh-CN" altLang="en-US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令人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震惊的消息时，我的脑子一片空白，坐在那里不知道该做什么。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When I heard the shocking news, my mind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and not knowing what to do.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733145" y="3616967"/>
            <a:ext cx="17684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went blank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9048011" y="3616967"/>
            <a:ext cx="20056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sitting there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893" y="1426540"/>
            <a:ext cx="7332662" cy="742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2110801"/>
            <a:ext cx="10693400" cy="303749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burst: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A. </a:t>
            </a:r>
            <a:r>
              <a:rPr lang="en-US" altLang="zh-CN" i="1" kern="100" dirty="0">
                <a:solidFill>
                  <a:srgbClr val="000000"/>
                </a:solidFill>
                <a:latin typeface="Book Antiqua" panose="02040602050305030304"/>
                <a:cs typeface="Times New Roman" panose="02020603050405020304"/>
              </a:rPr>
              <a:t>v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突然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爆发　　　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	B. </a:t>
            </a:r>
            <a:r>
              <a:rPr lang="en-US" altLang="zh-CN" i="1" kern="100" dirty="0">
                <a:solidFill>
                  <a:srgbClr val="000000"/>
                </a:solidFill>
                <a:latin typeface="Book Antiqua" panose="02040602050305030304"/>
                <a:cs typeface="Times New Roman" panose="02020603050405020304"/>
              </a:rPr>
              <a:t>v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爆满；涨满　　　　　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C. </a:t>
            </a:r>
            <a:r>
              <a:rPr lang="en-US" altLang="zh-CN" i="1" kern="100" dirty="0">
                <a:solidFill>
                  <a:srgbClr val="000000"/>
                </a:solidFill>
                <a:latin typeface="Book Antiqua" panose="02040602050305030304"/>
                <a:cs typeface="Times New Roman" panose="02020603050405020304"/>
              </a:rPr>
              <a:t>v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使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爆裂；胀裂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Amused by his story, all of us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burst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into laughter without control.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balloon will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burst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if you blow it up any more.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③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roads are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bursting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with cars.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0261537" y="3420107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A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8137301" y="4032175"/>
            <a:ext cx="4235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C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761037" y="4625079"/>
            <a:ext cx="4235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B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475891"/>
            <a:ext cx="10693400" cy="371178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seize: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A. </a:t>
            </a:r>
            <a:r>
              <a:rPr lang="en-US" altLang="zh-CN" i="1" kern="100" dirty="0">
                <a:solidFill>
                  <a:srgbClr val="000000"/>
                </a:solidFill>
                <a:latin typeface="Book Antiqua" panose="02040602050305030304"/>
                <a:cs typeface="Times New Roman" panose="02020603050405020304"/>
              </a:rPr>
              <a:t>v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夺取，控制</a:t>
            </a: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Times New Roman" panose="02020603050405020304"/>
                <a:cs typeface="Courier New" panose="02070309020205020404"/>
              </a:rPr>
              <a:t> 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Times New Roman" panose="02020603050405020304"/>
                <a:cs typeface="Courier New" panose="02070309020205020404"/>
              </a:rPr>
              <a:t>	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/>
                <a:cs typeface="Times New Roman" panose="02020603050405020304" pitchFamily="18" charset="0"/>
              </a:rPr>
              <a:t>B. 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抓住；把握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时机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等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 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C. </a:t>
            </a:r>
            <a:r>
              <a:rPr lang="en-US" altLang="zh-CN" i="1" kern="100" dirty="0">
                <a:solidFill>
                  <a:srgbClr val="000000"/>
                </a:solidFill>
                <a:latin typeface="Book Antiqua" panose="02040602050305030304"/>
                <a:cs typeface="Times New Roman" panose="02020603050405020304"/>
              </a:rPr>
              <a:t>v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情绪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突然侵袭，突然控制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They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seized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the airport in a surprise attack.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He was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seized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by curiosity.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di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③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He says there's a golden opportunity for peace which must be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seized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093185" y="2775408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A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4788929" y="3368312"/>
            <a:ext cx="4235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C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40457" y="4556444"/>
            <a:ext cx="4235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B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229316"/>
            <a:ext cx="10693400" cy="431502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The teacher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assigned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a different task to each of the children.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A. </a:t>
            </a:r>
            <a:r>
              <a:rPr lang="en-US" altLang="zh-CN" i="1" kern="100" dirty="0">
                <a:solidFill>
                  <a:srgbClr val="000000"/>
                </a:solidFill>
                <a:latin typeface="Book Antiqua" panose="02040602050305030304"/>
                <a:cs typeface="Times New Roman" panose="02020603050405020304"/>
              </a:rPr>
              <a:t>v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分派，布置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工作、任务等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 	</a:t>
            </a: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B. </a:t>
            </a:r>
            <a:r>
              <a:rPr lang="en-US" altLang="zh-CN" i="1" kern="100" dirty="0">
                <a:solidFill>
                  <a:srgbClr val="000000"/>
                </a:solidFill>
                <a:latin typeface="Book Antiqua" panose="02040602050305030304"/>
                <a:cs typeface="Times New Roman" panose="02020603050405020304"/>
              </a:rPr>
              <a:t>v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指定，指派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C. </a:t>
            </a:r>
            <a:r>
              <a:rPr lang="en-US" altLang="zh-CN" i="1" kern="100" dirty="0">
                <a:solidFill>
                  <a:srgbClr val="000000"/>
                </a:solidFill>
                <a:latin typeface="Book Antiqua" panose="02040602050305030304"/>
                <a:cs typeface="Times New Roman" panose="02020603050405020304"/>
              </a:rPr>
              <a:t>v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确定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4. I'm quite happy to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net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a fish and then let it go.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A. </a:t>
            </a:r>
            <a:r>
              <a:rPr lang="en-US" altLang="zh-CN" i="1" kern="100" dirty="0">
                <a:solidFill>
                  <a:srgbClr val="000000"/>
                </a:solidFill>
                <a:latin typeface="Book Antiqua" panose="02040602050305030304"/>
                <a:cs typeface="Times New Roman" panose="02020603050405020304"/>
              </a:rPr>
              <a:t>v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得分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	B. </a:t>
            </a:r>
            <a:r>
              <a:rPr lang="en-US" altLang="zh-CN" i="1" kern="100" dirty="0">
                <a:solidFill>
                  <a:srgbClr val="000000"/>
                </a:solidFill>
                <a:latin typeface="Book Antiqua" panose="02040602050305030304"/>
                <a:cs typeface="Times New Roman" panose="02020603050405020304"/>
              </a:rPr>
              <a:t>v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捕捞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C. </a:t>
            </a:r>
            <a:r>
              <a:rPr lang="en-US" altLang="zh-CN" i="1" kern="100" dirty="0">
                <a:solidFill>
                  <a:srgbClr val="000000"/>
                </a:solidFill>
                <a:latin typeface="Book Antiqua" panose="02040602050305030304"/>
                <a:cs typeface="Times New Roman" panose="02020603050405020304"/>
              </a:rPr>
              <a:t>v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遮盖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505453" y="1331875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A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525233" y="3744143"/>
            <a:ext cx="4235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B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副标题 2"/>
          <p:cNvSpPr>
            <a:spLocks noGrp="1"/>
          </p:cNvSpPr>
          <p:nvPr>
            <p:ph type="subTitle" idx="1"/>
          </p:nvPr>
        </p:nvSpPr>
        <p:spPr bwMode="auto">
          <a:xfrm>
            <a:off x="414338" y="1823732"/>
            <a:ext cx="10693400" cy="310854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5. An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ingredient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of a situation is one of the essential parts of it.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6. It was a good strategy to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defeat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the enemy.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7. The BBC will cover all the major games of the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tournament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8. The basketball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nets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hung down from the ceiling at either end of the gymnasium.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541457" y="1871935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要素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985173" y="2484003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打败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613465" y="3060067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锦标赛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373950" y="4284203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球网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平行四边形 31"/>
          <p:cNvSpPr/>
          <p:nvPr/>
        </p:nvSpPr>
        <p:spPr>
          <a:xfrm>
            <a:off x="0" y="4500563"/>
            <a:ext cx="11522075" cy="1984375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48000">
                <a:srgbClr val="FF0000"/>
              </a:gs>
              <a:gs pos="0">
                <a:srgbClr val="C00000"/>
              </a:gs>
              <a:gs pos="100000">
                <a:srgbClr val="FFC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90" name="TextBox 6"/>
          <p:cNvSpPr txBox="1"/>
          <p:nvPr/>
        </p:nvSpPr>
        <p:spPr>
          <a:xfrm>
            <a:off x="1230313" y="5224463"/>
            <a:ext cx="2286000" cy="415925"/>
          </a:xfrm>
          <a:prstGeom prst="rect">
            <a:avLst/>
          </a:prstGeom>
          <a:noFill/>
          <a:ln w="9525">
            <a:noFill/>
          </a:ln>
        </p:spPr>
        <p:txBody>
          <a:bodyPr lIns="81650" tIns="40825" rIns="81650" bIns="40825"/>
          <a:lstStyle/>
          <a:p>
            <a:pPr defTabSz="814705" eaLnBrk="0" hangingPunct="0">
              <a:defRPr/>
            </a:pPr>
            <a:r>
              <a:rPr lang="zh-CN" altLang="en-US" sz="189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点击页面进入</a:t>
            </a:r>
            <a:r>
              <a:rPr lang="en-US" altLang="zh-CN" sz="189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</a:p>
        </p:txBody>
      </p:sp>
      <p:sp>
        <p:nvSpPr>
          <p:cNvPr id="92" name="矩形 91"/>
          <p:cNvSpPr/>
          <p:nvPr/>
        </p:nvSpPr>
        <p:spPr>
          <a:xfrm>
            <a:off x="1079500" y="5581650"/>
            <a:ext cx="2030413" cy="3825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815975" eaLnBrk="0" hangingPunct="0">
              <a:defRPr/>
            </a:pPr>
            <a:r>
              <a:rPr lang="zh-CN" altLang="en-US" sz="1890" b="1" spc="33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90" b="1" spc="33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890" b="1" spc="33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版）</a:t>
            </a:r>
          </a:p>
        </p:txBody>
      </p:sp>
      <p:pic>
        <p:nvPicPr>
          <p:cNvPr id="39943" name="Picture" descr="Picture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3975" y="3324225"/>
            <a:ext cx="1390650" cy="1719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" name="燕尾形 37"/>
          <p:cNvSpPr/>
          <p:nvPr/>
        </p:nvSpPr>
        <p:spPr>
          <a:xfrm rot="5400000">
            <a:off x="1647825" y="4179888"/>
            <a:ext cx="742950" cy="736600"/>
          </a:xfrm>
          <a:prstGeom prst="chevron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2645" b="1">
              <a:solidFill>
                <a:prstClr val="black"/>
              </a:solidFill>
            </a:endParaRPr>
          </a:p>
        </p:txBody>
      </p:sp>
      <p:sp>
        <p:nvSpPr>
          <p:cNvPr id="39945" name="TextBox 42"/>
          <p:cNvSpPr txBox="1">
            <a:spLocks noChangeArrowheads="1"/>
          </p:cNvSpPr>
          <p:nvPr/>
        </p:nvSpPr>
        <p:spPr bwMode="auto">
          <a:xfrm>
            <a:off x="1003300" y="2808288"/>
            <a:ext cx="2246313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巩固课堂所学 </a:t>
            </a:r>
            <a:r>
              <a:rPr lang="en-US" altLang="zh-CN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激发学习思维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夯实基础知识 </a:t>
            </a:r>
            <a:r>
              <a:rPr lang="en-US" altLang="zh-CN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熟悉命题方式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自我检测提能 </a:t>
            </a:r>
            <a:r>
              <a:rPr lang="en-US" altLang="zh-CN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及时矫正不足</a:t>
            </a:r>
          </a:p>
        </p:txBody>
      </p:sp>
      <p:sp>
        <p:nvSpPr>
          <p:cNvPr id="39946" name="TextBox 111"/>
          <p:cNvSpPr txBox="1">
            <a:spLocks noChangeArrowheads="1"/>
          </p:cNvSpPr>
          <p:nvPr/>
        </p:nvSpPr>
        <p:spPr bwMode="auto">
          <a:xfrm>
            <a:off x="8396288" y="1071563"/>
            <a:ext cx="2586037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本节课掌握了哪些考点？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本节课还有什么疑问点？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9947" name="组合 41"/>
          <p:cNvGrpSpPr/>
          <p:nvPr/>
        </p:nvGrpSpPr>
        <p:grpSpPr bwMode="auto">
          <a:xfrm>
            <a:off x="3829050" y="1195388"/>
            <a:ext cx="4102100" cy="1787525"/>
            <a:chOff x="3785732" y="617328"/>
            <a:chExt cx="4799076" cy="2091592"/>
          </a:xfrm>
        </p:grpSpPr>
        <p:sp>
          <p:nvSpPr>
            <p:cNvPr id="45" name="椭圆 44"/>
            <p:cNvSpPr/>
            <p:nvPr/>
          </p:nvSpPr>
          <p:spPr>
            <a:xfrm>
              <a:off x="3785732" y="1063138"/>
              <a:ext cx="1493211" cy="1493464"/>
            </a:xfrm>
            <a:prstGeom prst="ellipse">
              <a:avLst/>
            </a:prstGeom>
            <a:solidFill>
              <a:srgbClr val="A8CF38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 defTabSz="913130" eaLnBrk="0" hangingPunct="0">
                <a:defRPr/>
              </a:pPr>
              <a:r>
                <a:rPr lang="zh-CN" altLang="en-US" sz="1700" b="1" dirty="0">
                  <a:solidFill>
                    <a:prstClr val="white"/>
                  </a:solidFill>
                  <a:latin typeface="HelveticaNeueLT Pro 67 MdCn" pitchFamily="34" charset="0"/>
                  <a:ea typeface="微软雅黑" panose="020B0503020204020204" pitchFamily="34" charset="-122"/>
                </a:rPr>
                <a:t>课后训练 </a:t>
              </a:r>
              <a:endParaRPr lang="zh-CN" altLang="en-US" sz="17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7091597" y="1016699"/>
              <a:ext cx="1493211" cy="1493464"/>
            </a:xfrm>
            <a:prstGeom prst="ellipse">
              <a:avLst/>
            </a:prstGeom>
            <a:solidFill>
              <a:srgbClr val="00B0F0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 defTabSz="913130" eaLnBrk="0" hangingPunct="0">
                <a:defRPr/>
              </a:pPr>
              <a:r>
                <a:rPr lang="zh-CN" altLang="en-US" sz="1700" b="1" dirty="0">
                  <a:solidFill>
                    <a:prstClr val="white"/>
                  </a:solidFill>
                  <a:latin typeface="HelveticaNeueLT Pro 67 MdCn" pitchFamily="34" charset="0"/>
                  <a:ea typeface="微软雅黑" panose="020B0503020204020204" pitchFamily="34" charset="-122"/>
                </a:rPr>
                <a:t>学习反思</a:t>
              </a:r>
            </a:p>
          </p:txBody>
        </p:sp>
        <p:cxnSp>
          <p:nvCxnSpPr>
            <p:cNvPr id="49" name="直接连接符 48"/>
            <p:cNvCxnSpPr/>
            <p:nvPr/>
          </p:nvCxnSpPr>
          <p:spPr>
            <a:xfrm>
              <a:off x="5373662" y="1679842"/>
              <a:ext cx="1574929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9961" name="组合 49"/>
            <p:cNvGrpSpPr/>
            <p:nvPr/>
          </p:nvGrpSpPr>
          <p:grpSpPr bwMode="auto">
            <a:xfrm>
              <a:off x="5137389" y="617328"/>
              <a:ext cx="2091594" cy="2091592"/>
              <a:chOff x="5049409" y="1518109"/>
              <a:chExt cx="2091594" cy="2091592"/>
            </a:xfrm>
          </p:grpSpPr>
          <p:sp>
            <p:nvSpPr>
              <p:cNvPr id="52" name="椭圆 51"/>
              <p:cNvSpPr/>
              <p:nvPr/>
            </p:nvSpPr>
            <p:spPr>
              <a:xfrm>
                <a:off x="5049409" y="1518109"/>
                <a:ext cx="2091594" cy="2091592"/>
              </a:xfrm>
              <a:prstGeom prst="ellipse">
                <a:avLst/>
              </a:prstGeom>
              <a:gradFill flip="none" rotWithShape="1">
                <a:gsLst>
                  <a:gs pos="48000">
                    <a:srgbClr val="49C1AD"/>
                  </a:gs>
                  <a:gs pos="0">
                    <a:srgbClr val="00B0F0"/>
                  </a:gs>
                  <a:gs pos="100000">
                    <a:srgbClr val="A8CF38"/>
                  </a:gs>
                </a:gsLst>
                <a:path path="circle">
                  <a:fillToRect t="100000" r="100000"/>
                </a:path>
                <a:tileRect l="-100000" b="-100000"/>
              </a:gradFill>
              <a:ln w="1016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3130" eaLnBrk="0" hangingPunct="0">
                  <a:defRPr/>
                </a:pPr>
                <a:endParaRPr lang="zh-CN" altLang="en-US" sz="2645" b="1">
                  <a:solidFill>
                    <a:srgbClr val="FFFFFF"/>
                  </a:solidFill>
                </a:endParaRPr>
              </a:p>
            </p:txBody>
          </p:sp>
          <p:sp>
            <p:nvSpPr>
              <p:cNvPr id="53" name="Freeform 6"/>
              <p:cNvSpPr>
                <a:spLocks noEditPoints="1"/>
              </p:cNvSpPr>
              <p:nvPr/>
            </p:nvSpPr>
            <p:spPr bwMode="auto">
              <a:xfrm>
                <a:off x="5766704" y="1910050"/>
                <a:ext cx="806037" cy="900908"/>
              </a:xfrm>
              <a:custGeom>
                <a:avLst/>
                <a:gdLst>
                  <a:gd name="T0" fmla="*/ 602 w 697"/>
                  <a:gd name="T1" fmla="*/ 267 h 782"/>
                  <a:gd name="T2" fmla="*/ 298 w 697"/>
                  <a:gd name="T3" fmla="*/ 0 h 782"/>
                  <a:gd name="T4" fmla="*/ 82 w 697"/>
                  <a:gd name="T5" fmla="*/ 533 h 782"/>
                  <a:gd name="T6" fmla="*/ 433 w 697"/>
                  <a:gd name="T7" fmla="*/ 674 h 782"/>
                  <a:gd name="T8" fmla="*/ 563 w 697"/>
                  <a:gd name="T9" fmla="*/ 673 h 782"/>
                  <a:gd name="T10" fmla="*/ 595 w 697"/>
                  <a:gd name="T11" fmla="*/ 577 h 782"/>
                  <a:gd name="T12" fmla="*/ 570 w 697"/>
                  <a:gd name="T13" fmla="*/ 554 h 782"/>
                  <a:gd name="T14" fmla="*/ 595 w 697"/>
                  <a:gd name="T15" fmla="*/ 527 h 782"/>
                  <a:gd name="T16" fmla="*/ 78 w 697"/>
                  <a:gd name="T17" fmla="*/ 265 h 782"/>
                  <a:gd name="T18" fmla="*/ 141 w 697"/>
                  <a:gd name="T19" fmla="*/ 329 h 782"/>
                  <a:gd name="T20" fmla="*/ 101 w 697"/>
                  <a:gd name="T21" fmla="*/ 426 h 782"/>
                  <a:gd name="T22" fmla="*/ 189 w 697"/>
                  <a:gd name="T23" fmla="*/ 514 h 782"/>
                  <a:gd name="T24" fmla="*/ 352 w 697"/>
                  <a:gd name="T25" fmla="*/ 95 h 782"/>
                  <a:gd name="T26" fmla="*/ 376 w 697"/>
                  <a:gd name="T27" fmla="*/ 315 h 782"/>
                  <a:gd name="T28" fmla="*/ 332 w 697"/>
                  <a:gd name="T29" fmla="*/ 331 h 782"/>
                  <a:gd name="T30" fmla="*/ 350 w 697"/>
                  <a:gd name="T31" fmla="*/ 291 h 782"/>
                  <a:gd name="T32" fmla="*/ 409 w 697"/>
                  <a:gd name="T33" fmla="*/ 156 h 782"/>
                  <a:gd name="T34" fmla="*/ 406 w 697"/>
                  <a:gd name="T35" fmla="*/ 208 h 782"/>
                  <a:gd name="T36" fmla="*/ 375 w 697"/>
                  <a:gd name="T37" fmla="*/ 240 h 782"/>
                  <a:gd name="T38" fmla="*/ 364 w 697"/>
                  <a:gd name="T39" fmla="*/ 263 h 782"/>
                  <a:gd name="T40" fmla="*/ 330 w 697"/>
                  <a:gd name="T41" fmla="*/ 276 h 782"/>
                  <a:gd name="T42" fmla="*/ 328 w 697"/>
                  <a:gd name="T43" fmla="*/ 247 h 782"/>
                  <a:gd name="T44" fmla="*/ 347 w 697"/>
                  <a:gd name="T45" fmla="*/ 219 h 782"/>
                  <a:gd name="T46" fmla="*/ 368 w 697"/>
                  <a:gd name="T47" fmla="*/ 195 h 782"/>
                  <a:gd name="T48" fmla="*/ 363 w 697"/>
                  <a:gd name="T49" fmla="*/ 171 h 782"/>
                  <a:gd name="T50" fmla="*/ 324 w 697"/>
                  <a:gd name="T51" fmla="*/ 170 h 782"/>
                  <a:gd name="T52" fmla="*/ 325 w 697"/>
                  <a:gd name="T53" fmla="*/ 131 h 782"/>
                  <a:gd name="T54" fmla="*/ 396 w 697"/>
                  <a:gd name="T55" fmla="*/ 140 h 782"/>
                  <a:gd name="T56" fmla="*/ 204 w 697"/>
                  <a:gd name="T57" fmla="*/ 479 h 782"/>
                  <a:gd name="T58" fmla="*/ 176 w 697"/>
                  <a:gd name="T59" fmla="*/ 490 h 782"/>
                  <a:gd name="T60" fmla="*/ 187 w 697"/>
                  <a:gd name="T61" fmla="*/ 465 h 782"/>
                  <a:gd name="T62" fmla="*/ 227 w 697"/>
                  <a:gd name="T63" fmla="*/ 395 h 782"/>
                  <a:gd name="T64" fmla="*/ 216 w 697"/>
                  <a:gd name="T65" fmla="*/ 421 h 782"/>
                  <a:gd name="T66" fmla="*/ 199 w 697"/>
                  <a:gd name="T67" fmla="*/ 437 h 782"/>
                  <a:gd name="T68" fmla="*/ 196 w 697"/>
                  <a:gd name="T69" fmla="*/ 452 h 782"/>
                  <a:gd name="T70" fmla="*/ 173 w 697"/>
                  <a:gd name="T71" fmla="*/ 450 h 782"/>
                  <a:gd name="T72" fmla="*/ 176 w 697"/>
                  <a:gd name="T73" fmla="*/ 431 h 782"/>
                  <a:gd name="T74" fmla="*/ 191 w 697"/>
                  <a:gd name="T75" fmla="*/ 415 h 782"/>
                  <a:gd name="T76" fmla="*/ 199 w 697"/>
                  <a:gd name="T77" fmla="*/ 399 h 782"/>
                  <a:gd name="T78" fmla="*/ 191 w 697"/>
                  <a:gd name="T79" fmla="*/ 387 h 782"/>
                  <a:gd name="T80" fmla="*/ 157 w 697"/>
                  <a:gd name="T81" fmla="*/ 398 h 782"/>
                  <a:gd name="T82" fmla="*/ 188 w 697"/>
                  <a:gd name="T83" fmla="*/ 363 h 782"/>
                  <a:gd name="T84" fmla="*/ 224 w 697"/>
                  <a:gd name="T85" fmla="*/ 381 h 782"/>
                  <a:gd name="T86" fmla="*/ 116 w 697"/>
                  <a:gd name="T87" fmla="*/ 243 h 782"/>
                  <a:gd name="T88" fmla="*/ 139 w 697"/>
                  <a:gd name="T89" fmla="*/ 218 h 782"/>
                  <a:gd name="T90" fmla="*/ 166 w 697"/>
                  <a:gd name="T91" fmla="*/ 231 h 782"/>
                  <a:gd name="T92" fmla="*/ 164 w 697"/>
                  <a:gd name="T93" fmla="*/ 255 h 782"/>
                  <a:gd name="T94" fmla="*/ 150 w 697"/>
                  <a:gd name="T95" fmla="*/ 269 h 782"/>
                  <a:gd name="T96" fmla="*/ 145 w 697"/>
                  <a:gd name="T97" fmla="*/ 280 h 782"/>
                  <a:gd name="T98" fmla="*/ 129 w 697"/>
                  <a:gd name="T99" fmla="*/ 286 h 782"/>
                  <a:gd name="T100" fmla="*/ 128 w 697"/>
                  <a:gd name="T101" fmla="*/ 273 h 782"/>
                  <a:gd name="T102" fmla="*/ 137 w 697"/>
                  <a:gd name="T103" fmla="*/ 260 h 782"/>
                  <a:gd name="T104" fmla="*/ 146 w 697"/>
                  <a:gd name="T105" fmla="*/ 249 h 782"/>
                  <a:gd name="T106" fmla="*/ 144 w 697"/>
                  <a:gd name="T107" fmla="*/ 237 h 782"/>
                  <a:gd name="T108" fmla="*/ 147 w 697"/>
                  <a:gd name="T109" fmla="*/ 312 h 782"/>
                  <a:gd name="T110" fmla="*/ 126 w 697"/>
                  <a:gd name="T111" fmla="*/ 304 h 782"/>
                  <a:gd name="T112" fmla="*/ 147 w 697"/>
                  <a:gd name="T113" fmla="*/ 296 h 7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97" h="782">
                    <a:moveTo>
                      <a:pt x="652" y="426"/>
                    </a:moveTo>
                    <a:cubicBezTo>
                      <a:pt x="636" y="408"/>
                      <a:pt x="611" y="388"/>
                      <a:pt x="601" y="366"/>
                    </a:cubicBezTo>
                    <a:cubicBezTo>
                      <a:pt x="587" y="333"/>
                      <a:pt x="603" y="301"/>
                      <a:pt x="602" y="267"/>
                    </a:cubicBezTo>
                    <a:cubicBezTo>
                      <a:pt x="602" y="240"/>
                      <a:pt x="594" y="207"/>
                      <a:pt x="585" y="182"/>
                    </a:cubicBezTo>
                    <a:cubicBezTo>
                      <a:pt x="570" y="141"/>
                      <a:pt x="543" y="107"/>
                      <a:pt x="509" y="80"/>
                    </a:cubicBezTo>
                    <a:cubicBezTo>
                      <a:pt x="455" y="31"/>
                      <a:pt x="380" y="0"/>
                      <a:pt x="298" y="0"/>
                    </a:cubicBezTo>
                    <a:cubicBezTo>
                      <a:pt x="133" y="0"/>
                      <a:pt x="0" y="122"/>
                      <a:pt x="0" y="273"/>
                    </a:cubicBezTo>
                    <a:cubicBezTo>
                      <a:pt x="0" y="283"/>
                      <a:pt x="0" y="293"/>
                      <a:pt x="1" y="302"/>
                    </a:cubicBezTo>
                    <a:cubicBezTo>
                      <a:pt x="3" y="368"/>
                      <a:pt x="23" y="446"/>
                      <a:pt x="82" y="533"/>
                    </a:cubicBezTo>
                    <a:cubicBezTo>
                      <a:pt x="82" y="533"/>
                      <a:pt x="164" y="697"/>
                      <a:pt x="0" y="781"/>
                    </a:cubicBezTo>
                    <a:cubicBezTo>
                      <a:pt x="361" y="782"/>
                      <a:pt x="361" y="782"/>
                      <a:pt x="361" y="782"/>
                    </a:cubicBezTo>
                    <a:cubicBezTo>
                      <a:pt x="361" y="782"/>
                      <a:pt x="389" y="674"/>
                      <a:pt x="433" y="674"/>
                    </a:cubicBezTo>
                    <a:cubicBezTo>
                      <a:pt x="470" y="674"/>
                      <a:pt x="508" y="677"/>
                      <a:pt x="545" y="675"/>
                    </a:cubicBezTo>
                    <a:cubicBezTo>
                      <a:pt x="552" y="676"/>
                      <a:pt x="558" y="675"/>
                      <a:pt x="563" y="673"/>
                    </a:cubicBezTo>
                    <a:cubicBezTo>
                      <a:pt x="563" y="673"/>
                      <a:pt x="563" y="673"/>
                      <a:pt x="563" y="673"/>
                    </a:cubicBezTo>
                    <a:cubicBezTo>
                      <a:pt x="563" y="673"/>
                      <a:pt x="563" y="673"/>
                      <a:pt x="563" y="673"/>
                    </a:cubicBezTo>
                    <a:cubicBezTo>
                      <a:pt x="589" y="660"/>
                      <a:pt x="571" y="601"/>
                      <a:pt x="571" y="601"/>
                    </a:cubicBezTo>
                    <a:cubicBezTo>
                      <a:pt x="586" y="595"/>
                      <a:pt x="595" y="585"/>
                      <a:pt x="595" y="577"/>
                    </a:cubicBezTo>
                    <a:cubicBezTo>
                      <a:pt x="595" y="575"/>
                      <a:pt x="595" y="575"/>
                      <a:pt x="595" y="575"/>
                    </a:cubicBezTo>
                    <a:cubicBezTo>
                      <a:pt x="595" y="565"/>
                      <a:pt x="581" y="557"/>
                      <a:pt x="560" y="554"/>
                    </a:cubicBezTo>
                    <a:cubicBezTo>
                      <a:pt x="570" y="554"/>
                      <a:pt x="570" y="554"/>
                      <a:pt x="570" y="554"/>
                    </a:cubicBezTo>
                    <a:cubicBezTo>
                      <a:pt x="585" y="554"/>
                      <a:pt x="598" y="546"/>
                      <a:pt x="598" y="536"/>
                    </a:cubicBezTo>
                    <a:cubicBezTo>
                      <a:pt x="598" y="535"/>
                      <a:pt x="598" y="535"/>
                      <a:pt x="598" y="535"/>
                    </a:cubicBezTo>
                    <a:cubicBezTo>
                      <a:pt x="598" y="532"/>
                      <a:pt x="597" y="529"/>
                      <a:pt x="595" y="527"/>
                    </a:cubicBezTo>
                    <a:cubicBezTo>
                      <a:pt x="598" y="514"/>
                      <a:pt x="608" y="461"/>
                      <a:pt x="611" y="461"/>
                    </a:cubicBezTo>
                    <a:cubicBezTo>
                      <a:pt x="697" y="457"/>
                      <a:pt x="652" y="426"/>
                      <a:pt x="652" y="426"/>
                    </a:cubicBezTo>
                    <a:close/>
                    <a:moveTo>
                      <a:pt x="78" y="265"/>
                    </a:moveTo>
                    <a:cubicBezTo>
                      <a:pt x="78" y="230"/>
                      <a:pt x="106" y="201"/>
                      <a:pt x="141" y="201"/>
                    </a:cubicBezTo>
                    <a:cubicBezTo>
                      <a:pt x="176" y="201"/>
                      <a:pt x="204" y="230"/>
                      <a:pt x="204" y="265"/>
                    </a:cubicBezTo>
                    <a:cubicBezTo>
                      <a:pt x="204" y="300"/>
                      <a:pt x="176" y="329"/>
                      <a:pt x="141" y="329"/>
                    </a:cubicBezTo>
                    <a:cubicBezTo>
                      <a:pt x="106" y="329"/>
                      <a:pt x="78" y="300"/>
                      <a:pt x="78" y="265"/>
                    </a:cubicBezTo>
                    <a:close/>
                    <a:moveTo>
                      <a:pt x="189" y="514"/>
                    </a:moveTo>
                    <a:cubicBezTo>
                      <a:pt x="140" y="514"/>
                      <a:pt x="101" y="474"/>
                      <a:pt x="101" y="426"/>
                    </a:cubicBezTo>
                    <a:cubicBezTo>
                      <a:pt x="101" y="377"/>
                      <a:pt x="140" y="337"/>
                      <a:pt x="189" y="337"/>
                    </a:cubicBezTo>
                    <a:cubicBezTo>
                      <a:pt x="237" y="337"/>
                      <a:pt x="276" y="377"/>
                      <a:pt x="276" y="426"/>
                    </a:cubicBezTo>
                    <a:cubicBezTo>
                      <a:pt x="276" y="474"/>
                      <a:pt x="237" y="514"/>
                      <a:pt x="189" y="514"/>
                    </a:cubicBezTo>
                    <a:close/>
                    <a:moveTo>
                      <a:pt x="352" y="371"/>
                    </a:moveTo>
                    <a:cubicBezTo>
                      <a:pt x="276" y="371"/>
                      <a:pt x="215" y="309"/>
                      <a:pt x="215" y="233"/>
                    </a:cubicBezTo>
                    <a:cubicBezTo>
                      <a:pt x="215" y="157"/>
                      <a:pt x="276" y="95"/>
                      <a:pt x="352" y="95"/>
                    </a:cubicBezTo>
                    <a:cubicBezTo>
                      <a:pt x="428" y="95"/>
                      <a:pt x="489" y="157"/>
                      <a:pt x="489" y="233"/>
                    </a:cubicBezTo>
                    <a:cubicBezTo>
                      <a:pt x="489" y="309"/>
                      <a:pt x="428" y="371"/>
                      <a:pt x="352" y="371"/>
                    </a:cubicBezTo>
                    <a:close/>
                    <a:moveTo>
                      <a:pt x="376" y="315"/>
                    </a:moveTo>
                    <a:cubicBezTo>
                      <a:pt x="376" y="321"/>
                      <a:pt x="374" y="327"/>
                      <a:pt x="369" y="331"/>
                    </a:cubicBezTo>
                    <a:cubicBezTo>
                      <a:pt x="364" y="336"/>
                      <a:pt x="358" y="338"/>
                      <a:pt x="350" y="338"/>
                    </a:cubicBezTo>
                    <a:cubicBezTo>
                      <a:pt x="343" y="338"/>
                      <a:pt x="337" y="336"/>
                      <a:pt x="332" y="331"/>
                    </a:cubicBezTo>
                    <a:cubicBezTo>
                      <a:pt x="327" y="327"/>
                      <a:pt x="324" y="321"/>
                      <a:pt x="324" y="315"/>
                    </a:cubicBezTo>
                    <a:cubicBezTo>
                      <a:pt x="324" y="308"/>
                      <a:pt x="327" y="302"/>
                      <a:pt x="332" y="298"/>
                    </a:cubicBezTo>
                    <a:cubicBezTo>
                      <a:pt x="337" y="294"/>
                      <a:pt x="343" y="291"/>
                      <a:pt x="350" y="291"/>
                    </a:cubicBezTo>
                    <a:cubicBezTo>
                      <a:pt x="358" y="291"/>
                      <a:pt x="364" y="294"/>
                      <a:pt x="369" y="298"/>
                    </a:cubicBezTo>
                    <a:cubicBezTo>
                      <a:pt x="374" y="302"/>
                      <a:pt x="376" y="308"/>
                      <a:pt x="376" y="315"/>
                    </a:cubicBezTo>
                    <a:close/>
                    <a:moveTo>
                      <a:pt x="409" y="156"/>
                    </a:moveTo>
                    <a:cubicBezTo>
                      <a:pt x="412" y="162"/>
                      <a:pt x="414" y="170"/>
                      <a:pt x="414" y="179"/>
                    </a:cubicBezTo>
                    <a:cubicBezTo>
                      <a:pt x="414" y="185"/>
                      <a:pt x="413" y="190"/>
                      <a:pt x="412" y="195"/>
                    </a:cubicBezTo>
                    <a:cubicBezTo>
                      <a:pt x="411" y="200"/>
                      <a:pt x="409" y="204"/>
                      <a:pt x="406" y="208"/>
                    </a:cubicBezTo>
                    <a:cubicBezTo>
                      <a:pt x="404" y="212"/>
                      <a:pt x="401" y="216"/>
                      <a:pt x="397" y="220"/>
                    </a:cubicBezTo>
                    <a:cubicBezTo>
                      <a:pt x="393" y="224"/>
                      <a:pt x="389" y="228"/>
                      <a:pt x="384" y="232"/>
                    </a:cubicBezTo>
                    <a:cubicBezTo>
                      <a:pt x="380" y="235"/>
                      <a:pt x="377" y="237"/>
                      <a:pt x="375" y="240"/>
                    </a:cubicBezTo>
                    <a:cubicBezTo>
                      <a:pt x="372" y="242"/>
                      <a:pt x="370" y="244"/>
                      <a:pt x="369" y="247"/>
                    </a:cubicBezTo>
                    <a:cubicBezTo>
                      <a:pt x="367" y="249"/>
                      <a:pt x="366" y="252"/>
                      <a:pt x="365" y="254"/>
                    </a:cubicBezTo>
                    <a:cubicBezTo>
                      <a:pt x="364" y="257"/>
                      <a:pt x="364" y="260"/>
                      <a:pt x="364" y="263"/>
                    </a:cubicBezTo>
                    <a:cubicBezTo>
                      <a:pt x="364" y="265"/>
                      <a:pt x="364" y="268"/>
                      <a:pt x="365" y="270"/>
                    </a:cubicBezTo>
                    <a:cubicBezTo>
                      <a:pt x="365" y="272"/>
                      <a:pt x="366" y="274"/>
                      <a:pt x="367" y="276"/>
                    </a:cubicBezTo>
                    <a:cubicBezTo>
                      <a:pt x="330" y="276"/>
                      <a:pt x="330" y="276"/>
                      <a:pt x="330" y="276"/>
                    </a:cubicBezTo>
                    <a:cubicBezTo>
                      <a:pt x="329" y="274"/>
                      <a:pt x="328" y="271"/>
                      <a:pt x="328" y="268"/>
                    </a:cubicBezTo>
                    <a:cubicBezTo>
                      <a:pt x="327" y="265"/>
                      <a:pt x="327" y="262"/>
                      <a:pt x="327" y="259"/>
                    </a:cubicBezTo>
                    <a:cubicBezTo>
                      <a:pt x="327" y="255"/>
                      <a:pt x="327" y="251"/>
                      <a:pt x="328" y="247"/>
                    </a:cubicBezTo>
                    <a:cubicBezTo>
                      <a:pt x="329" y="243"/>
                      <a:pt x="330" y="240"/>
                      <a:pt x="332" y="237"/>
                    </a:cubicBezTo>
                    <a:cubicBezTo>
                      <a:pt x="334" y="234"/>
                      <a:pt x="336" y="231"/>
                      <a:pt x="338" y="228"/>
                    </a:cubicBezTo>
                    <a:cubicBezTo>
                      <a:pt x="341" y="225"/>
                      <a:pt x="344" y="222"/>
                      <a:pt x="347" y="219"/>
                    </a:cubicBezTo>
                    <a:cubicBezTo>
                      <a:pt x="351" y="216"/>
                      <a:pt x="354" y="213"/>
                      <a:pt x="357" y="211"/>
                    </a:cubicBezTo>
                    <a:cubicBezTo>
                      <a:pt x="359" y="208"/>
                      <a:pt x="362" y="206"/>
                      <a:pt x="364" y="203"/>
                    </a:cubicBezTo>
                    <a:cubicBezTo>
                      <a:pt x="365" y="200"/>
                      <a:pt x="367" y="198"/>
                      <a:pt x="368" y="195"/>
                    </a:cubicBezTo>
                    <a:cubicBezTo>
                      <a:pt x="369" y="192"/>
                      <a:pt x="369" y="189"/>
                      <a:pt x="369" y="186"/>
                    </a:cubicBezTo>
                    <a:cubicBezTo>
                      <a:pt x="369" y="183"/>
                      <a:pt x="369" y="180"/>
                      <a:pt x="368" y="177"/>
                    </a:cubicBezTo>
                    <a:cubicBezTo>
                      <a:pt x="367" y="175"/>
                      <a:pt x="365" y="173"/>
                      <a:pt x="363" y="171"/>
                    </a:cubicBezTo>
                    <a:cubicBezTo>
                      <a:pt x="361" y="169"/>
                      <a:pt x="359" y="168"/>
                      <a:pt x="356" y="167"/>
                    </a:cubicBezTo>
                    <a:cubicBezTo>
                      <a:pt x="353" y="166"/>
                      <a:pt x="350" y="165"/>
                      <a:pt x="347" y="165"/>
                    </a:cubicBezTo>
                    <a:cubicBezTo>
                      <a:pt x="339" y="165"/>
                      <a:pt x="332" y="167"/>
                      <a:pt x="324" y="170"/>
                    </a:cubicBezTo>
                    <a:cubicBezTo>
                      <a:pt x="316" y="173"/>
                      <a:pt x="308" y="177"/>
                      <a:pt x="301" y="184"/>
                    </a:cubicBezTo>
                    <a:cubicBezTo>
                      <a:pt x="301" y="141"/>
                      <a:pt x="301" y="141"/>
                      <a:pt x="301" y="141"/>
                    </a:cubicBezTo>
                    <a:cubicBezTo>
                      <a:pt x="309" y="137"/>
                      <a:pt x="316" y="133"/>
                      <a:pt x="325" y="131"/>
                    </a:cubicBezTo>
                    <a:cubicBezTo>
                      <a:pt x="334" y="129"/>
                      <a:pt x="343" y="128"/>
                      <a:pt x="352" y="128"/>
                    </a:cubicBezTo>
                    <a:cubicBezTo>
                      <a:pt x="361" y="128"/>
                      <a:pt x="369" y="129"/>
                      <a:pt x="376" y="131"/>
                    </a:cubicBezTo>
                    <a:cubicBezTo>
                      <a:pt x="384" y="133"/>
                      <a:pt x="390" y="136"/>
                      <a:pt x="396" y="140"/>
                    </a:cubicBezTo>
                    <a:cubicBezTo>
                      <a:pt x="402" y="144"/>
                      <a:pt x="406" y="149"/>
                      <a:pt x="409" y="156"/>
                    </a:cubicBezTo>
                    <a:close/>
                    <a:moveTo>
                      <a:pt x="199" y="469"/>
                    </a:moveTo>
                    <a:cubicBezTo>
                      <a:pt x="202" y="472"/>
                      <a:pt x="204" y="475"/>
                      <a:pt x="204" y="479"/>
                    </a:cubicBezTo>
                    <a:cubicBezTo>
                      <a:pt x="204" y="483"/>
                      <a:pt x="202" y="487"/>
                      <a:pt x="199" y="490"/>
                    </a:cubicBezTo>
                    <a:cubicBezTo>
                      <a:pt x="196" y="492"/>
                      <a:pt x="192" y="494"/>
                      <a:pt x="187" y="494"/>
                    </a:cubicBezTo>
                    <a:cubicBezTo>
                      <a:pt x="183" y="494"/>
                      <a:pt x="179" y="492"/>
                      <a:pt x="176" y="490"/>
                    </a:cubicBezTo>
                    <a:cubicBezTo>
                      <a:pt x="173" y="487"/>
                      <a:pt x="171" y="483"/>
                      <a:pt x="171" y="479"/>
                    </a:cubicBezTo>
                    <a:cubicBezTo>
                      <a:pt x="171" y="475"/>
                      <a:pt x="173" y="472"/>
                      <a:pt x="176" y="469"/>
                    </a:cubicBezTo>
                    <a:cubicBezTo>
                      <a:pt x="179" y="466"/>
                      <a:pt x="183" y="465"/>
                      <a:pt x="187" y="465"/>
                    </a:cubicBezTo>
                    <a:cubicBezTo>
                      <a:pt x="192" y="465"/>
                      <a:pt x="196" y="466"/>
                      <a:pt x="199" y="469"/>
                    </a:cubicBezTo>
                    <a:close/>
                    <a:moveTo>
                      <a:pt x="224" y="381"/>
                    </a:moveTo>
                    <a:cubicBezTo>
                      <a:pt x="226" y="385"/>
                      <a:pt x="227" y="390"/>
                      <a:pt x="227" y="395"/>
                    </a:cubicBezTo>
                    <a:cubicBezTo>
                      <a:pt x="227" y="399"/>
                      <a:pt x="227" y="402"/>
                      <a:pt x="226" y="405"/>
                    </a:cubicBezTo>
                    <a:cubicBezTo>
                      <a:pt x="225" y="408"/>
                      <a:pt x="224" y="411"/>
                      <a:pt x="222" y="413"/>
                    </a:cubicBezTo>
                    <a:cubicBezTo>
                      <a:pt x="220" y="416"/>
                      <a:pt x="219" y="418"/>
                      <a:pt x="216" y="421"/>
                    </a:cubicBezTo>
                    <a:cubicBezTo>
                      <a:pt x="214" y="423"/>
                      <a:pt x="211" y="425"/>
                      <a:pt x="208" y="428"/>
                    </a:cubicBezTo>
                    <a:cubicBezTo>
                      <a:pt x="206" y="430"/>
                      <a:pt x="204" y="431"/>
                      <a:pt x="203" y="433"/>
                    </a:cubicBezTo>
                    <a:cubicBezTo>
                      <a:pt x="201" y="434"/>
                      <a:pt x="200" y="436"/>
                      <a:pt x="199" y="437"/>
                    </a:cubicBezTo>
                    <a:cubicBezTo>
                      <a:pt x="198" y="439"/>
                      <a:pt x="197" y="440"/>
                      <a:pt x="196" y="442"/>
                    </a:cubicBezTo>
                    <a:cubicBezTo>
                      <a:pt x="196" y="443"/>
                      <a:pt x="196" y="445"/>
                      <a:pt x="196" y="447"/>
                    </a:cubicBezTo>
                    <a:cubicBezTo>
                      <a:pt x="196" y="449"/>
                      <a:pt x="196" y="450"/>
                      <a:pt x="196" y="452"/>
                    </a:cubicBezTo>
                    <a:cubicBezTo>
                      <a:pt x="197" y="453"/>
                      <a:pt x="197" y="454"/>
                      <a:pt x="198" y="455"/>
                    </a:cubicBezTo>
                    <a:cubicBezTo>
                      <a:pt x="175" y="455"/>
                      <a:pt x="175" y="455"/>
                      <a:pt x="175" y="455"/>
                    </a:cubicBezTo>
                    <a:cubicBezTo>
                      <a:pt x="174" y="454"/>
                      <a:pt x="173" y="452"/>
                      <a:pt x="173" y="450"/>
                    </a:cubicBezTo>
                    <a:cubicBezTo>
                      <a:pt x="173" y="448"/>
                      <a:pt x="173" y="446"/>
                      <a:pt x="173" y="445"/>
                    </a:cubicBezTo>
                    <a:cubicBezTo>
                      <a:pt x="173" y="442"/>
                      <a:pt x="173" y="439"/>
                      <a:pt x="173" y="437"/>
                    </a:cubicBezTo>
                    <a:cubicBezTo>
                      <a:pt x="174" y="435"/>
                      <a:pt x="175" y="433"/>
                      <a:pt x="176" y="431"/>
                    </a:cubicBezTo>
                    <a:cubicBezTo>
                      <a:pt x="177" y="429"/>
                      <a:pt x="178" y="427"/>
                      <a:pt x="180" y="425"/>
                    </a:cubicBezTo>
                    <a:cubicBezTo>
                      <a:pt x="181" y="423"/>
                      <a:pt x="183" y="422"/>
                      <a:pt x="185" y="420"/>
                    </a:cubicBezTo>
                    <a:cubicBezTo>
                      <a:pt x="188" y="418"/>
                      <a:pt x="190" y="416"/>
                      <a:pt x="191" y="415"/>
                    </a:cubicBezTo>
                    <a:cubicBezTo>
                      <a:pt x="193" y="413"/>
                      <a:pt x="194" y="411"/>
                      <a:pt x="196" y="410"/>
                    </a:cubicBezTo>
                    <a:cubicBezTo>
                      <a:pt x="197" y="408"/>
                      <a:pt x="198" y="407"/>
                      <a:pt x="198" y="405"/>
                    </a:cubicBezTo>
                    <a:cubicBezTo>
                      <a:pt x="199" y="403"/>
                      <a:pt x="199" y="401"/>
                      <a:pt x="199" y="399"/>
                    </a:cubicBezTo>
                    <a:cubicBezTo>
                      <a:pt x="199" y="397"/>
                      <a:pt x="199" y="396"/>
                      <a:pt x="198" y="394"/>
                    </a:cubicBezTo>
                    <a:cubicBezTo>
                      <a:pt x="197" y="392"/>
                      <a:pt x="197" y="391"/>
                      <a:pt x="195" y="390"/>
                    </a:cubicBezTo>
                    <a:cubicBezTo>
                      <a:pt x="194" y="389"/>
                      <a:pt x="193" y="388"/>
                      <a:pt x="191" y="387"/>
                    </a:cubicBezTo>
                    <a:cubicBezTo>
                      <a:pt x="189" y="387"/>
                      <a:pt x="187" y="386"/>
                      <a:pt x="185" y="386"/>
                    </a:cubicBezTo>
                    <a:cubicBezTo>
                      <a:pt x="181" y="386"/>
                      <a:pt x="176" y="387"/>
                      <a:pt x="171" y="389"/>
                    </a:cubicBezTo>
                    <a:cubicBezTo>
                      <a:pt x="166" y="391"/>
                      <a:pt x="161" y="394"/>
                      <a:pt x="157" y="398"/>
                    </a:cubicBezTo>
                    <a:cubicBezTo>
                      <a:pt x="157" y="371"/>
                      <a:pt x="157" y="371"/>
                      <a:pt x="157" y="371"/>
                    </a:cubicBezTo>
                    <a:cubicBezTo>
                      <a:pt x="161" y="369"/>
                      <a:pt x="166" y="367"/>
                      <a:pt x="172" y="365"/>
                    </a:cubicBezTo>
                    <a:cubicBezTo>
                      <a:pt x="177" y="364"/>
                      <a:pt x="183" y="363"/>
                      <a:pt x="188" y="363"/>
                    </a:cubicBezTo>
                    <a:cubicBezTo>
                      <a:pt x="194" y="363"/>
                      <a:pt x="199" y="364"/>
                      <a:pt x="203" y="365"/>
                    </a:cubicBezTo>
                    <a:cubicBezTo>
                      <a:pt x="208" y="366"/>
                      <a:pt x="212" y="368"/>
                      <a:pt x="216" y="371"/>
                    </a:cubicBezTo>
                    <a:cubicBezTo>
                      <a:pt x="219" y="373"/>
                      <a:pt x="222" y="377"/>
                      <a:pt x="224" y="381"/>
                    </a:cubicBezTo>
                    <a:close/>
                    <a:moveTo>
                      <a:pt x="137" y="235"/>
                    </a:moveTo>
                    <a:cubicBezTo>
                      <a:pt x="133" y="235"/>
                      <a:pt x="130" y="235"/>
                      <a:pt x="126" y="237"/>
                    </a:cubicBezTo>
                    <a:cubicBezTo>
                      <a:pt x="122" y="238"/>
                      <a:pt x="119" y="241"/>
                      <a:pt x="116" y="243"/>
                    </a:cubicBezTo>
                    <a:cubicBezTo>
                      <a:pt x="116" y="224"/>
                      <a:pt x="116" y="224"/>
                      <a:pt x="116" y="224"/>
                    </a:cubicBezTo>
                    <a:cubicBezTo>
                      <a:pt x="119" y="222"/>
                      <a:pt x="123" y="220"/>
                      <a:pt x="127" y="219"/>
                    </a:cubicBezTo>
                    <a:cubicBezTo>
                      <a:pt x="131" y="218"/>
                      <a:pt x="135" y="218"/>
                      <a:pt x="139" y="218"/>
                    </a:cubicBezTo>
                    <a:cubicBezTo>
                      <a:pt x="143" y="218"/>
                      <a:pt x="147" y="218"/>
                      <a:pt x="150" y="219"/>
                    </a:cubicBezTo>
                    <a:cubicBezTo>
                      <a:pt x="154" y="220"/>
                      <a:pt x="157" y="221"/>
                      <a:pt x="160" y="223"/>
                    </a:cubicBezTo>
                    <a:cubicBezTo>
                      <a:pt x="162" y="225"/>
                      <a:pt x="164" y="228"/>
                      <a:pt x="166" y="231"/>
                    </a:cubicBezTo>
                    <a:cubicBezTo>
                      <a:pt x="167" y="234"/>
                      <a:pt x="168" y="237"/>
                      <a:pt x="168" y="241"/>
                    </a:cubicBezTo>
                    <a:cubicBezTo>
                      <a:pt x="168" y="244"/>
                      <a:pt x="168" y="246"/>
                      <a:pt x="167" y="249"/>
                    </a:cubicBezTo>
                    <a:cubicBezTo>
                      <a:pt x="166" y="251"/>
                      <a:pt x="166" y="253"/>
                      <a:pt x="164" y="255"/>
                    </a:cubicBezTo>
                    <a:cubicBezTo>
                      <a:pt x="163" y="257"/>
                      <a:pt x="162" y="259"/>
                      <a:pt x="160" y="260"/>
                    </a:cubicBezTo>
                    <a:cubicBezTo>
                      <a:pt x="158" y="262"/>
                      <a:pt x="156" y="264"/>
                      <a:pt x="154" y="266"/>
                    </a:cubicBezTo>
                    <a:cubicBezTo>
                      <a:pt x="152" y="267"/>
                      <a:pt x="151" y="268"/>
                      <a:pt x="150" y="269"/>
                    </a:cubicBezTo>
                    <a:cubicBezTo>
                      <a:pt x="149" y="271"/>
                      <a:pt x="148" y="272"/>
                      <a:pt x="147" y="273"/>
                    </a:cubicBezTo>
                    <a:cubicBezTo>
                      <a:pt x="146" y="274"/>
                      <a:pt x="146" y="275"/>
                      <a:pt x="145" y="276"/>
                    </a:cubicBezTo>
                    <a:cubicBezTo>
                      <a:pt x="145" y="277"/>
                      <a:pt x="145" y="279"/>
                      <a:pt x="145" y="280"/>
                    </a:cubicBezTo>
                    <a:cubicBezTo>
                      <a:pt x="145" y="281"/>
                      <a:pt x="145" y="282"/>
                      <a:pt x="145" y="283"/>
                    </a:cubicBezTo>
                    <a:cubicBezTo>
                      <a:pt x="145" y="285"/>
                      <a:pt x="146" y="285"/>
                      <a:pt x="146" y="286"/>
                    </a:cubicBezTo>
                    <a:cubicBezTo>
                      <a:pt x="129" y="286"/>
                      <a:pt x="129" y="286"/>
                      <a:pt x="129" y="286"/>
                    </a:cubicBezTo>
                    <a:cubicBezTo>
                      <a:pt x="128" y="285"/>
                      <a:pt x="128" y="284"/>
                      <a:pt x="128" y="282"/>
                    </a:cubicBezTo>
                    <a:cubicBezTo>
                      <a:pt x="128" y="281"/>
                      <a:pt x="127" y="280"/>
                      <a:pt x="127" y="278"/>
                    </a:cubicBezTo>
                    <a:cubicBezTo>
                      <a:pt x="127" y="276"/>
                      <a:pt x="128" y="274"/>
                      <a:pt x="128" y="273"/>
                    </a:cubicBezTo>
                    <a:cubicBezTo>
                      <a:pt x="128" y="271"/>
                      <a:pt x="129" y="270"/>
                      <a:pt x="130" y="268"/>
                    </a:cubicBezTo>
                    <a:cubicBezTo>
                      <a:pt x="131" y="267"/>
                      <a:pt x="132" y="265"/>
                      <a:pt x="133" y="264"/>
                    </a:cubicBezTo>
                    <a:cubicBezTo>
                      <a:pt x="134" y="263"/>
                      <a:pt x="135" y="261"/>
                      <a:pt x="137" y="260"/>
                    </a:cubicBezTo>
                    <a:cubicBezTo>
                      <a:pt x="139" y="258"/>
                      <a:pt x="140" y="257"/>
                      <a:pt x="141" y="256"/>
                    </a:cubicBezTo>
                    <a:cubicBezTo>
                      <a:pt x="143" y="255"/>
                      <a:pt x="144" y="254"/>
                      <a:pt x="144" y="252"/>
                    </a:cubicBezTo>
                    <a:cubicBezTo>
                      <a:pt x="145" y="251"/>
                      <a:pt x="146" y="250"/>
                      <a:pt x="146" y="249"/>
                    </a:cubicBezTo>
                    <a:cubicBezTo>
                      <a:pt x="147" y="247"/>
                      <a:pt x="147" y="246"/>
                      <a:pt x="147" y="244"/>
                    </a:cubicBezTo>
                    <a:cubicBezTo>
                      <a:pt x="147" y="243"/>
                      <a:pt x="147" y="242"/>
                      <a:pt x="146" y="240"/>
                    </a:cubicBezTo>
                    <a:cubicBezTo>
                      <a:pt x="146" y="239"/>
                      <a:pt x="145" y="238"/>
                      <a:pt x="144" y="237"/>
                    </a:cubicBezTo>
                    <a:cubicBezTo>
                      <a:pt x="143" y="237"/>
                      <a:pt x="142" y="236"/>
                      <a:pt x="141" y="236"/>
                    </a:cubicBezTo>
                    <a:cubicBezTo>
                      <a:pt x="140" y="235"/>
                      <a:pt x="138" y="235"/>
                      <a:pt x="137" y="235"/>
                    </a:cubicBezTo>
                    <a:close/>
                    <a:moveTo>
                      <a:pt x="147" y="312"/>
                    </a:moveTo>
                    <a:cubicBezTo>
                      <a:pt x="145" y="314"/>
                      <a:pt x="142" y="315"/>
                      <a:pt x="138" y="315"/>
                    </a:cubicBezTo>
                    <a:cubicBezTo>
                      <a:pt x="135" y="315"/>
                      <a:pt x="132" y="314"/>
                      <a:pt x="130" y="312"/>
                    </a:cubicBezTo>
                    <a:cubicBezTo>
                      <a:pt x="127" y="310"/>
                      <a:pt x="126" y="307"/>
                      <a:pt x="126" y="304"/>
                    </a:cubicBezTo>
                    <a:cubicBezTo>
                      <a:pt x="126" y="301"/>
                      <a:pt x="127" y="299"/>
                      <a:pt x="130" y="296"/>
                    </a:cubicBezTo>
                    <a:cubicBezTo>
                      <a:pt x="132" y="294"/>
                      <a:pt x="135" y="293"/>
                      <a:pt x="138" y="293"/>
                    </a:cubicBezTo>
                    <a:cubicBezTo>
                      <a:pt x="142" y="293"/>
                      <a:pt x="145" y="294"/>
                      <a:pt x="147" y="296"/>
                    </a:cubicBezTo>
                    <a:cubicBezTo>
                      <a:pt x="149" y="298"/>
                      <a:pt x="150" y="301"/>
                      <a:pt x="150" y="304"/>
                    </a:cubicBezTo>
                    <a:cubicBezTo>
                      <a:pt x="150" y="307"/>
                      <a:pt x="149" y="310"/>
                      <a:pt x="147" y="3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86402" tIns="43201" rIns="86402" bIns="43201"/>
              <a:lstStyle/>
              <a:p>
                <a:pPr defTabSz="913130" eaLnBrk="0" hangingPunct="0">
                  <a:defRPr/>
                </a:pPr>
                <a:endParaRPr lang="zh-CN" altLang="en-US" sz="2645" b="1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51" name="TextBox 118"/>
            <p:cNvSpPr txBox="1"/>
            <p:nvPr/>
          </p:nvSpPr>
          <p:spPr>
            <a:xfrm>
              <a:off x="5509239" y="1915749"/>
              <a:ext cx="1348347" cy="44952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defTabSz="913130" eaLnBrk="0" hangingPunct="0">
                <a:defRPr/>
              </a:pPr>
              <a:r>
                <a:rPr lang="zh-CN" altLang="en-US" sz="189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课时小结</a:t>
              </a:r>
            </a:p>
          </p:txBody>
        </p:sp>
      </p:grpSp>
      <p:cxnSp>
        <p:nvCxnSpPr>
          <p:cNvPr id="54" name="直接连接符 53"/>
          <p:cNvCxnSpPr/>
          <p:nvPr/>
        </p:nvCxnSpPr>
        <p:spPr>
          <a:xfrm>
            <a:off x="2052638" y="2239963"/>
            <a:ext cx="1631950" cy="0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>
            <a:off x="2052638" y="2239963"/>
            <a:ext cx="0" cy="449262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>
            <a:off x="2033588" y="3852863"/>
            <a:ext cx="0" cy="544512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>
            <a:off x="8010525" y="2224088"/>
            <a:ext cx="1633538" cy="0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>
            <a:off x="9644063" y="1874838"/>
            <a:ext cx="0" cy="327025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/>
          <p:cNvCxnSpPr/>
          <p:nvPr/>
        </p:nvCxnSpPr>
        <p:spPr>
          <a:xfrm>
            <a:off x="9644063" y="0"/>
            <a:ext cx="0" cy="1019175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燕尾形 75"/>
          <p:cNvSpPr/>
          <p:nvPr/>
        </p:nvSpPr>
        <p:spPr>
          <a:xfrm rot="5400000">
            <a:off x="9440069" y="216694"/>
            <a:ext cx="401638" cy="400050"/>
          </a:xfrm>
          <a:prstGeom prst="chevron">
            <a:avLst/>
          </a:prstGeom>
          <a:solidFill>
            <a:srgbClr val="DBD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2645" b="1">
              <a:solidFill>
                <a:prstClr val="black"/>
              </a:solidFill>
            </a:endParaRPr>
          </a:p>
        </p:txBody>
      </p:sp>
      <p:sp>
        <p:nvSpPr>
          <p:cNvPr id="28" name="矩形 27">
            <a:hlinkClick r:id="rId5" action="ppaction://hlinkfile"/>
          </p:cNvPr>
          <p:cNvSpPr/>
          <p:nvPr>
            <p:custDataLst>
              <p:tags r:id="rId1"/>
            </p:custDataLst>
          </p:nvPr>
        </p:nvSpPr>
        <p:spPr>
          <a:xfrm>
            <a:off x="3235325" y="4788259"/>
            <a:ext cx="5983500" cy="5693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815975" eaLnBrk="0" hangingPunct="0">
              <a:defRPr/>
            </a:pPr>
            <a:r>
              <a:rPr lang="en-US" altLang="zh-CN" sz="3100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Unit 3</a:t>
            </a:r>
            <a:r>
              <a:rPr lang="zh-CN" altLang="en-US" sz="3100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　课后素养评价</a:t>
            </a:r>
            <a:r>
              <a:rPr lang="en-US" altLang="zh-CN" sz="3100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zh-CN" altLang="en-US" sz="3100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十二</a:t>
            </a:r>
            <a:r>
              <a:rPr lang="en-US" altLang="zh-CN" sz="3100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30" name="矩形 29">
            <a:hlinkClick r:id="rId6" action="ppaction://hlinksldjump"/>
          </p:cNvPr>
          <p:cNvSpPr/>
          <p:nvPr/>
        </p:nvSpPr>
        <p:spPr>
          <a:xfrm>
            <a:off x="3243263" y="5400748"/>
            <a:ext cx="8170402" cy="90640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defTabSz="913130" eaLnBrk="0" hangingPunct="0">
              <a:defRPr/>
            </a:pPr>
            <a:r>
              <a:rPr lang="en-US" altLang="zh-CN" sz="2645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Section Ⅳ</a:t>
            </a:r>
            <a:r>
              <a:rPr lang="zh-CN" altLang="en-US" sz="2645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645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Developing ideas, Presenting ideas &amp; Reflection</a:t>
            </a:r>
            <a:endParaRPr lang="zh-CN" altLang="en-US" sz="2645" spc="331" dirty="0">
              <a:solidFill>
                <a:prstClr val="white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>
            <a:hlinkClick r:id="rId7" action="ppaction://hlinkfile"/>
          </p:cNvPr>
          <p:cNvSpPr/>
          <p:nvPr/>
        </p:nvSpPr>
        <p:spPr>
          <a:xfrm>
            <a:off x="-107950" y="-122238"/>
            <a:ext cx="11737975" cy="673258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b="1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3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bldLvl="0" animBg="1"/>
      <p:bldP spid="38" grpId="1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11518900" cy="648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平行四边形 6"/>
          <p:cNvSpPr/>
          <p:nvPr/>
        </p:nvSpPr>
        <p:spPr>
          <a:xfrm>
            <a:off x="0" y="0"/>
            <a:ext cx="11522075" cy="3573463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48000">
                <a:srgbClr val="FF0000"/>
              </a:gs>
              <a:gs pos="0">
                <a:srgbClr val="C00000"/>
              </a:gs>
              <a:gs pos="100000">
                <a:srgbClr val="FFC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-1588" y="3544888"/>
            <a:ext cx="11523663" cy="37941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864235">
              <a:defRPr/>
            </a:pPr>
            <a:endParaRPr lang="en-US" altLang="zh-CN" sz="17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占位符 11"/>
          <p:cNvSpPr txBox="1"/>
          <p:nvPr/>
        </p:nvSpPr>
        <p:spPr>
          <a:xfrm>
            <a:off x="0" y="2271713"/>
            <a:ext cx="11522075" cy="1200150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7200" b="1" kern="1200" spc="6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dirty="0">
                <a:solidFill>
                  <a:schemeClr val="bg1"/>
                </a:solidFill>
              </a:rPr>
              <a:t>谢 谢！</a:t>
            </a: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副标题 2"/>
          <p:cNvSpPr>
            <a:spLocks noGrp="1"/>
          </p:cNvSpPr>
          <p:nvPr>
            <p:ph type="subTitle" idx="1"/>
          </p:nvPr>
        </p:nvSpPr>
        <p:spPr bwMode="auto">
          <a:xfrm>
            <a:off x="414338" y="1151855"/>
            <a:ext cx="10693400" cy="62453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黑体" panose="02010609060101010101" charset="-122"/>
                <a:cs typeface="宋体" panose="02010600030101010101" pitchFamily="2" charset="-122"/>
              </a:rPr>
              <a:t>Ⅱ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拓展词汇知变形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0289601"/>
              </p:ext>
            </p:extLst>
          </p:nvPr>
        </p:nvGraphicFramePr>
        <p:xfrm>
          <a:off x="576263" y="1887887"/>
          <a:ext cx="10369550" cy="3495600"/>
        </p:xfrm>
        <a:graphic>
          <a:graphicData uri="http://schemas.openxmlformats.org/drawingml/2006/table">
            <a:tbl>
              <a:tblPr/>
              <a:tblGrid>
                <a:gridCol w="48247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448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82600"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zh-CN" sz="2800" kern="100" dirty="0">
                          <a:solidFill>
                            <a:srgbClr val="C0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教材词汇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zh-CN" sz="2800" kern="100">
                          <a:solidFill>
                            <a:srgbClr val="C0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拓展词汇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2600">
                <a:tc rowSpan="2"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_____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adj.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生动的，逼真的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vividly 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adv</a:t>
                      </a: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. 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生动地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26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vividness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n.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生动，逼真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82600"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______ 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v</a:t>
                      </a: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. 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分配，分派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assignment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n.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任务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82600"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_______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n. 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外科手术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surgeon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n.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外科医生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82600"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______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adj. 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钢铁般的；坚定的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steel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n.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钢铁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648469" y="2824879"/>
            <a:ext cx="9220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vivid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48469" y="3672135"/>
            <a:ext cx="10807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assign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12465" y="4248199"/>
            <a:ext cx="1255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surgery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48469" y="4860267"/>
            <a:ext cx="10198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steely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7336147"/>
              </p:ext>
            </p:extLst>
          </p:nvPr>
        </p:nvGraphicFramePr>
        <p:xfrm>
          <a:off x="576263" y="1909231"/>
          <a:ext cx="10369550" cy="2843025"/>
        </p:xfrm>
        <a:graphic>
          <a:graphicData uri="http://schemas.openxmlformats.org/drawingml/2006/table">
            <a:tbl>
              <a:tblPr/>
              <a:tblGrid>
                <a:gridCol w="48247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448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8605"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zh-CN" sz="2800" kern="100" dirty="0">
                          <a:solidFill>
                            <a:srgbClr val="C0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教材词汇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zh-CN" sz="2800" kern="100">
                          <a:solidFill>
                            <a:srgbClr val="C0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拓展词汇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8605">
                <a:tc rowSpan="2"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___________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n.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合作，协作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cooperate 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v</a:t>
                      </a: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. 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合作，协作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60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cooperative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adj.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合作的，协作的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8605">
                <a:tc rowSpan="2"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_______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adj. 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紧张的，激烈的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intensely 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adv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强烈地，紧张地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860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intensity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n.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强烈，紧张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684473" y="2808039"/>
            <a:ext cx="18774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cooperation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12465" y="4013011"/>
            <a:ext cx="11993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intense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副标题 2"/>
          <p:cNvSpPr>
            <a:spLocks noGrp="1"/>
          </p:cNvSpPr>
          <p:nvPr>
            <p:ph type="subTitle" idx="1"/>
          </p:nvPr>
        </p:nvSpPr>
        <p:spPr bwMode="auto">
          <a:xfrm>
            <a:off x="414338" y="1259867"/>
            <a:ext cx="10693400" cy="424398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黑体" panose="02010609060101010101" charset="-122"/>
                <a:cs typeface="宋体" panose="02010600030101010101" pitchFamily="2" charset="-122"/>
              </a:rPr>
              <a:t>Ⅲ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补全短语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set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出发，动身；使爆炸；点燃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contribute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促成，有助于；造成；为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做贡献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burst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突然出现在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指突然成功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4. pay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取得成功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5.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one's feet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站着；恢复健康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6. come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实现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368549" y="1960783"/>
            <a:ext cx="59817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off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340657" y="2536847"/>
            <a:ext cx="463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to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620577" y="3148915"/>
            <a:ext cx="8226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onto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440557" y="3744143"/>
            <a:ext cx="59817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off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788806" y="43370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on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742162" y="4932275"/>
            <a:ext cx="7425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true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副标题 2"/>
          <p:cNvSpPr>
            <a:spLocks noGrp="1"/>
          </p:cNvSpPr>
          <p:nvPr>
            <p:ph type="subTitle" idx="1"/>
          </p:nvPr>
        </p:nvSpPr>
        <p:spPr bwMode="auto">
          <a:xfrm>
            <a:off x="414338" y="1859736"/>
            <a:ext cx="10693400" cy="310854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7.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wild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变得发狂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8. be caught up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对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入迷；被缠住；卷入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9. give one's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to the fight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全力以赴去战斗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10.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and downs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起落；荣辱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11. the key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... 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的关键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92485" y="1895740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go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736701" y="2579816"/>
            <a:ext cx="463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in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340657" y="3155880"/>
            <a:ext cx="5421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all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972505" y="3676776"/>
            <a:ext cx="6832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ups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124633" y="4360852"/>
            <a:ext cx="463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to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副标题 2"/>
          <p:cNvSpPr>
            <a:spLocks noGrp="1"/>
          </p:cNvSpPr>
          <p:nvPr>
            <p:ph type="subTitle" idx="1"/>
          </p:nvPr>
        </p:nvSpPr>
        <p:spPr bwMode="auto">
          <a:xfrm>
            <a:off x="414338" y="1616534"/>
            <a:ext cx="10693400" cy="371178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黑体" panose="02010609060101010101" charset="-122"/>
                <a:cs typeface="宋体" panose="02010600030101010101" pitchFamily="2" charset="-122"/>
              </a:rPr>
              <a:t>Ⅳ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补全句子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句型公式：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with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＋名词＋介词短语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And there we see the Chinese players embracing,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___________________</a:t>
            </a: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...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在那里，我们看到中国队的队员们拥抱在一起，眼里含着幸福的泪水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571582" y="2824879"/>
            <a:ext cx="34820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with tears of happiness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457" y="3420107"/>
            <a:ext cx="193674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in their eyes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"/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"/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"/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3041</Words>
  <Application>Microsoft Office PowerPoint</Application>
  <PresentationFormat>自定义</PresentationFormat>
  <Paragraphs>351</Paragraphs>
  <Slides>41</Slides>
  <Notes>41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41</vt:i4>
      </vt:variant>
    </vt:vector>
  </HeadingPairs>
  <TitlesOfParts>
    <vt:vector size="57" baseType="lpstr">
      <vt:lpstr>HelveticaNeueLT Pro 67 MdCn</vt:lpstr>
      <vt:lpstr>IPAPANNEW</vt:lpstr>
      <vt:lpstr>等线</vt:lpstr>
      <vt:lpstr>等线 Light</vt:lpstr>
      <vt:lpstr>黑体</vt:lpstr>
      <vt:lpstr>华文细黑</vt:lpstr>
      <vt:lpstr>宋体</vt:lpstr>
      <vt:lpstr>微软雅黑</vt:lpstr>
      <vt:lpstr>Arial</vt:lpstr>
      <vt:lpstr>Book Antiqua</vt:lpstr>
      <vt:lpstr>Calibri</vt:lpstr>
      <vt:lpstr>Calibri Light</vt:lpstr>
      <vt:lpstr>Times New Roman</vt:lpstr>
      <vt:lpstr>Office 主题</vt:lpstr>
      <vt:lpstr>1_Office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XSLQQ752179280</dc:creator>
  <cp:lastModifiedBy>DELL</cp:lastModifiedBy>
  <cp:revision>1303</cp:revision>
  <dcterms:created xsi:type="dcterms:W3CDTF">2016-06-29T09:22:00Z</dcterms:created>
  <dcterms:modified xsi:type="dcterms:W3CDTF">2026-02-13T02:18:18Z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BEFA92FF478347DCB3611873C4047654_12</vt:lpwstr>
  </property>
  <property fmtid="{D5CDD505-2E9C-101B-9397-08002B2CF9AE}" pid="3" name="KSOProductBuildVer">
    <vt:lpwstr>2052-12.1.0.23125</vt:lpwstr>
  </property>
</Properties>
</file>