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handoutMasterIdLst>
    <p:handoutMasterId r:id="rId31"/>
  </p:handoutMasterIdLst>
  <p:sldIdLst>
    <p:sldId id="2476" r:id="rId5"/>
    <p:sldId id="3800" r:id="rId7"/>
    <p:sldId id="2478" r:id="rId8"/>
    <p:sldId id="2343" r:id="rId9"/>
    <p:sldId id="3825" r:id="rId10"/>
    <p:sldId id="3826" r:id="rId11"/>
    <p:sldId id="3827" r:id="rId12"/>
    <p:sldId id="3828" r:id="rId13"/>
    <p:sldId id="3829" r:id="rId14"/>
    <p:sldId id="3664" r:id="rId15"/>
    <p:sldId id="3671" r:id="rId16"/>
    <p:sldId id="3786" r:id="rId17"/>
    <p:sldId id="3813" r:id="rId18"/>
    <p:sldId id="3814" r:id="rId19"/>
    <p:sldId id="3830" r:id="rId20"/>
    <p:sldId id="3815" r:id="rId21"/>
    <p:sldId id="3816" r:id="rId22"/>
    <p:sldId id="3831" r:id="rId23"/>
    <p:sldId id="3817" r:id="rId24"/>
    <p:sldId id="3818" r:id="rId25"/>
    <p:sldId id="3832" r:id="rId26"/>
    <p:sldId id="3823" r:id="rId27"/>
    <p:sldId id="3824" r:id="rId28"/>
    <p:sldId id="3780" r:id="rId29"/>
    <p:sldId id="2276" r:id="rId30"/>
  </p:sldIdLst>
  <p:sldSz cx="11522075" cy="6480175"/>
  <p:notesSz cx="6858000" cy="9144000"/>
  <p:custDataLst>
    <p:tags r:id="rId35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62" userDrawn="1">
          <p15:clr>
            <a:srgbClr val="A4A3A4"/>
          </p15:clr>
        </p15:guide>
        <p15:guide id="3" orient="horz" pos="2212" userDrawn="1">
          <p15:clr>
            <a:srgbClr val="A4A3A4"/>
          </p15:clr>
        </p15:guide>
        <p15:guide id="4" pos="1678" userDrawn="1">
          <p15:clr>
            <a:srgbClr val="A4A3A4"/>
          </p15:clr>
        </p15:guide>
        <p15:guide id="5" pos="0" userDrawn="1">
          <p15:clr>
            <a:srgbClr val="A4A3A4"/>
          </p15:clr>
        </p15:guide>
        <p15:guide id="6" pos="36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9900"/>
    <a:srgbClr val="CC6600"/>
    <a:srgbClr val="C2DBEE"/>
    <a:srgbClr val="1F487C"/>
    <a:srgbClr val="0000FF"/>
    <a:srgbClr val="FFF2C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7" autoAdjust="0"/>
    <p:restoredTop sz="98361" autoAdjust="0"/>
  </p:normalViewPr>
  <p:slideViewPr>
    <p:cSldViewPr showGuides="1">
      <p:cViewPr>
        <p:scale>
          <a:sx n="100" d="100"/>
          <a:sy n="100" d="100"/>
        </p:scale>
        <p:origin x="-1356" y="-438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988" y="102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0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20C7C836-5437-453B-BF4C-783C7D9CED2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dirty="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8279B05E-C682-41CA-8C6D-24804725F5C5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9FF73913-E077-4BEC-908D-580747700807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A3416693-ADB3-4C67-88EA-8AB477A7A092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8762F80-2A65-482E-8235-682560DEF7C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DAEA119B-8058-4BAA-8785-1916E6003C6B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CEE0B122-1FBD-4190-821E-654CEA823DCE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173BF05C-D306-4092-AEEC-B8DEB851129F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200" smtClean="0">
              <a:latin typeface="微软雅黑" panose="020B0503020204020204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defTabSz="913130" eaLnBrk="1" hangingPunct="1"/>
            <a:fld id="{42BE050F-06E0-4D6C-B359-DB21E808E588}" type="slidenum">
              <a:rPr lang="zh-CN" altLang="en-US" sz="1200" smtClean="0">
                <a:latin typeface="Calibri" panose="020F0502020204030204" pitchFamily="34" charset="0"/>
              </a:rPr>
            </a:fld>
            <a:endParaRPr lang="en-US" altLang="zh-CN" sz="120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slide" Target="../slides/slide24.xml"/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slide" Target="../slides/slide3.xml"/><Relationship Id="rId3" Type="http://schemas.openxmlformats.org/officeDocument/2006/relationships/slide" Target="../slides/slide2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slide" Target="../slides/slide3.xml"/><Relationship Id="rId4" Type="http://schemas.openxmlformats.org/officeDocument/2006/relationships/slide" Target="../slides/slide25.xml"/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868425"/>
            <a:ext cx="10980000" cy="738664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0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78491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6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16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6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课后素养评价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自主式预习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阅读主题素材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吟诵国学经典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自主预习任务单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阅读鉴赏活动单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拓展运用活动单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文本对应练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识记基础知识</a:t>
            </a:r>
            <a:endParaRPr lang="zh-CN" altLang="en-US" sz="1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zh-CN" altLang="en-US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1400" b="1" dirty="0" smtClean="0">
                <a:solidFill>
                  <a:srgbClr val="C047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Looking forwards</a:t>
            </a:r>
            <a:endParaRPr lang="zh-CN" altLang="en-US" sz="1400" b="1" dirty="0">
              <a:solidFill>
                <a:srgbClr val="C047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/>
  <p:timing>
    <p:tnLst>
      <p:par>
        <p:cTn id="1" dur="indefinite" restart="never" nodeType="tmRoot"/>
      </p:par>
    </p:tnLst>
  </p:timing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3205" indent="-217805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5005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1.xml"/><Relationship Id="rId5" Type="http://schemas.openxmlformats.org/officeDocument/2006/relationships/hyperlink" Target="../3.&#37197;&#22871;&#32451;&#20064;&#39064;/&#35838;&#21518;&#32032;&#20859;&#35780;&#20215;/02%20Unit%201&#12288;&#35838;&#21518;&#32032;&#20859;&#35780;&#20215;(&#20108;)&#12288;Section%20&#8545;&#12288;Starting%20out%20&amp;%20Understanding%20ideas&#8212;Language%20points.docx" TargetMode="External"/><Relationship Id="rId4" Type="http://schemas.openxmlformats.org/officeDocument/2006/relationships/slide" Target="slide1.xml"/><Relationship Id="rId3" Type="http://schemas.openxmlformats.org/officeDocument/2006/relationships/tags" Target="../tags/tag9.xml"/><Relationship Id="rId2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7"/>
          <a:stretch>
            <a:fillRect/>
          </a:stretch>
        </p:blipFill>
        <p:spPr>
          <a:xfrm>
            <a:off x="-1" y="0"/>
            <a:ext cx="11532235" cy="4895726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文本框 7"/>
          <p:cNvSpPr txBox="1"/>
          <p:nvPr>
            <p:custDataLst>
              <p:tags r:id="rId4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5"/>
          <p:cNvSpPr/>
          <p:nvPr>
            <p:custDataLst>
              <p:tags r:id="rId5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  <a:endParaRPr kumimoji="0" sz="3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梯形 24"/>
          <p:cNvSpPr/>
          <p:nvPr>
            <p:custDataLst>
              <p:tags r:id="rId6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0" y="3628521"/>
            <a:ext cx="11532235" cy="288086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梯形 26"/>
          <p:cNvSpPr/>
          <p:nvPr>
            <p:custDataLst>
              <p:tags r:id="rId8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0"/>
          <p:cNvSpPr txBox="1"/>
          <p:nvPr>
            <p:custDataLst>
              <p:tags r:id="rId9"/>
            </p:custDataLst>
          </p:nvPr>
        </p:nvSpPr>
        <p:spPr>
          <a:xfrm>
            <a:off x="10161" y="2973876"/>
            <a:ext cx="11522074" cy="1266305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Looking 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forwards</a:t>
            </a:r>
            <a:endParaRPr lang="zh-CN" altLang="en-US" sz="36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-687070" y="4121150"/>
            <a:ext cx="384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/>
        </p:nvSpPr>
        <p:spPr bwMode="auto">
          <a:xfrm>
            <a:off x="-12837" y="4695126"/>
            <a:ext cx="11522075" cy="10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 anchorCtr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655030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任务型课堂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582" y="208792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ambition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n.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追求，理想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2644957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American author, Ernest Hemingway, born in 1899, was from early boyhood single-minded in his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ambition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to write.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美国作家欧内斯特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海明威生于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1899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年，从少年时代起就一心一意地致力于写作。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511847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(1)an ambition to do/of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做某事的雄心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achieve one's ambition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实现某人的理想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(2)ambitious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有理想的，有抱负的；有野心的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ambitious for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渴望得到某物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希望某人成功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35526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young man is very weak, but he is very ____________ (ambition).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Her parents were ambitious ______ her and her brother.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他已经实现了一生的主要抱负，现在他是一个有名的老板。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has already ______________________________________, and he is a famous boss now.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9277" y="1799887"/>
            <a:ext cx="159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ambitious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0937" y="2375967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for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28727" y="4752297"/>
            <a:ext cx="5072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achieved his main ambition in life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64703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correspondent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n.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通讯员，记者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877990"/>
            <a:ext cx="10693400" cy="3105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went on to become foreign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correspondent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for the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Toronto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Star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used his extraordinary experiences in Europe and later Cuba to inform his writing.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他后来成为《多伦多星报》的驻外记者，并根据他在欧洲和后来在古巴的奇特经历进行写作。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91747"/>
            <a:ext cx="10693400" cy="49129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(1)correspond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符合，相一致；通信；相当于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correspond with sb.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与某人通信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correspond to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与某物相一致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符合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correspond to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类似于某物，相当于某物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(2)correspondence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来往信件，通信联系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in correspondence with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有通信联系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(3)corresponding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相当的；相应的，一致的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71479"/>
            <a:ext cx="10692000" cy="5730543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Your description of the event doesn't correspond ____________ hers.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We have kept up a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(correspond) for many years.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应用文写作之人物介绍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他与十年前遇到的美国朋友们仍然保持着联系。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is still _____________________________ the American friends he met ten years ago. (correspondence)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He still ___________________ the American friends he met ten years ago. (correspond)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04587" y="1511847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to/with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44757" y="1998774"/>
            <a:ext cx="2435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correspondence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21411" y="4032197"/>
            <a:ext cx="3531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 correspondence with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94059" y="5074147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corresponds with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1367827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3.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devote</a:t>
            </a:r>
            <a:r>
              <a:rPr lang="en-US" altLang="zh-CN" b="1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v.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致力于，奉献于；把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专用于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905078"/>
            <a:ext cx="10693400" cy="24150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After Sherlock Holmes made him a household name, Doyle gave up medicine and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devoted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himself entirely to writing.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夏洛克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·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福尔摩斯让他家喻户晓后，道尔放弃了行医，全身心地投入到写作中。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1079787"/>
            <a:ext cx="10693400" cy="43103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(1)devote one's time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to(doing)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 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某人把时间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精力用在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献给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devote oneself to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献身于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，致力于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(2)devoted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adj.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挚爱的；忠诚的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devoted to (doing)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献身于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某事，专心于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某事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(3)devotion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挚爱；奉献；忠诚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81004"/>
            <a:ext cx="10692000" cy="5775960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woman is _________ (devote) to taking care of her children.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She got the prize for her _________ (devote) to the poor children.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Neighbours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devoted their spare time to ________ (help) others rebuild homes.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读后续写之情节描写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自从他们的第二个孩子琳达出生后，他们就把所有的注意力都放在了她身上。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Since their second child Linda was born, they ______________________ ________________ her.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6667" y="1511747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devoted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6867" y="2055724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devotion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97167" y="2519987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helping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05642" y="5059387"/>
            <a:ext cx="3280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have devoted all their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8327" y="5582607"/>
            <a:ext cx="1806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attention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582" y="575791"/>
            <a:ext cx="1070861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宋体" panose="02010600030101010101" pitchFamily="2" charset="-122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独立主格结构</a:t>
            </a:r>
            <a:endParaRPr lang="zh-CN" altLang="en-US" dirty="0">
              <a:solidFill>
                <a:srgbClr val="00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副标题 3"/>
          <p:cNvSpPr>
            <a:spLocks noGrp="1"/>
          </p:cNvSpPr>
          <p:nvPr>
            <p:ph type="subTitle" idx="1"/>
          </p:nvPr>
        </p:nvSpPr>
        <p:spPr bwMode="auto">
          <a:xfrm>
            <a:off x="414338" y="1098603"/>
            <a:ext cx="10693400" cy="5054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教材原文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 both of these men were ultimately successful, their paths to success were very different,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futures not necessarily turning out exactly as they planned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虽然这两个人最终都成功了，但他们的成功之路截然不同，他们的未来也不一定完全如他们所计划的那样。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句式分析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their futures not necessarily turning out exactly as they planned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是独立主格结构，在句中作状语。它是由名词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(their futures)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加上分词短语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(not necessarily turning out exactly as they planned)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构成的独立结构，用于修饰整个句子。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619026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学习任务目标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768399"/>
            <a:ext cx="10692000" cy="1227772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Learn important expressions about the topic and use them properly.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Practise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using the expressions to complete relevant exercises.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575717"/>
            <a:ext cx="10693400" cy="5515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归纳拓展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独立主格结构的基本构成形式：名词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代词＋现在分词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过去分词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不定式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形容词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副词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介词短语等。这种结构的功能相当于分词或分词短语作状语，但区别在于，分词的逻辑主语是整个句子的主语，而独立主格结构中的逻辑主语是它本身的名词或代词。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如果逻辑主语与后面的非谓语动词是逻辑上的主动关系，用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名词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代词＋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结构；如果是被动关系，则用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名词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代词＋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done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结构；如果是强调将来发生的动作，则用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名词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代词＋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cs typeface="Times New Roman" panose="02020603050405020304"/>
              </a:rPr>
              <a:t>/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be done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结构。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49379"/>
            <a:ext cx="10692000" cy="5688965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[</a:t>
            </a:r>
            <a:r>
              <a:rPr lang="zh-CN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即学即练</a:t>
            </a:r>
            <a:r>
              <a:rPr lang="en-US" altLang="zh-CN" kern="100" dirty="0">
                <a:solidFill>
                  <a:srgbClr val="000000"/>
                </a:solidFill>
                <a:latin typeface="IPAPANNEW"/>
                <a:ea typeface="黑体" panose="02010609060101010101" charset="-122"/>
                <a:cs typeface="Times New Roman" panose="020206030504050203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单句语法填空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 many people __________ (help) him, he is sure to succeed.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homework __________ (finish), the boy went out to play.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boy was lying on the ground, his eyes ________ (stare) at the sky.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写作微练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Times New Roman" panose="02020603050405020304"/>
              </a:rPr>
              <a:t>读后续写之情绪描写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看到安静的教室，我不禁又感到紧张，我的大脑一片空白，声音在颤抖。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Seeing the quiet classroom, I couldn't help but feel nervous again, _____ __________________________________________.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00737" y="1655867"/>
            <a:ext cx="1170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 help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4707" y="2241372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finished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56985" y="2788877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staring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25657" y="503081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0807" y="5554032"/>
            <a:ext cx="61715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mind going blank and my voice trembling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93" y="1367827"/>
            <a:ext cx="7332662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052088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ultimately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最后，最终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B. 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ad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最基本地，根本上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Ultimately,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you'll have to make the decision yourself. 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All life depends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ultimately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on oxygen. 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01487" y="388817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41187" y="453626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719737"/>
            <a:ext cx="10693400" cy="49182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dot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n.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点，小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圆点</a:t>
            </a:r>
            <a:r>
              <a:rPr lang="zh-CN" altLang="en-US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　　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点缀</a:t>
            </a:r>
            <a:r>
              <a:rPr lang="zh-CN" altLang="en-US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　　　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i="1" kern="100" dirty="0">
                <a:solidFill>
                  <a:srgbClr val="000000"/>
                </a:solidFill>
                <a:latin typeface="Book Antiqua" panose="02040602050305030304"/>
                <a:cs typeface="Times New Roman" panose="02020603050405020304"/>
              </a:rPr>
              <a:t>v</a:t>
            </a:r>
            <a:r>
              <a:rPr lang="en-US" altLang="zh-CN" i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星罗棋布于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lawn is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dotted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with little flowers. 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②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But Louis didn't give up. Instead, he invented a reading system of raised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dots,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which opened up a whole new world of knowledge to the blind. 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③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The spokesman said there were 450 temporary camps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dotted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around the country. _______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9177" y="201591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37023" y="381616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24325" y="49491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89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  <a:endParaRPr lang="zh-CN" altLang="en-US" sz="1890" b="1" spc="33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及时矫正不足</a:t>
            </a:r>
            <a:endParaRPr lang="zh-CN" altLang="en-US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947" name="组合 41"/>
          <p:cNvGrpSpPr/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  <a:endParaRPr lang="zh-CN" altLang="en-US" sz="1700" b="1" dirty="0">
                <a:solidFill>
                  <a:prstClr val="white"/>
                </a:solidFill>
                <a:latin typeface="HelveticaNeueLT Pro 67 MdCn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/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  <a:endParaRPr lang="zh-CN" altLang="en-US" sz="189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2" action="ppaction://hlinkfile"/>
          </p:cNvPr>
          <p:cNvSpPr/>
          <p:nvPr>
            <p:custDataLst>
              <p:tags r:id="rId3"/>
            </p:custDataLst>
          </p:nvPr>
        </p:nvSpPr>
        <p:spPr>
          <a:xfrm>
            <a:off x="3235325" y="4895850"/>
            <a:ext cx="5983500" cy="5693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5975" eaLnBrk="0" hangingPunct="0">
              <a:defRPr/>
            </a:pPr>
            <a:r>
              <a:rPr lang="en-US" altLang="zh-CN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Unit 1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</a:t>
            </a:r>
            <a:r>
              <a:rPr lang="zh-CN" altLang="en-US" sz="310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素养评价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3100" spc="331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100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hlinkClick r:id="rId4" action="ppaction://hlinksldjump"/>
          </p:cNvPr>
          <p:cNvSpPr/>
          <p:nvPr/>
        </p:nvSpPr>
        <p:spPr>
          <a:xfrm>
            <a:off x="3243263" y="5508339"/>
            <a:ext cx="8170402" cy="9064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defTabSz="913130" eaLnBrk="0" hangingPunct="0">
              <a:defRPr/>
            </a:pP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Section Ⅱ</a:t>
            </a:r>
            <a:r>
              <a:rPr lang="zh-CN" altLang="en-US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45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Starting out &amp; Understanding ideas—Language points</a:t>
            </a:r>
            <a:endParaRPr lang="en-US" altLang="zh-CN" sz="2645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hlinkClick r:id="rId5" action="ppaction://hlinkfile"/>
          </p:cNvPr>
          <p:cNvSpPr/>
          <p:nvPr/>
        </p:nvSpPr>
        <p:spPr>
          <a:xfrm>
            <a:off x="-107950" y="-108031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1513" y="655029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自主式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副标题 1"/>
          <p:cNvSpPr>
            <a:spLocks noGrp="1"/>
          </p:cNvSpPr>
          <p:nvPr>
            <p:ph type="subTitle" idx="1"/>
          </p:nvPr>
        </p:nvSpPr>
        <p:spPr bwMode="auto">
          <a:xfrm>
            <a:off x="414338" y="2159967"/>
            <a:ext cx="10693400" cy="3037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Times New Roman" panose="02020603050405020304"/>
              </a:rPr>
              <a:t>Ⅰ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根据语境写出句中黑体单词的汉语意思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Every time I see him, I think of my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boyhood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She rocked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backwards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forwards on her chair.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The letters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i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and 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j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have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dots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over them.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Bullfighting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 is part of Spanish culture and history.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楷体_GB2312"/>
                <a:cs typeface="Courier New" panose="02070309020205020404"/>
              </a:rPr>
              <a:t>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05307" y="28175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童年时期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09377" y="34465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往回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93347" y="40394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点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18902" y="461770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斗牛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 bwMode="auto">
          <a:xfrm>
            <a:off x="414338" y="683803"/>
            <a:ext cx="10693400" cy="6245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anchor="t" anchorCtr="0" compatLnSpc="1"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Ⅱ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拓展词汇知变形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4435" y="1367879"/>
          <a:ext cx="10873206" cy="4181856"/>
        </p:xfrm>
        <a:graphic>
          <a:graphicData uri="http://schemas.openxmlformats.org/drawingml/2006/table">
            <a:tbl>
              <a:tblPr/>
              <a:tblGrid>
                <a:gridCol w="4860522"/>
                <a:gridCol w="601268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fr-FR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fr-FR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fr-FR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追求，理想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ambitious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有理想的，有抱负的；有野心的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通讯员，记者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correspond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符合，相一致；通信；相当于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adj. 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有关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历史的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history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历史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historian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历史学家；史学工作者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04307" y="2284807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CN" dirty="0"/>
              <a:t>ambition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307" y="3168077"/>
            <a:ext cx="221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correspondent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4307" y="4670662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historical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4435" y="1367879"/>
          <a:ext cx="10873206" cy="3584448"/>
        </p:xfrm>
        <a:graphic>
          <a:graphicData uri="http://schemas.openxmlformats.org/drawingml/2006/table">
            <a:tbl>
              <a:tblPr/>
              <a:tblGrid>
                <a:gridCol w="4716502"/>
                <a:gridCol w="615670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 dirty="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教材词汇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kern="100">
                          <a:solidFill>
                            <a:srgbClr val="CC0000"/>
                          </a:solidFill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拓展词汇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私家侦探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detect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察觉，发现；探测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___________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ad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最后，最终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ultimate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adj.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最后的，最终的；极端的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最好的事物，极品，精华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________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接受工作培训的人；实习生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train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Book Antiqua" panose="02040602050305030304"/>
                          <a:ea typeface="楷体_GB2312"/>
                          <a:cs typeface="Times New Roman" panose="02020603050405020304"/>
                        </a:rPr>
                        <a:t>v</a:t>
                      </a:r>
                      <a:r>
                        <a:rPr lang="en-US" sz="2800" i="1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. 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接受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训练；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被</a:t>
                      </a:r>
                      <a:r>
                        <a:rPr lang="en-US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培训</a:t>
                      </a:r>
                      <a:endParaRPr lang="zh-CN" sz="1050" kern="10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trainer</a:t>
                      </a:r>
                      <a:r>
                        <a:rPr lang="en-US" sz="2800" i="1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 n. 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教练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员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Courier New" panose="02070309020205020404"/>
                        </a:rPr>
                        <a:t>)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/>
                          <a:ea typeface="楷体_GB2312"/>
                          <a:cs typeface="Times New Roman" panose="02020603050405020304"/>
                        </a:rPr>
                        <a:t>；运动鞋，跑鞋</a:t>
                      </a:r>
                      <a:endParaRPr lang="zh-CN" sz="1050" kern="10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04307" y="2006292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detective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4307" y="2860987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ultimately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4307" y="3753682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trainee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22172"/>
            <a:ext cx="10692000" cy="5962145"/>
          </a:xfrm>
        </p:spPr>
        <p:txBody>
          <a:bodyPr/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Ⅲ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补全短语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____ place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适当；在正确的位置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____ this respect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在这一方面，就这点来说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be based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根据；以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为基础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devote oneself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致力于，献身于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5. focus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集中于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6. __________ pressure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在压力下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7. turn 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证明是，结果是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8. ____ the face of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面对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9. take ____________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采取行动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10. compared ____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与</a:t>
            </a:r>
            <a:r>
              <a:rPr lang="en-US" altLang="zh-CN" kern="1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相比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6849" y="100777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6849" y="153355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14082" y="206877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37149" y="259199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10012" y="31055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08643" y="3646404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under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09741" y="417274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out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76849" y="472372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052274" y="5263414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action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73561" y="578663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490778"/>
            <a:ext cx="10692000" cy="3621569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charset="-122"/>
                <a:cs typeface="宋体" panose="02010600030101010101" pitchFamily="2" charset="-122"/>
              </a:rPr>
              <a:t>Ⅳ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补全句子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1.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although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___________________________________________________________, their careers unfolded in contrasting ways.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虽然他们面对生活都有远大的志向，而且精力充沛，但他们的职业生涯的发展却截然不同</a:t>
            </a:r>
            <a:r>
              <a:rPr lang="zh-CN" altLang="zh-CN" kern="100" dirty="0" smtClean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489" y="2736017"/>
            <a:ext cx="1047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Although they shared the same ambitious and energetic approach to life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647727"/>
            <a:ext cx="10692000" cy="543129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2.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on doing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sth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_____________________________, he joined a local Kansas newspaper as a trainee reporter. 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高中一毕业，他就进入堪萨斯当地的一家报社做实习记者。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3.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whatever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引导让步状语从句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So, ___________________________________________, take a leaf out of the books of these two authors and be prepared for the unexpected.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因此，不管你可能会遇到怎样的坎坷和曲折，都应以这两位作家为榜样，做好应对意外的准备。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377" y="1276667"/>
            <a:ext cx="3522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On leaving high school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40437" y="3672147"/>
            <a:ext cx="6899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whatever twists and turns you might encounter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367827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4. 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句型公式：独立主格结构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en-US" altLang="zh-CN" kern="100" dirty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Though both of these men were ultimately successful, their paths to success were very different, their futures not necessarily </a:t>
            </a:r>
            <a:r>
              <a:rPr lang="en-US" altLang="zh-CN" kern="100" dirty="0" smtClean="0">
                <a:solidFill>
                  <a:srgbClr val="000000"/>
                </a:solidFill>
                <a:latin typeface="Times New Roman" panose="02020603050405020304"/>
                <a:cs typeface="Courier New" panose="02070309020205020404"/>
              </a:rPr>
              <a:t>_____________ ________________________.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spcAft>
                <a:spcPts val="0"/>
              </a:spcAft>
              <a:tabLst>
                <a:tab pos="5311140" algn="l"/>
              </a:tabLs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虽然这两个人最终都成功了，但他们的成功之路截然不同，他们的未来也不一定完全如他们所计划的那样。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31701" y="2591997"/>
            <a:ext cx="1770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turning 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4521" y="3211412"/>
            <a:ext cx="35381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exactly as they planned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ISPRING_PRESENTATION_TITLE" val="PowerPoint 演示文稿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AS_UNIQUEID" val="96"/>
  <p:tag name="KSO_WM_BEAUTIFY_FLAG" val=""/>
</p:tagLst>
</file>

<file path=ppt/tags/tag6.xml><?xml version="1.0" encoding="utf-8"?>
<p:tagLst xmlns:p="http://schemas.openxmlformats.org/presentationml/2006/main">
  <p:tag name="AS_UNIQUEID" val="97"/>
  <p:tag name="KSO_WM_BEAUTIFY_FLAG" val=""/>
</p:tagLst>
</file>

<file path=ppt/tags/tag7.xml><?xml version="1.0" encoding="utf-8"?>
<p:tagLst xmlns:p="http://schemas.openxmlformats.org/presentationml/2006/main">
  <p:tag name="AS_UNIQUEID" val="98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6209</Words>
  <Application>WPS 演示</Application>
  <PresentationFormat>自定义</PresentationFormat>
  <Paragraphs>306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等线 Light</vt:lpstr>
      <vt:lpstr>HelveticaNeueLT Pro 67 MdCn</vt:lpstr>
      <vt:lpstr>Calibri</vt:lpstr>
      <vt:lpstr>Times New Roman</vt:lpstr>
      <vt:lpstr>Courier New</vt:lpstr>
      <vt:lpstr>黑体</vt:lpstr>
      <vt:lpstr>楷体_GB2312</vt:lpstr>
      <vt:lpstr>新宋体</vt:lpstr>
      <vt:lpstr>Book Antiqua</vt:lpstr>
      <vt:lpstr>IPAPANNEW</vt:lpstr>
      <vt:lpstr>Segoe Print</vt:lpstr>
      <vt:lpstr>Arial Unicode MS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Wendy</cp:lastModifiedBy>
  <cp:revision>1299</cp:revision>
  <dcterms:created xsi:type="dcterms:W3CDTF">2016-06-29T09:22:00Z</dcterms:created>
  <dcterms:modified xsi:type="dcterms:W3CDTF">2026-02-12T02:54:28Z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2052-12.1.0.25225</vt:lpwstr>
  </property>
</Properties>
</file>