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34"/>
  </p:handoutMasterIdLst>
  <p:sldIdLst>
    <p:sldId id="2476" r:id="rId4"/>
    <p:sldId id="2363" r:id="rId6"/>
    <p:sldId id="2478" r:id="rId7"/>
    <p:sldId id="2343" r:id="rId8"/>
    <p:sldId id="3888" r:id="rId9"/>
    <p:sldId id="3889" r:id="rId10"/>
    <p:sldId id="3890" r:id="rId11"/>
    <p:sldId id="3891" r:id="rId12"/>
    <p:sldId id="3664" r:id="rId13"/>
    <p:sldId id="3800" r:id="rId14"/>
    <p:sldId id="3892" r:id="rId15"/>
    <p:sldId id="3893" r:id="rId16"/>
    <p:sldId id="3867" r:id="rId17"/>
    <p:sldId id="3868" r:id="rId18"/>
    <p:sldId id="3894" r:id="rId19"/>
    <p:sldId id="3872" r:id="rId20"/>
    <p:sldId id="3895" r:id="rId21"/>
    <p:sldId id="3896" r:id="rId22"/>
    <p:sldId id="3897" r:id="rId23"/>
    <p:sldId id="3884" r:id="rId24"/>
    <p:sldId id="3898" r:id="rId25"/>
    <p:sldId id="3900" r:id="rId26"/>
    <p:sldId id="3901" r:id="rId27"/>
    <p:sldId id="3885" r:id="rId28"/>
    <p:sldId id="3887" r:id="rId29"/>
    <p:sldId id="3902" r:id="rId30"/>
    <p:sldId id="3886" r:id="rId31"/>
    <p:sldId id="3780" r:id="rId32"/>
    <p:sldId id="2276" r:id="rId33"/>
  </p:sldIdLst>
  <p:sldSz cx="11522075" cy="6480175"/>
  <p:notesSz cx="6858000" cy="9144000"/>
  <p:custDataLst>
    <p:tags r:id="rId38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0" d="100"/>
          <a:sy n="110" d="100"/>
        </p:scale>
        <p:origin x="-978" y="-78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8" Type="http://schemas.openxmlformats.org/officeDocument/2006/relationships/tags" Target="tags/tag10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8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1F63835-7B3A-4763-8268-55C29EE5F0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E126B11-085D-4708-8676-D1B02C2DCB4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54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BFB6F5BD-4E7A-46C5-8DB4-F88FE74A8B4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DDD8757-E291-41ED-9A3A-6F1F3C72F63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8.xml"/><Relationship Id="rId4" Type="http://schemas.openxmlformats.org/officeDocument/2006/relationships/slide" Target="../slides/slide13.xml"/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8.xml"/><Relationship Id="rId4" Type="http://schemas.openxmlformats.org/officeDocument/2006/relationships/slide" Target="../slides/slide13.xml"/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slide" Target="../slides/slide28.xml"/><Relationship Id="rId4" Type="http://schemas.openxmlformats.org/officeDocument/2006/relationships/slide" Target="../slides/slide3.xml"/><Relationship Id="rId3" Type="http://schemas.openxmlformats.org/officeDocument/2006/relationships/slide" Target="../slides/slide13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13.xml"/><Relationship Id="rId4" Type="http://schemas.openxmlformats.org/officeDocument/2006/relationships/slide" Target="../slides/slide3.xml"/><Relationship Id="rId3" Type="http://schemas.openxmlformats.org/officeDocument/2006/relationships/slide" Target="../slides/slide28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7.xml"/><Relationship Id="rId5" Type="http://schemas.openxmlformats.org/officeDocument/2006/relationships/hyperlink" Target="../3.&#37197;&#22871;&#32451;&#20064;&#39064;/&#35838;&#21518;&#32032;&#20859;&#35780;&#20215;/15%20Unit%204&#12288;&#35838;&#21518;&#32032;&#20859;&#35780;&#20215;(&#21313;&#20116;)&#12288;Section%20&#8546;&#12288;Using%20language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 bwMode="auto">
          <a:xfrm>
            <a:off x="0" y="0"/>
            <a:ext cx="115316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0" y="3449638"/>
            <a:ext cx="3781425" cy="151606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3"/>
            </p:custDataLst>
          </p:nvPr>
        </p:nvSpPr>
        <p:spPr>
          <a:xfrm>
            <a:off x="3781425" y="3457575"/>
            <a:ext cx="7750175" cy="15160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0245" name="文本框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3238" y="3889375"/>
            <a:ext cx="30321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复习任务群一</a:t>
            </a:r>
            <a:endParaRPr lang="zh-CN" altLang="en-US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"/>
          <p:cNvSpPr/>
          <p:nvPr>
            <p:custDataLst>
              <p:tags r:id="rId5"/>
            </p:custDataLst>
          </p:nvPr>
        </p:nvSpPr>
        <p:spPr>
          <a:xfrm>
            <a:off x="4003675" y="3548063"/>
            <a:ext cx="7327900" cy="1268412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>
            <a:spAutoFit/>
          </a:bodyPr>
          <a:lstStyle/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 b="1"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sz="3200" b="1"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sz="3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梯形 26"/>
          <p:cNvSpPr/>
          <p:nvPr>
            <p:custDataLst>
              <p:tags r:id="rId6"/>
            </p:custDataLst>
          </p:nvPr>
        </p:nvSpPr>
        <p:spPr>
          <a:xfrm>
            <a:off x="1512888" y="2913063"/>
            <a:ext cx="8604250" cy="1514475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0" y="3629025"/>
            <a:ext cx="11531600" cy="2879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29" name="梯形 28"/>
          <p:cNvSpPr/>
          <p:nvPr>
            <p:custDataLst>
              <p:tags r:id="rId8"/>
            </p:custDataLst>
          </p:nvPr>
        </p:nvSpPr>
        <p:spPr>
          <a:xfrm flipV="1">
            <a:off x="1908175" y="2913063"/>
            <a:ext cx="7805738" cy="1341437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30" name="文本框 10"/>
          <p:cNvSpPr txBox="1"/>
          <p:nvPr>
            <p:custDataLst>
              <p:tags r:id="rId9"/>
            </p:custDataLst>
          </p:nvPr>
        </p:nvSpPr>
        <p:spPr>
          <a:xfrm>
            <a:off x="9525" y="2963863"/>
            <a:ext cx="11522075" cy="1265237"/>
          </a:xfrm>
          <a:prstGeom prst="rect">
            <a:avLst/>
          </a:prstGeom>
          <a:noFill/>
        </p:spPr>
        <p:txBody>
          <a:bodyPr anchor="ctr" anchorCtr="1"/>
          <a:lstStyle/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hangingPunct="0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Everyday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economics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标题 1"/>
          <p:cNvSpPr txBox="1">
            <a:spLocks noChangeArrowheads="1"/>
          </p:cNvSpPr>
          <p:nvPr/>
        </p:nvSpPr>
        <p:spPr bwMode="auto">
          <a:xfrm>
            <a:off x="-12700" y="4695825"/>
            <a:ext cx="115220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文本框 8"/>
          <p:cNvSpPr txBox="1">
            <a:spLocks noChangeArrowheads="1"/>
          </p:cNvSpPr>
          <p:nvPr/>
        </p:nvSpPr>
        <p:spPr bwMode="auto">
          <a:xfrm>
            <a:off x="-687388" y="4121150"/>
            <a:ext cx="3840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129153"/>
            <a:ext cx="10693400" cy="1831014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superior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用作形容词时，本身含有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较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的意思，故不再有比较级和最高级形式。表示两者的比较用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superior 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，而不能用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superior than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69" y="1818208"/>
            <a:ext cx="26860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64506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human mind will always be superior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machines because machines are only tools of human minds.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are, however, good reasons to doubt its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(superior) on all three counts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89229" y="2664023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to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657862" y="3816151"/>
            <a:ext cx="1739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superiority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55911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应用文写作之发言稿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我相信高科技在我们生活的各个领域都有优势，未来会更美好！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believe a better future with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 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every area of our lives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!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56981" y="3501698"/>
            <a:ext cx="41008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the superiority of high-tech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5" y="2159967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5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75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736031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place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this happens is a valley, a world away from any television studio.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Zhang never thought that this was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something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she would end up doing.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is a place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roses grow wild.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Zhang therefore decided to return to her home town and grow roses,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surprised many people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75" y="1547899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复习定语从句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71835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someone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grew up in the country, Zhang already knew about growing plants.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However, like any entrepreneur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just starting out, she still had a lot to learn.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biggest challenge at the initial phase was to persuade people to work for me,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totally outside my experience.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⑧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should know your own limits and those of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people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work with.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87859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以上例句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___________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关系代词引导的定语从句，且关系代词在从句中作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语；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①③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为关系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引导的定语从句，关系副词在从句中作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②⑧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中先行词分别为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，在定语从句中充当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，省略了关系词。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例句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</a:t>
            </a:r>
            <a:r>
              <a:rPr lang="en-US" altLang="zh-CN" kern="100" dirty="0">
                <a:latin typeface="Times New Roman" panose="02020603050405020304"/>
                <a:cs typeface="Courier New" panose="02070309020205020404"/>
              </a:rPr>
              <a:t>_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非限制性定语从句，关系代词只能用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，不能用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，在这里指代前面整个主句的内容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79940" y="125986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④⑤⑥⑦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300974" y="18719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主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15110" y="18719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副词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16302" y="24671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状语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04953" y="3024063"/>
            <a:ext cx="1678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something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407812" y="3062380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people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89874" y="368897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宾语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869894" y="42583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④⑦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95" y="683803"/>
            <a:ext cx="25431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82210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一、定语从句的关系词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关系代词在从句中作主语、宾语、定语或表语；关系副词在从句中作状语。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关系词通常有下列三个作用：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引导定语从句；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代替先行词；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在定语从句中充当某个成分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76263" y="4529547"/>
          <a:ext cx="10369550" cy="1194816"/>
        </p:xfrm>
        <a:graphic>
          <a:graphicData uri="http://schemas.openxmlformats.org/drawingml/2006/table">
            <a:tbl>
              <a:tblPr/>
              <a:tblGrid>
                <a:gridCol w="1410259"/>
                <a:gridCol w="2302040"/>
                <a:gridCol w="6657251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关系词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关系代词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who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whom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whose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which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that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as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关系副词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when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where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why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24994"/>
            <a:ext cx="10693400" cy="6053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二、限制性定语从句和非限制性定语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6263" y="2017243"/>
          <a:ext cx="10369550" cy="2987040"/>
        </p:xfrm>
        <a:graphic>
          <a:graphicData uri="http://schemas.openxmlformats.org/drawingml/2006/table">
            <a:tbl>
              <a:tblPr/>
              <a:tblGrid>
                <a:gridCol w="2448470"/>
                <a:gridCol w="792108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限制性定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语从句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从句和主句的关系十分密切。如果去掉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  <a:sym typeface="+mn-ea"/>
                        </a:rPr>
                        <a:t>从句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，主句的意思就不完整。两者之间不用逗号分开。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非限制性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定语从句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从句和主句的关系不是十分密切，只是对先行词或主句作附加说明。如果去掉从句，主句的意思仍然完整。从句和主句之间往往用逗号分开。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47899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These are the apples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they sent us two days ago.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限制性定语从句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这些是他们两天前送给我们的苹果。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novel,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read last night, is very interesting.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非限制性定语从句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我昨天晚上读的那部小说非常有趣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08970"/>
            <a:ext cx="10693400" cy="12086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三、关系代词和关系副词的区别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判断定语从句的引导词用关系代词还是关系副词的方法及依据如下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6263" y="2377283"/>
          <a:ext cx="10369550" cy="2987040"/>
        </p:xfrm>
        <a:graphic>
          <a:graphicData uri="http://schemas.openxmlformats.org/drawingml/2006/table">
            <a:tbl>
              <a:tblPr/>
              <a:tblGrid>
                <a:gridCol w="3202117"/>
                <a:gridCol w="716743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方法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依据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根据从句的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谓语动词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若是及物动词，后面若无宾语，用关系代词；若是不及物动词，则用关系副词。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根据关系词在从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句中作的成分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把关系词放进定语从句中，若作主语或宾语用关系代词；若作状语用关系副词。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标题 1"/>
          <p:cNvSpPr txBox="1">
            <a:spLocks noChangeArrowheads="1"/>
          </p:cNvSpPr>
          <p:nvPr/>
        </p:nvSpPr>
        <p:spPr bwMode="auto">
          <a:xfrm>
            <a:off x="17463" y="4175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2231975"/>
            <a:ext cx="10692000" cy="2501900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Study the sentences and review the form, meaning and pragmatic function of attributive clauses.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2. Think about how to regulate your economic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behaviour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, develop good personal credit and establish a correct view of money and values. 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11895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visited the village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famous writer once lived.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关系词在从句中作状语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我参观了这位著名作家以前住过的村庄。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visited the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village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famous for its beautiful scenery.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关系词在从句中作主语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我参观了那个因美丽的景色而闻名的村庄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46294"/>
            <a:ext cx="10693400" cy="601599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四、介词＋关系代词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当关系代词在定语从句中作介词的宾语时，我们通常用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介词＋关系代词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引导定语从句。这里的关系代词只能用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。先行词指物时，用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；先行词指人时，用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whom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。在这个结构中，介词确定的原则为：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依据定语从句中动词或形容词等所需要的某种习惯搭配来确定。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Tom is the man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whom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can depend.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汤姆是你可以信赖的人。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习惯搭配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depend on)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John introduced to me his friend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with whom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was not very familiar.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约翰向我介绍了一个我不是很熟悉的他的朋友。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习惯搭配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familiar with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932314"/>
            <a:ext cx="10693400" cy="48280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依据与先行词搭配的具体意义而定。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I'll never forget the day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which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climbed Mount Tai.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我永远不会忘记我们爬泰山的那一天。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根据所表达的意思来确定。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clever boy made a hole in the wall,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through which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could observe what was happening inside the house.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这个聪明的男孩在墙上挖了一个洞，透过它，他可以观察屋里发生的事情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18118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所有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关系或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整体中的一部分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时，通常用介词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has three daughters,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of whom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went abroad for further study.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他有三个女儿，她们都去国外深造了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副标题 1"/>
          <p:cNvSpPr txBox="1"/>
          <p:nvPr/>
        </p:nvSpPr>
        <p:spPr bwMode="auto">
          <a:xfrm>
            <a:off x="414338" y="3074083"/>
            <a:ext cx="10693400" cy="2434256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在定语从句中，有一些含介词的动词短语不可拆开使用，如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look after</a:t>
            </a:r>
            <a:r>
              <a:rPr lang="zh-CN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、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look for</a:t>
            </a:r>
            <a:r>
              <a:rPr lang="zh-CN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等。</a:t>
            </a:r>
            <a:endParaRPr lang="zh-CN" altLang="zh-CN" sz="1050" kern="10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The babies </a:t>
            </a:r>
            <a:r>
              <a:rPr lang="en-US" altLang="zh-CN" b="1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whom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the nurses are </a:t>
            </a:r>
            <a:r>
              <a:rPr lang="en-US" altLang="zh-CN" b="1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looking after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are very healthy. (</a:t>
            </a:r>
            <a:r>
              <a:rPr lang="zh-CN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正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endParaRPr lang="zh-CN" altLang="zh-CN" sz="1050" kern="10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The babies </a:t>
            </a:r>
            <a:r>
              <a:rPr lang="en-US" altLang="zh-CN" b="1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after whom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the nurses are </a:t>
            </a:r>
            <a:r>
              <a:rPr lang="en-US" altLang="zh-CN" b="1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looking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are very healthy. (</a:t>
            </a:r>
            <a:r>
              <a:rPr lang="zh-CN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误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716594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8" y="585316"/>
            <a:ext cx="25336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09336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用适当的关系代词或关系副词填空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They were well trained by their masters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______________</a:t>
            </a:r>
            <a:r>
              <a:rPr lang="en-US" altLang="zh-CN" kern="100" dirty="0">
                <a:latin typeface="Times New Roman" panose="02020603050405020304"/>
                <a:cs typeface="Courier New" panose="02070309020205020404"/>
              </a:rPr>
              <a:t>__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great experience in caring for these animals.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On the edge of the jacket, there is a piece of cloth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____________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gives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off light in the dark.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 students benefiting most from college are those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are totally engaged in academic life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45555" y="2123963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who/that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09309" y="3279903"/>
            <a:ext cx="1697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that/which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569349" y="4487601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who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420772"/>
            <a:ext cx="10692000" cy="5909310"/>
          </a:xfrm>
        </p:spPr>
        <p:txBody>
          <a:bodyPr/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Kate,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sister I shared a room with when we were at college, has gone to work in Australia.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We have entered into an age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dreams have the best chance of coming true.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Their child is at the stage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can say individual words but not full sentences.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Many young people, most of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were well-educated, headed for remote regions to chase their dreams.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Scientists have advanced many theories about why human beings cry tears, none of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has been proved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2625" y="503783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whose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46986" y="1655911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when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10555" y="2824879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where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12481" y="3967790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whom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55546" y="5688359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which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611795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用定语从句合并句子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 man lives opposite our house. He is a miner.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man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__________________________________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is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miner.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 novel is very inspiring. It makes me very excited.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novel is very inspiring,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___________________________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36701" y="1835931"/>
            <a:ext cx="50064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who/that lives opposite our house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65833" y="3078135"/>
            <a:ext cx="4445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which makes me very excited</a:t>
            </a:r>
            <a:endParaRPr lang="zh-CN" altLang="en-US" dirty="0"/>
          </a:p>
        </p:txBody>
      </p:sp>
      <p:sp>
        <p:nvSpPr>
          <p:cNvPr id="5" name="副标题 1"/>
          <p:cNvSpPr txBox="1"/>
          <p:nvPr/>
        </p:nvSpPr>
        <p:spPr bwMode="auto">
          <a:xfrm>
            <a:off x="414338" y="3600127"/>
            <a:ext cx="10693400" cy="250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I want to talk to the boys. Their homework hasn't been handed in.</a:t>
            </a:r>
            <a:endParaRPr lang="zh-CN" altLang="zh-CN" sz="1050" kern="100" smtClean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want to talk to the boys </a:t>
            </a:r>
            <a:r>
              <a:rPr lang="en-US" altLang="zh-CN" kern="100" smtClean="0">
                <a:latin typeface="Times New Roman" panose="02020603050405020304"/>
                <a:cs typeface="Courier New" panose="02070309020205020404"/>
              </a:rPr>
              <a:t>___________________________________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I still remember the day. On the day I first came to Guilin.</a:t>
            </a:r>
            <a:endParaRPr lang="zh-CN" altLang="zh-CN" sz="1050" kern="100" smtClean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still remember the day </a:t>
            </a:r>
            <a:r>
              <a:rPr lang="en-US" altLang="zh-CN" kern="100" smtClean="0">
                <a:latin typeface="Times New Roman" panose="02020603050405020304"/>
                <a:cs typeface="Courier New" panose="02070309020205020404"/>
              </a:rPr>
              <a:t>____________________________________</a:t>
            </a:r>
            <a:r>
              <a:rPr lang="en-US" altLang="zh-CN" kern="10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00006" y="4268580"/>
            <a:ext cx="58977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whose homework hasn't been handed in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87708" y="5472335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when/on which I first came to Guilin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72518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Her daughters wrote to her every two weeks. Both of them studied abroad.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 daughters,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__________________________________,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wrote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her every two weeks.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This is the place. We've lived there for five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is the place </a:t>
            </a:r>
            <a:r>
              <a:rPr lang="en-US" altLang="zh-CN" kern="100" dirty="0" smtClean="0">
                <a:latin typeface="Times New Roman" panose="02020603050405020304"/>
                <a:cs typeface="Courier New" panose="02070309020205020404"/>
              </a:rPr>
              <a:t>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2785" y="2735219"/>
            <a:ext cx="4390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both of whom studied abroad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0422" y="4538140"/>
            <a:ext cx="47820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where we've lived for five years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燕尾形 36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2" name="椭圆 41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燕尾形 6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67" name="矩形 66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4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十五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8" name="矩形 67">
            <a:hlinkClick r:id="rId4" action="ppaction://hlinksldjump"/>
          </p:cNvPr>
          <p:cNvSpPr/>
          <p:nvPr/>
        </p:nvSpPr>
        <p:spPr>
          <a:xfrm>
            <a:off x="3243263" y="5508339"/>
            <a:ext cx="8026386" cy="5000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en-US" altLang="zh-CN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7" grpId="1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61215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equator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an imaginary line around the middle of the earth.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I naturally took him to be the owner of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estate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This model is technically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superior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its competitors.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A glass of wine does have quite a lot of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calories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Try to avoid being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subjective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one-sided when looking at problems.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2465" y="284404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赤道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26073" y="34392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庄园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69537" y="404901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优质的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96677" y="4603832"/>
            <a:ext cx="1502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卡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路里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9718" y="584921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主观的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472518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As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freshman,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am looking forward to my college life.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 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A number of efforts were made to keep the company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afloat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 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There is no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rational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explanation for his actions.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I like the cheese because it has a soft,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mild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flavour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01397" y="1539073"/>
            <a:ext cx="1951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ea typeface="Times New Roman" panose="02020603050405020304"/>
              </a:rPr>
              <a:t> 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大学的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76461" y="215114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年级学生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41457" y="276320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经济上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2656" y="335611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周转得开的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85273" y="395134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合理的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175430" y="4563409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不浓烈的，淡的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503783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变形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32247" y="1223863"/>
          <a:ext cx="10549370" cy="4992624"/>
        </p:xfrm>
        <a:graphic>
          <a:graphicData uri="http://schemas.openxmlformats.org/drawingml/2006/table">
            <a:tbl>
              <a:tblPr/>
              <a:tblGrid>
                <a:gridCol w="5688830"/>
                <a:gridCol w="486054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传统的，常规的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convention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传统，常规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不公正地区别对待，歧视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discrimination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区别对待，歧视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超过，超出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excessive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过分的，过度的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财政的，金融的；财务的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finance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金融，财政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积累，积聚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accumulation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积累，积聚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介入；干涉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interference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干扰；干涉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48469" y="1799927"/>
            <a:ext cx="2036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conventional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8469" y="2392831"/>
            <a:ext cx="1955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discriminate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8073" y="3456111"/>
            <a:ext cx="1178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exceed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8073" y="4013011"/>
            <a:ext cx="1438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financial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58073" y="5129135"/>
            <a:ext cx="1814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accumulate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58073" y="5705199"/>
            <a:ext cx="1399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interfere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46294"/>
            <a:ext cx="10693400" cy="601599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refer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指的是；谈到；参考；查阅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up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多达；忙于；由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决定的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rely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依靠，信赖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prohibit...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阻止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be associated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有关的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___ one's own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独自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make ______ meet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使收支仅能相抵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keep/bear... ___ mind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牢记，记住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interfere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妨碍，干扰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go ______ debt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陷入债务之中，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负债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56581" y="1043843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6030" y="157005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27185" y="21239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84717" y="2639730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from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59170" y="3184919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88830" y="369215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858800" y="4229035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ends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622740" y="4779081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277683" y="5296666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656581" y="5832375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292498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引导的时间状语从句的省略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For most of this history, lenders relied mainly on their subjective judgement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borrower was creditworthy.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在这段历史的大部分时间里，放款人主要依靠他们的主观判断来决定借款人是否信用良好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32645" y="3132075"/>
            <a:ext cx="45592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when deciding whether or </a:t>
            </a:r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not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472518"/>
            <a:ext cx="10693400" cy="37077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句型公式：祈使句＋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and/or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＋陈述句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</a:t>
            </a:r>
            <a:r>
              <a:rPr lang="zh-CN" altLang="en-US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，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your credit score will be affected.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  <a:sym typeface="+mn-ea"/>
              </a:rPr>
              <a:t>要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一直按时付款，否则你的信用评分将会受到影响。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 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引导目的状语从句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Avoid luxuries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避免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购买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奢侈品，这样你就不会负债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0266" y="2095452"/>
            <a:ext cx="48374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Always make payments on time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880717" y="3924163"/>
            <a:ext cx="43540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so that you don't go into debt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617210" y="2144395"/>
            <a:ext cx="629920" cy="47307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kern="100" dirty="0">
                <a:latin typeface="Times New Roman" panose="02020603050405020304"/>
                <a:sym typeface="+mn-ea"/>
              </a:rPr>
              <a:t>or</a:t>
            </a:r>
            <a:endParaRPr lang="zh-CN" altLang="en-US" sz="17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506845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superior,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smooth blend, with mild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flavour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品质上乘，混合均匀，味道温和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 superior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比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更好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强；更胜一筹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(2)superiority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优越感；优越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性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优势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75" y="1878645"/>
            <a:ext cx="10775950" cy="5238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defTabSz="913130" eaLnBrk="0" hangingPunct="0">
              <a:defRPr/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superior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质量上乘的，优质的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7260</Words>
  <Application>WPS 演示</Application>
  <PresentationFormat>自定义</PresentationFormat>
  <Paragraphs>362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微软雅黑</vt:lpstr>
      <vt:lpstr>Calibri Light</vt:lpstr>
      <vt:lpstr>等线 Light</vt:lpstr>
      <vt:lpstr>HelveticaNeueLT Pro 67 MdCn</vt:lpstr>
      <vt:lpstr>Calibri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IPAPANNEW</vt:lpstr>
      <vt:lpstr>Segoe Print</vt:lpstr>
      <vt:lpstr>Arial Unicode MS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1299</cp:revision>
  <dcterms:created xsi:type="dcterms:W3CDTF">2016-06-29T09:22:00Z</dcterms:created>
  <dcterms:modified xsi:type="dcterms:W3CDTF">2026-02-27T07:26:44Z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