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62" r:id="rId4"/>
  </p:sldMasterIdLst>
  <p:notesMasterIdLst>
    <p:notesMasterId r:id="rId6"/>
  </p:notesMasterIdLst>
  <p:handoutMasterIdLst>
    <p:handoutMasterId r:id="rId31"/>
  </p:handoutMasterIdLst>
  <p:sldIdLst>
    <p:sldId id="2476" r:id="rId5"/>
    <p:sldId id="3800" r:id="rId7"/>
    <p:sldId id="2478" r:id="rId8"/>
    <p:sldId id="2343" r:id="rId9"/>
    <p:sldId id="3825" r:id="rId10"/>
    <p:sldId id="3826" r:id="rId11"/>
    <p:sldId id="3827" r:id="rId12"/>
    <p:sldId id="3664" r:id="rId13"/>
    <p:sldId id="3671" r:id="rId14"/>
    <p:sldId id="3828" r:id="rId15"/>
    <p:sldId id="3829" r:id="rId16"/>
    <p:sldId id="3813" r:id="rId17"/>
    <p:sldId id="3814" r:id="rId18"/>
    <p:sldId id="3830" r:id="rId19"/>
    <p:sldId id="3831" r:id="rId20"/>
    <p:sldId id="3815" r:id="rId21"/>
    <p:sldId id="3816" r:id="rId22"/>
    <p:sldId id="3835" r:id="rId23"/>
    <p:sldId id="3817" r:id="rId24"/>
    <p:sldId id="3836" r:id="rId25"/>
    <p:sldId id="3837" r:id="rId26"/>
    <p:sldId id="3818" r:id="rId27"/>
    <p:sldId id="3823" r:id="rId28"/>
    <p:sldId id="3780" r:id="rId29"/>
    <p:sldId id="2276" r:id="rId30"/>
  </p:sldIdLst>
  <p:sldSz cx="11522075" cy="6480175"/>
  <p:notesSz cx="6858000" cy="9144000"/>
  <p:custDataLst>
    <p:tags r:id="rId35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3560" autoAdjust="0"/>
  </p:normalViewPr>
  <p:slideViewPr>
    <p:cSldViewPr showGuides="1">
      <p:cViewPr varScale="1">
        <p:scale>
          <a:sx n="109" d="100"/>
          <a:sy n="109" d="100"/>
        </p:scale>
        <p:origin x="-1020" y="-84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0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4.xml"/><Relationship Id="rId3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4.xml"/><Relationship Id="rId3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.xml"/><Relationship Id="rId3" Type="http://schemas.openxmlformats.org/officeDocument/2006/relationships/slide" Target="../slides/slide24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7330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6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Space and beyond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11.xml"/><Relationship Id="rId5" Type="http://schemas.openxmlformats.org/officeDocument/2006/relationships/hyperlink" Target="../3.&#37197;&#22871;&#32451;&#20064;&#39064;/&#35838;&#21518;&#32032;&#20859;&#35780;&#20215;/22%20Unit%206&#12288;&#35838;&#21518;&#32032;&#20859;&#35780;&#20215;(&#20108;&#21313;&#20108;)&#12288;Section%20&#8545;&#12288;Starting%20out%20&amp;%20Understanding%20ideas&#8212;Language%20points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4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5"/>
          <p:cNvSpPr/>
          <p:nvPr>
            <p:custDataLst>
              <p:tags r:id="rId5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kumimoji="0" sz="3200" b="1" i="0" u="none" strike="noStrike" kern="1200" cap="none" spc="0" normalizeH="0" baseline="0" noProof="0">
              <a:ln>
                <a:noFill/>
              </a:ln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梯形 24"/>
          <p:cNvSpPr/>
          <p:nvPr>
            <p:custDataLst>
              <p:tags r:id="rId6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7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8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9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Space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 beyond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78102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is accustomed to __________ (walk) to school rather than riding a bike.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is a person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(accustom) to having eight hours' sleep a night.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students quickly accustomed ______________(they) to the new timetable, which excited the teachers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96569" y="2123963"/>
            <a:ext cx="1340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walking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273134" y="3348099"/>
            <a:ext cx="1875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accustomed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16837" y="4553071"/>
            <a:ext cx="1776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themselves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14106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词汇升级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foreigner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wasn't used to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life there and eventually left.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foreigner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life there and eventually left.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应用文写作之建议信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很遗憾听说你心情不好，不能习惯高中生活。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Sorry to hear that you are in a bad mood and can't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 _____________________.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8749" y="2195971"/>
            <a:ext cx="3235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wasn't accustomed to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660485" y="4536231"/>
            <a:ext cx="34291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get accustomed to </a:t>
            </a:r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life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4453" y="5165139"/>
            <a:ext cx="31838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in senior high school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122777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2. shadow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坏影响，阴影；影子；背光处；阴暗处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v.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遮蔽；尾随；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尤指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跟踪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931107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was the most disastrous space accident ever, and it cast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shadow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people's hearts.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这是有史以来最具灾难性的航天事故，给人们的心里蒙上了阴影。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(1)in shadow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在阴暗处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in/under the shadow of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的树荫下；在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的影响下；受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控制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35931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be/live in one's shadow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be/live in the shadow of sb.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处于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生活在某人的阴影中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beyond/without a shadow of a doubt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毫无疑问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cast a shadow on/over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给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蒙上阴影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(2)shadowy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阴影中的；朦胧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39887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His disease cast __ shadow on the whole family.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My brother is ___ the shadow of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Smith, who is very strict.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know ___________________ a shadow of a doubt that something terrible has happened.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04753" y="2752871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60913" y="3371180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03267" y="3911111"/>
            <a:ext cx="2436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beyond/without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71704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读后续写之环境描写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一天，当旗杆在球场上投下长长的阴影时，教练手里拿着一份电报走到乔纳森跟前。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One day, as the flagpole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__________________________________, the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coach approached Jonathan with a telegram in hand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24437" y="3491862"/>
            <a:ext cx="4517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cast long shadows on the field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6245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3. scream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v.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因疼痛、惊恐、兴奋等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)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尖声大叫；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呼啸等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尖叫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83035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Challenger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had exploded in mid-air and we all started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screaming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挑战者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号已经在半空中爆炸，我们都开始尖叫。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(1)let out a scream of...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发出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喊叫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(2)scream for help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大喊救命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scream in fear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恐惧地大喊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scream with...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而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大喊大叫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72518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Other boys ran round Philip,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___________(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scream) with loud laughter.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lady screamed ____ help when she saw the fierce dog.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fans screamed ______ excitement when they saw the well-known football player.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47327" y="2735137"/>
            <a:ext cx="16578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screaming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708809" y="3384103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for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30729" y="3976286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with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86765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读后续写之动作描写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  <a:sym typeface="+mn-ea"/>
              </a:rPr>
              <a:t>她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心不在焉时，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  <a:sym typeface="+mn-ea"/>
              </a:rPr>
              <a:t>琳达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尖叫了一声：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哦，我找不到我的音乐磁带了！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 mind was wandering when Linda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________________,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Oh,  I can't find my music tape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！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16303" y="3688975"/>
            <a:ext cx="2533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let out a </a:t>
            </a:r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scream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899827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no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＋比较级＋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than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跟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一样不，不比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更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463548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world went into shock, most people having assumed that this space flight would be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 more dangerous than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travelling in an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aeroplane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全世界深感震惊，大多数人认为这次太空飞行不会比乘坐飞机更危险。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＋比较级＋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than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跟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一样不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，不比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更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，表示两者具有相似的性质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2620513"/>
            <a:ext cx="10692000" cy="1899285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Learn important expressions about the topic, explore the meaning of the theme and cultivate your thinking ability.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2.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Practise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 using the expressions to complete relevant exercises. 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20341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 more than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仅仅，不过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 more than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不超过，不多于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 more... than...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没有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那样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more... than...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比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更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；与其说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倒不如说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more than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不仅仅；非常；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多于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99927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dictionary is ______ (much) than a dictionary; it's like a grammar book.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It's no more ______ ten minutes' walk from the station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42846" y="3112911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more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741023" y="4301043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than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读后续写之细节描写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在去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史密斯维尔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的火车上，一个男人碰巧坐在一个不到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17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岁的年轻人旁边。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a train to Smithville, a man happened to sit down next to a young man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应用文写作之邀请信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得知你是一个歌剧爱好者，我非常高兴地邀请你参加校园本地歌剧活动。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Learning that you are an opera lover, I am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invite you to attend the Local Opera on Campus activity.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24796" y="3131631"/>
            <a:ext cx="392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no more than 17 years old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065082" y="4913111"/>
            <a:ext cx="30524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more than delighted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550938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35199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shadow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影子　　　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昏暗处，背光处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坏的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影响；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阴影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少许；一丁点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His face was deep in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shadow,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turned away from us. 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kids are chasing each other's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shadows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stole the money, made a getaway and lived under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shadow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fear. 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shadow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a smile touched his mouth.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85895" y="313207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18947" y="371554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14535" y="489120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83518" y="553564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4895850"/>
            <a:ext cx="6306132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二十二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hlinkClick r:id="rId4" action="ppaction://hlinksldjump"/>
          </p:cNvPr>
          <p:cNvSpPr/>
          <p:nvPr/>
        </p:nvSpPr>
        <p:spPr>
          <a:xfrm>
            <a:off x="3243263" y="5508339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en-US" altLang="zh-CN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55763"/>
            <a:ext cx="10693400" cy="47459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She had only a vague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what might happen.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 space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shuttle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returned safely to Earth.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They've gone on 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excursion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Hangzhou.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covered her mouth to stop her from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screaming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Production has been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suspended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while safety checks are carried out.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None of the passengers and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crew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were injured in the accident.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9329" y="219597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概念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81631" y="269630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航天飞机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80039" y="319663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短途出行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501472" y="372284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尖声大叫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6544" y="47580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暂停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56544" y="575005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全体机组人员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67779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变形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6263" y="1187859"/>
          <a:ext cx="10369550" cy="4992624"/>
        </p:xfrm>
        <a:graphic>
          <a:graphicData uri="http://schemas.openxmlformats.org/drawingml/2006/table">
            <a:tbl>
              <a:tblPr/>
              <a:tblGrid>
                <a:gridCol w="3672606"/>
                <a:gridCol w="669694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危险的，不安全的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hazard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危险；危害</a:t>
                      </a:r>
                      <a:r>
                        <a:rPr lang="zh-CN" sz="2800" i="1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使处于危险中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fr-FR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__________________</a:t>
                      </a:r>
                      <a:r>
                        <a:rPr lang="fr-FR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平常的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except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prep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除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之外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exception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例外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exceptional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特别的，罕见的；优秀的，卓越的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悲惨地，不幸地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tragic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悲惨的，不幸的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tragedy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悲剧，惨案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828489" y="1763923"/>
            <a:ext cx="16385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hazardous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8489" y="3400943"/>
            <a:ext cx="2194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altLang="zh-CN" kern="100" dirty="0">
                <a:latin typeface="Times New Roman" panose="02020603050405020304"/>
                <a:ea typeface="楷体_GB2312"/>
              </a:rPr>
              <a:t>unexceptional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8489" y="5076466"/>
            <a:ext cx="15376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tragically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become accustomed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习惯于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cast a shadow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给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蒙上阴影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make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获得成功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no 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take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起飞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tune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收听，收看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call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召唤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___ wrong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出错；出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故障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88829" y="1367879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83056" y="19631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49207" y="2523819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73434" y="3127668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kern="100" dirty="0">
                <a:latin typeface="Times New Roman" panose="02020603050405020304"/>
                <a:ea typeface="宋体" panose="02010600030101010101" pitchFamily="2" charset="-122"/>
              </a:rPr>
              <a:t>longer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02831" y="3722891"/>
            <a:ext cx="5981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kern="100" dirty="0">
                <a:latin typeface="Times New Roman" panose="02020603050405020304"/>
                <a:ea typeface="宋体" panose="02010600030101010101" pitchFamily="2" charset="-122"/>
              </a:rPr>
              <a:t>off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85578" y="4335366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kern="100" dirty="0">
                <a:latin typeface="Times New Roman" panose="02020603050405020304"/>
                <a:ea typeface="宋体" panose="02010600030101010101" pitchFamily="2" charset="-122"/>
              </a:rPr>
              <a:t>in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90687" y="4921963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kern="100" dirty="0">
                <a:latin typeface="Times New Roman" panose="02020603050405020304"/>
                <a:ea typeface="宋体" panose="02010600030101010101" pitchFamily="2" charset="-122"/>
              </a:rPr>
              <a:t>to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21344" y="543633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kern="100" dirty="0">
                <a:latin typeface="Times New Roman" panose="02020603050405020304"/>
                <a:ea typeface="宋体" panose="02010600030101010101" pitchFamily="2" charset="-122"/>
              </a:rPr>
              <a:t>go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472518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pt-BR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Ⅳ</a:t>
            </a: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＋比较级＋</a:t>
            </a:r>
            <a:r>
              <a:rPr lang="pt-BR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than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world went into shock, most people having assumed that this space flight would be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travelling in an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aeroplane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全世界深感震惊，大多数人认为这次太空飞行不会比乘坐飞机更危险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52725" y="3356113"/>
            <a:ext cx="3642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no 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more dangerous </a:t>
            </a:r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than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078795"/>
            <a:ext cx="10693400" cy="45735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is no doubt that...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But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manned flights would continue...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但毫无疑问，载人飞行将继续下去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 matter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＋疑问词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引导让步状语从句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sacrifice of the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Challenger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calls to us, reminding us that we must continue to reach for the stars,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挑战者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号的牺牲召唤我们，提醒我们必须继续去探索星空，无论它们看起来有多遥远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96541" y="1688661"/>
            <a:ext cx="45768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there was never any doubt that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96941" y="3888397"/>
            <a:ext cx="5761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no matter how distant they might seem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579816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Ever since Neil Armstrong first set foot on the Moon back on 20 July 1969, people have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become accustomed to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notion of space travel.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自从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1969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月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日尼尔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阿姆斯特朗首次登月以来，人们已习惯于太空旅行这个概念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582" y="1959833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become accustomed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习惯于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某事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43943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 defTabSz="914400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(1)accustomed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经常的；惯常的；习惯于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be/get accustomed to (doing)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习惯于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某事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(2)accustom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ea typeface="宋体" panose="02010600030101010101" pitchFamily="2" charset="-122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使习惯于；使适应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accustom sb.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宋体" panose="02010600030101010101" pitchFamily="2" charset="-122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oneself to (doing)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宋体" panose="02010600030101010101" pitchFamily="2" charset="-122"/>
                <a:cs typeface="Times New Roman" panose="020206030504050203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宋体" panose="02010600030101010101" pitchFamily="2" charset="-122"/>
                <a:cs typeface="Times New Roman" panose="02020603050405020304"/>
              </a:rPr>
              <a:t>使某人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宋体" panose="02010600030101010101" pitchFamily="2" charset="-122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自己习惯于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某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事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5716</Words>
  <Application>WPS 演示</Application>
  <PresentationFormat>自定义</PresentationFormat>
  <Paragraphs>285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等线 Light</vt:lpstr>
      <vt:lpstr>HelveticaNeueLT Pro 67 MdCn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IPAPANNEW</vt:lpstr>
      <vt:lpstr>Segoe Print</vt:lpstr>
      <vt:lpstr>Arial Unicode MS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1302</cp:revision>
  <dcterms:created xsi:type="dcterms:W3CDTF">2016-06-29T09:22:00Z</dcterms:created>
  <dcterms:modified xsi:type="dcterms:W3CDTF">2026-02-27T09:50:11Z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