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3"/>
    <p:sldMasterId id="2147483662" r:id="rId4"/>
  </p:sldMasterIdLst>
  <p:notesMasterIdLst>
    <p:notesMasterId r:id="rId6"/>
  </p:notesMasterIdLst>
  <p:handoutMasterIdLst>
    <p:handoutMasterId r:id="rId30"/>
  </p:handoutMasterIdLst>
  <p:sldIdLst>
    <p:sldId id="2476" r:id="rId5"/>
    <p:sldId id="2363" r:id="rId7"/>
    <p:sldId id="3804" r:id="rId8"/>
    <p:sldId id="3805" r:id="rId9"/>
    <p:sldId id="3825" r:id="rId10"/>
    <p:sldId id="3808" r:id="rId11"/>
    <p:sldId id="3812" r:id="rId12"/>
    <p:sldId id="3800" r:id="rId13"/>
    <p:sldId id="2478" r:id="rId14"/>
    <p:sldId id="2343" r:id="rId15"/>
    <p:sldId id="3826" r:id="rId16"/>
    <p:sldId id="3827" r:id="rId17"/>
    <p:sldId id="3828" r:id="rId18"/>
    <p:sldId id="3664" r:id="rId19"/>
    <p:sldId id="3671" r:id="rId20"/>
    <p:sldId id="3829" r:id="rId21"/>
    <p:sldId id="3830" r:id="rId22"/>
    <p:sldId id="3832" r:id="rId23"/>
    <p:sldId id="3833" r:id="rId24"/>
    <p:sldId id="3834" r:id="rId25"/>
    <p:sldId id="3831" r:id="rId26"/>
    <p:sldId id="3785" r:id="rId27"/>
    <p:sldId id="3780" r:id="rId28"/>
    <p:sldId id="2276" r:id="rId29"/>
  </p:sldIdLst>
  <p:sldSz cx="11522075" cy="6480175"/>
  <p:notesSz cx="6858000" cy="9144000"/>
  <p:custDataLst>
    <p:tags r:id="rId34"/>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23" userDrawn="1">
          <p15:clr>
            <a:srgbClr val="A4A3A4"/>
          </p15:clr>
        </p15:guide>
        <p15:guide id="4" pos="1678" userDrawn="1">
          <p15:clr>
            <a:srgbClr val="A4A3A4"/>
          </p15:clr>
        </p15:guide>
        <p15:guide id="5" pos="0" userDrawn="1">
          <p15:clr>
            <a:srgbClr val="A4A3A4"/>
          </p15:clr>
        </p15:guide>
        <p15:guide id="6" pos="36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p:scale>
          <a:sx n="100" d="100"/>
          <a:sy n="100" d="100"/>
        </p:scale>
        <p:origin x="-654" y="-438"/>
      </p:cViewPr>
      <p:guideLst>
        <p:guide orient="horz" pos="562"/>
        <p:guide orient="horz" pos="462"/>
        <p:guide orient="horz" pos="2223"/>
        <p:guide pos="1678"/>
        <p:guide/>
        <p:guide pos="3612"/>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50"/>
      </p:guideLst>
    </p:cSldViewPr>
  </p:notesViewPr>
  <p:gridSpacing cx="72010" cy="7201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4" Type="http://schemas.openxmlformats.org/officeDocument/2006/relationships/tags" Target="tags/tag13.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B35DF17-7024-448B-BC3E-65E52DDD35F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2AC3F9F-2D7F-494C-97D7-09136895BD6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endParaRPr lang="zh-CN" altLang="en-US" sz="1200">
              <a:latin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4" Type="http://schemas.openxmlformats.org/officeDocument/2006/relationships/slide" Target="../slides/slide23.xml"/><Relationship Id="rId3" Type="http://schemas.openxmlformats.org/officeDocument/2006/relationships/slide" Target="../slides/slide14.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slide" Target="../slides/slide23.xml"/><Relationship Id="rId3" Type="http://schemas.openxmlformats.org/officeDocument/2006/relationships/slide" Target="../slides/slide14.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9.xml"/><Relationship Id="rId3" Type="http://schemas.openxmlformats.org/officeDocument/2006/relationships/slide" Target="../slides/slide23.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9.xml"/><Relationship Id="rId4" Type="http://schemas.openxmlformats.org/officeDocument/2006/relationships/slide" Target="../slides/slide24.xml"/><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9.xml"/><Relationship Id="rId4" Type="http://schemas.openxmlformats.org/officeDocument/2006/relationships/slide" Target="../slides/slide24.xml"/><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slide" Target="../slides/slide9.xml"/><Relationship Id="rId4" Type="http://schemas.openxmlformats.org/officeDocument/2006/relationships/slide" Target="../slides/slide24.xml"/><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slide" Target="../slides/slide9.xml"/><Relationship Id="rId4" Type="http://schemas.openxmlformats.org/officeDocument/2006/relationships/slide" Target="../slides/slide24.xml"/><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smtClean="0"/>
              <a:t>单击此处编辑母版文本样式</a:t>
            </a:r>
            <a:endParaRPr lang="zh-CN" altLang="en-US" dirty="0" smtClean="0"/>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9397424"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smtClean="0">
                <a:solidFill>
                  <a:srgbClr val="F2F2F2"/>
                </a:solidFill>
                <a:latin typeface="微软雅黑" panose="020B0503020204020204" pitchFamily="34" charset="-122"/>
                <a:ea typeface="微软雅黑" panose="020B0503020204020204" pitchFamily="34" charset="-122"/>
              </a:rPr>
              <a:t>Section Ⅰ</a:t>
            </a:r>
            <a:r>
              <a:rPr lang="zh-CN" altLang="en-US" sz="1600" dirty="0" smtClean="0">
                <a:solidFill>
                  <a:srgbClr val="F2F2F2"/>
                </a:solidFill>
                <a:latin typeface="微软雅黑" panose="020B0503020204020204" pitchFamily="34" charset="-122"/>
                <a:ea typeface="微软雅黑" panose="020B0503020204020204" pitchFamily="34" charset="-122"/>
              </a:rPr>
              <a:t>　</a:t>
            </a:r>
            <a:r>
              <a:rPr lang="en-US" altLang="zh-CN" sz="1600" dirty="0" smtClean="0">
                <a:solidFill>
                  <a:srgbClr val="F2F2F2"/>
                </a:solidFill>
                <a:latin typeface="微软雅黑" panose="020B0503020204020204" pitchFamily="34" charset="-122"/>
                <a:ea typeface="微软雅黑" panose="020B0503020204020204" pitchFamily="34" charset="-122"/>
              </a:rPr>
              <a:t>Starting out &amp; Understanding ideas—Comprehending</a:t>
            </a:r>
            <a:endParaRPr lang="en-US" altLang="zh-CN"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2.png"/><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Section Ⅰ</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Starting out &amp; Understanding ideas—Comprehending</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Unit 3</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The world meets China</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notesSlide" Target="../notesSlides/notesSlide1.xml"/><Relationship Id="rId10" Type="http://schemas.openxmlformats.org/officeDocument/2006/relationships/slideLayout" Target="../slideLayouts/slideLayout9.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3.xml"/><Relationship Id="rId2" Type="http://schemas.openxmlformats.org/officeDocument/2006/relationships/image" Target="../media/image8.png"/><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11.xml"/><Relationship Id="rId5" Type="http://schemas.openxmlformats.org/officeDocument/2006/relationships/hyperlink" Target="../3.&#37197;&#22871;&#32451;&#20064;&#39064;/&#35838;&#21518;&#32032;&#20859;&#35780;&#20215;/09%20Unit%203&#12288;&#35838;&#21518;&#32032;&#20859;&#35780;&#20215;(&#20061;)&#12288;Section%20&#8544;&#12288;Starting%20out%20&amp;%20Understanding%20ideas&#8212;Comprehending.docx" TargetMode="External"/><Relationship Id="rId4" Type="http://schemas.openxmlformats.org/officeDocument/2006/relationships/slide" Target="slide1.xml"/><Relationship Id="rId3" Type="http://schemas.openxmlformats.org/officeDocument/2006/relationships/tags" Target="../tags/tag12.xml"/><Relationship Id="rId2" Type="http://schemas.openxmlformats.org/officeDocument/2006/relationships/hyperlink" Target="../3.%20&#23398;&#29983;&#29992;&#20070;Word/2.&#37197;&#22871;&#32451;&#20064;&#39064;/&#35838;&#21518;&#32032;&#20859;&#35780;&#20215;/01%20&#35838;&#21518;&#32032;&#20859;&#35780;&#20215;(&#19968;).docx" TargetMode="External"/><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image" Target="../media/image19.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4.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2"/>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3"/>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4"/>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矩形 5"/>
          <p:cNvSpPr/>
          <p:nvPr>
            <p:custDataLst>
              <p:tags r:id="rId5"/>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endPar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endPar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梯形 24"/>
          <p:cNvSpPr/>
          <p:nvPr>
            <p:custDataLst>
              <p:tags r:id="rId6"/>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7"/>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8"/>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9"/>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a:t>
            </a: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3</a:t>
            </a:r>
            <a:endPar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The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world meets China</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079787"/>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6. in detail </a:t>
            </a: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7. date from </a:t>
            </a: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8. more than </a:t>
            </a:r>
            <a:r>
              <a:rPr lang="en-US" altLang="zh-CN" kern="100" dirty="0">
                <a:solidFill>
                  <a:srgbClr val="000000"/>
                </a:solidFill>
                <a:latin typeface="Times New Roman" panose="02020603050405020304"/>
                <a:ea typeface="楷体_GB2312"/>
                <a:cs typeface="Courier New" panose="02070309020205020404"/>
              </a:rPr>
              <a:t>____________________________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9. vary from... to... </a:t>
            </a:r>
            <a:r>
              <a:rPr lang="en-US" altLang="zh-CN" kern="100" dirty="0">
                <a:solidFill>
                  <a:srgbClr val="000000"/>
                </a:solidFill>
                <a:latin typeface="Times New Roman" panose="02020603050405020304"/>
                <a:ea typeface="楷体_GB2312"/>
                <a:cs typeface="Courier New" panose="02070309020205020404"/>
              </a:rPr>
              <a:t>__________________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10. be unique to ____</a:t>
            </a:r>
            <a:r>
              <a:rPr lang="en-US" altLang="zh-CN" kern="100" dirty="0">
                <a:solidFill>
                  <a:srgbClr val="000000"/>
                </a:solidFill>
                <a:latin typeface="Times New Roman" panose="02020603050405020304"/>
                <a:ea typeface="楷体_GB2312"/>
                <a:cs typeface="Courier New" panose="02070309020205020404"/>
              </a:rPr>
              <a:t>______________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11. bring... to life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ea typeface="宋体" panose="02010600030101010101" pitchFamily="2" charset="-122"/>
                <a:cs typeface="Courier New" panose="02070309020205020404"/>
              </a:rPr>
              <a:t>__</a:t>
            </a:r>
            <a:r>
              <a:rPr lang="en-US" altLang="zh-CN" kern="100" dirty="0">
                <a:solidFill>
                  <a:srgbClr val="000000"/>
                </a:solidFill>
                <a:latin typeface="Times New Roman" panose="02020603050405020304"/>
                <a:ea typeface="楷体_GB2312"/>
                <a:cs typeface="Courier New" panose="02070309020205020404"/>
              </a:rPr>
              <a:t>____</a:t>
            </a:r>
            <a:r>
              <a:rPr lang="en-US" altLang="zh-CN" kern="100" dirty="0">
                <a:solidFill>
                  <a:srgbClr val="000000"/>
                </a:solidFill>
                <a:latin typeface="Times New Roman" panose="02020603050405020304"/>
                <a:ea typeface="宋体" panose="02010600030101010101" pitchFamily="2" charset="-122"/>
                <a:cs typeface="Courier New" panose="02070309020205020404"/>
              </a:rPr>
              <a:t>__</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12. take a look at </a:t>
            </a: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p:txBody>
      </p:sp>
      <p:sp>
        <p:nvSpPr>
          <p:cNvPr id="3" name="矩形 2"/>
          <p:cNvSpPr/>
          <p:nvPr/>
        </p:nvSpPr>
        <p:spPr>
          <a:xfrm>
            <a:off x="2232547" y="1151797"/>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详细地</a:t>
            </a:r>
            <a:endParaRPr lang="zh-CN" altLang="en-US" dirty="0"/>
          </a:p>
        </p:txBody>
      </p:sp>
      <p:sp>
        <p:nvSpPr>
          <p:cNvPr id="4" name="矩形 3"/>
          <p:cNvSpPr/>
          <p:nvPr/>
        </p:nvSpPr>
        <p:spPr>
          <a:xfrm>
            <a:off x="2338853" y="1727777"/>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追溯到</a:t>
            </a:r>
            <a:endParaRPr lang="zh-CN" altLang="en-US" dirty="0"/>
          </a:p>
        </p:txBody>
      </p:sp>
      <p:sp>
        <p:nvSpPr>
          <p:cNvPr id="5" name="矩形 4"/>
          <p:cNvSpPr/>
          <p:nvPr/>
        </p:nvSpPr>
        <p:spPr>
          <a:xfrm>
            <a:off x="2539637" y="2303957"/>
            <a:ext cx="4493538"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多于；超过；不仅仅；非常</a:t>
            </a:r>
            <a:endParaRPr lang="zh-CN" altLang="en-US" dirty="0"/>
          </a:p>
        </p:txBody>
      </p:sp>
      <p:sp>
        <p:nvSpPr>
          <p:cNvPr id="6" name="矩形 5"/>
          <p:cNvSpPr/>
          <p:nvPr/>
        </p:nvSpPr>
        <p:spPr>
          <a:xfrm>
            <a:off x="3384707" y="2942522"/>
            <a:ext cx="305724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从</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到</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变化</a:t>
            </a:r>
            <a:endParaRPr lang="zh-CN" altLang="en-US" dirty="0"/>
          </a:p>
        </p:txBody>
      </p:sp>
      <p:sp>
        <p:nvSpPr>
          <p:cNvPr id="7" name="矩形 6"/>
          <p:cNvSpPr/>
          <p:nvPr/>
        </p:nvSpPr>
        <p:spPr>
          <a:xfrm>
            <a:off x="3277915" y="3528127"/>
            <a:ext cx="2339102" cy="523220"/>
          </a:xfrm>
          <a:prstGeom prst="rect">
            <a:avLst/>
          </a:prstGeom>
        </p:spPr>
        <p:txBody>
          <a:bodyPr wrap="none">
            <a:spAutoFit/>
          </a:bodyPr>
          <a:lstStyle/>
          <a:p>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所特有的</a:t>
            </a:r>
            <a:endParaRPr lang="zh-CN" altLang="en-US" dirty="0"/>
          </a:p>
        </p:txBody>
      </p:sp>
      <p:sp>
        <p:nvSpPr>
          <p:cNvPr id="8" name="矩形 7"/>
          <p:cNvSpPr/>
          <p:nvPr/>
        </p:nvSpPr>
        <p:spPr>
          <a:xfrm>
            <a:off x="3312697" y="4157067"/>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使</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更生动</a:t>
            </a:r>
            <a:endParaRPr lang="zh-CN" altLang="en-US" dirty="0"/>
          </a:p>
        </p:txBody>
      </p:sp>
      <p:sp>
        <p:nvSpPr>
          <p:cNvPr id="9" name="矩形 8"/>
          <p:cNvSpPr/>
          <p:nvPr/>
        </p:nvSpPr>
        <p:spPr>
          <a:xfrm>
            <a:off x="3096667" y="4733147"/>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看一看</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85956"/>
            <a:ext cx="10692000" cy="5462521"/>
          </a:xfrm>
        </p:spPr>
        <p:txBody>
          <a:bodyPr/>
          <a:lstStyle/>
          <a:p>
            <a:pPr algn="just">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二</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阅读词汇</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grotto</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immortal</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religious</a:t>
            </a:r>
            <a:r>
              <a:rPr lang="en-US" altLang="zh-CN" i="1" kern="100" dirty="0">
                <a:solidFill>
                  <a:srgbClr val="000000"/>
                </a:solidFill>
                <a:latin typeface="Times New Roman" panose="02020603050405020304"/>
                <a:cs typeface="Courier New" panose="02070309020205020404"/>
              </a:rPr>
              <a:t> adj. </a:t>
            </a: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4. heavenly</a:t>
            </a:r>
            <a:r>
              <a:rPr lang="en-US" altLang="zh-CN" i="1" kern="100" dirty="0">
                <a:solidFill>
                  <a:srgbClr val="000000"/>
                </a:solidFill>
                <a:latin typeface="Times New Roman" panose="02020603050405020304"/>
                <a:cs typeface="Courier New" panose="02070309020205020404"/>
              </a:rPr>
              <a:t> adj. </a:t>
            </a: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5. glorious</a:t>
            </a:r>
            <a:r>
              <a:rPr lang="en-US" altLang="zh-CN" i="1" kern="100" dirty="0">
                <a:solidFill>
                  <a:srgbClr val="000000"/>
                </a:solidFill>
                <a:latin typeface="Times New Roman" panose="02020603050405020304"/>
                <a:cs typeface="Courier New" panose="02070309020205020404"/>
              </a:rPr>
              <a:t> adj. </a:t>
            </a: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6. expo</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7. gateway</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8. boast</a:t>
            </a:r>
            <a:r>
              <a:rPr lang="en-US" altLang="zh-CN" i="1"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v</a:t>
            </a:r>
            <a:r>
              <a:rPr lang="en-US" altLang="zh-CN" i="1" kern="100" dirty="0">
                <a:solidFill>
                  <a:srgbClr val="000000"/>
                </a:solidFill>
                <a:latin typeface="Times New Roman" panose="02020603050405020304"/>
                <a:cs typeface="Courier New" panose="02070309020205020404"/>
              </a:rPr>
              <a:t>. </a:t>
            </a:r>
            <a:r>
              <a:rPr lang="en-US" altLang="zh-CN" kern="100" dirty="0" smtClean="0">
                <a:solidFill>
                  <a:srgbClr val="000000"/>
                </a:solidFill>
                <a:latin typeface="Times New Roman" panose="02020603050405020304"/>
                <a:ea typeface="楷体_GB2312"/>
                <a:cs typeface="Courier New" panose="02070309020205020404"/>
              </a:rPr>
              <a:t>______________________________________</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2232547" y="1252382"/>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小洞穴</a:t>
            </a:r>
            <a:endParaRPr lang="zh-CN" altLang="en-US" dirty="0"/>
          </a:p>
        </p:txBody>
      </p:sp>
      <p:sp>
        <p:nvSpPr>
          <p:cNvPr id="4" name="矩形 3"/>
          <p:cNvSpPr/>
          <p:nvPr/>
        </p:nvSpPr>
        <p:spPr>
          <a:xfrm>
            <a:off x="2664607" y="1862272"/>
            <a:ext cx="54373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神</a:t>
            </a:r>
            <a:endParaRPr lang="zh-CN" altLang="en-US" dirty="0"/>
          </a:p>
        </p:txBody>
      </p:sp>
      <p:sp>
        <p:nvSpPr>
          <p:cNvPr id="5" name="矩形 4"/>
          <p:cNvSpPr/>
          <p:nvPr/>
        </p:nvSpPr>
        <p:spPr>
          <a:xfrm>
            <a:off x="2936476" y="2447977"/>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宗教的</a:t>
            </a:r>
            <a:endParaRPr lang="zh-CN" altLang="en-US" dirty="0"/>
          </a:p>
        </p:txBody>
      </p:sp>
      <p:sp>
        <p:nvSpPr>
          <p:cNvPr id="6" name="矩形 5"/>
          <p:cNvSpPr/>
          <p:nvPr/>
        </p:nvSpPr>
        <p:spPr>
          <a:xfrm>
            <a:off x="2936476" y="2996779"/>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天国的</a:t>
            </a:r>
            <a:endParaRPr lang="zh-CN" altLang="en-US" dirty="0"/>
          </a:p>
        </p:txBody>
      </p:sp>
      <p:sp>
        <p:nvSpPr>
          <p:cNvPr id="9" name="矩形 8"/>
          <p:cNvSpPr/>
          <p:nvPr/>
        </p:nvSpPr>
        <p:spPr>
          <a:xfrm>
            <a:off x="2863489" y="3672147"/>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辉煌的</a:t>
            </a:r>
            <a:endParaRPr lang="zh-CN" altLang="en-US" dirty="0"/>
          </a:p>
        </p:txBody>
      </p:sp>
      <p:sp>
        <p:nvSpPr>
          <p:cNvPr id="10" name="矩形 9"/>
          <p:cNvSpPr/>
          <p:nvPr/>
        </p:nvSpPr>
        <p:spPr>
          <a:xfrm>
            <a:off x="2160537" y="4238702"/>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展览会，博览会</a:t>
            </a:r>
            <a:endParaRPr lang="zh-CN" altLang="en-US" dirty="0"/>
          </a:p>
        </p:txBody>
      </p:sp>
      <p:sp>
        <p:nvSpPr>
          <p:cNvPr id="11" name="矩形 10"/>
          <p:cNvSpPr/>
          <p:nvPr/>
        </p:nvSpPr>
        <p:spPr>
          <a:xfrm>
            <a:off x="2558792" y="4814682"/>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通向</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的门户</a:t>
            </a:r>
            <a:endParaRPr lang="zh-CN" altLang="en-US" dirty="0"/>
          </a:p>
        </p:txBody>
      </p:sp>
      <p:sp>
        <p:nvSpPr>
          <p:cNvPr id="12" name="矩形 11"/>
          <p:cNvSpPr/>
          <p:nvPr/>
        </p:nvSpPr>
        <p:spPr>
          <a:xfrm>
            <a:off x="2373750" y="5443822"/>
            <a:ext cx="6051657" cy="523220"/>
          </a:xfrm>
          <a:prstGeom prst="rect">
            <a:avLst/>
          </a:prstGeom>
        </p:spPr>
        <p:txBody>
          <a:bodyPr wrap="none">
            <a:spAutoFit/>
          </a:bodyPr>
          <a:lstStyle/>
          <a:p>
            <a:r>
              <a:rPr lang="en-US" altLang="zh-CN" kern="10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地方、机构等</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自豪地拥有</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好的事物</a:t>
            </a:r>
            <a:r>
              <a:rPr lang="en-US" altLang="zh-CN" kern="100" dirty="0">
                <a:latin typeface="Times New Roman" panose="02020603050405020304"/>
                <a:ea typeface="楷体_GB2312"/>
              </a:rPr>
              <a:t>)</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9"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98011"/>
            <a:ext cx="10692000" cy="5450466"/>
          </a:xfrm>
        </p:spPr>
        <p:txBody>
          <a:bodyPr/>
          <a:lstStyle/>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9. crossroads</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____________________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10. oasis</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____________________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11. testimony</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12. mural</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13. </a:t>
            </a:r>
            <a:r>
              <a:rPr lang="en-US" altLang="zh-CN" kern="100" dirty="0" err="1">
                <a:solidFill>
                  <a:srgbClr val="000000"/>
                </a:solidFill>
                <a:latin typeface="Times New Roman" panose="02020603050405020304"/>
                <a:cs typeface="Courier New" panose="02070309020205020404"/>
              </a:rPr>
              <a:t>Apsaras</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14. scroll</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15. ceramics</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16. Taoist priest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17. be testimony to </a:t>
            </a:r>
            <a:r>
              <a:rPr lang="en-US" altLang="zh-CN" kern="100" dirty="0" smtClean="0">
                <a:solidFill>
                  <a:srgbClr val="000000"/>
                </a:solidFill>
                <a:latin typeface="Times New Roman" panose="02020603050405020304"/>
                <a:cs typeface="Courier New" panose="02070309020205020404"/>
              </a:rPr>
              <a:t>___</a:t>
            </a:r>
            <a:r>
              <a:rPr lang="en-US" altLang="zh-CN" kern="100" dirty="0" smtClean="0">
                <a:solidFill>
                  <a:srgbClr val="000000"/>
                </a:solidFill>
                <a:latin typeface="Times New Roman" panose="02020603050405020304"/>
                <a:ea typeface="楷体_GB2312"/>
                <a:cs typeface="Courier New" panose="02070309020205020404"/>
              </a:rPr>
              <a:t>____</a:t>
            </a:r>
            <a:r>
              <a:rPr lang="en-US" altLang="zh-CN" kern="100" dirty="0" smtClean="0">
                <a:solidFill>
                  <a:srgbClr val="000000"/>
                </a:solidFill>
                <a:latin typeface="Times New Roman" panose="02020603050405020304"/>
                <a:cs typeface="Courier New" panose="02070309020205020404"/>
              </a:rPr>
              <a:t>_</a:t>
            </a:r>
            <a:r>
              <a:rPr lang="en-US" altLang="zh-CN" kern="100" dirty="0" smtClean="0">
                <a:solidFill>
                  <a:srgbClr val="000000"/>
                </a:solidFill>
                <a:latin typeface="Times New Roman" panose="02020603050405020304"/>
                <a:ea typeface="楷体_GB2312"/>
                <a:cs typeface="Courier New" panose="02070309020205020404"/>
              </a:rPr>
              <a:t>______</a:t>
            </a:r>
            <a:endParaRPr lang="zh-CN" altLang="zh-CN" sz="1050" kern="100" dirty="0">
              <a:solidFill>
                <a:prstClr val="black"/>
              </a:solidFill>
              <a:latin typeface="宋体" panose="02010600030101010101" pitchFamily="2" charset="-122"/>
              <a:cs typeface="Courier New" panose="02070309020205020404"/>
            </a:endParaRPr>
          </a:p>
        </p:txBody>
      </p:sp>
      <p:sp>
        <p:nvSpPr>
          <p:cNvPr id="3" name="矩形 2"/>
          <p:cNvSpPr/>
          <p:nvPr/>
        </p:nvSpPr>
        <p:spPr>
          <a:xfrm>
            <a:off x="3024657" y="660396"/>
            <a:ext cx="305724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活动中心，汇集地</a:t>
            </a:r>
            <a:endParaRPr lang="zh-CN" altLang="en-US" dirty="0"/>
          </a:p>
        </p:txBody>
      </p:sp>
      <p:sp>
        <p:nvSpPr>
          <p:cNvPr id="4" name="矩形 3"/>
          <p:cNvSpPr/>
          <p:nvPr/>
        </p:nvSpPr>
        <p:spPr>
          <a:xfrm>
            <a:off x="2605405" y="1265151"/>
            <a:ext cx="2579552" cy="523220"/>
          </a:xfrm>
          <a:prstGeom prst="rect">
            <a:avLst/>
          </a:prstGeom>
        </p:spPr>
        <p:txBody>
          <a:bodyPr wrap="none">
            <a:spAutoFit/>
          </a:bodyPr>
          <a:lstStyle/>
          <a:p>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沙漠中的</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绿洲</a:t>
            </a:r>
            <a:endParaRPr lang="zh-CN" altLang="en-US" dirty="0"/>
          </a:p>
        </p:txBody>
      </p:sp>
      <p:sp>
        <p:nvSpPr>
          <p:cNvPr id="5" name="矩形 4"/>
          <p:cNvSpPr/>
          <p:nvPr/>
        </p:nvSpPr>
        <p:spPr>
          <a:xfrm>
            <a:off x="3168677" y="187189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证据；证明</a:t>
            </a:r>
            <a:endParaRPr lang="zh-CN" altLang="en-US" dirty="0"/>
          </a:p>
        </p:txBody>
      </p:sp>
      <p:sp>
        <p:nvSpPr>
          <p:cNvPr id="6" name="矩形 5"/>
          <p:cNvSpPr/>
          <p:nvPr/>
        </p:nvSpPr>
        <p:spPr>
          <a:xfrm>
            <a:off x="2448577" y="246702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壁画</a:t>
            </a:r>
            <a:endParaRPr lang="zh-CN" altLang="en-US" dirty="0"/>
          </a:p>
        </p:txBody>
      </p:sp>
      <p:sp>
        <p:nvSpPr>
          <p:cNvPr id="7" name="矩形 6"/>
          <p:cNvSpPr/>
          <p:nvPr/>
        </p:nvSpPr>
        <p:spPr>
          <a:xfrm>
            <a:off x="2707746" y="307691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飞天</a:t>
            </a:r>
            <a:endParaRPr lang="zh-CN" altLang="en-US" dirty="0"/>
          </a:p>
        </p:txBody>
      </p:sp>
      <p:sp>
        <p:nvSpPr>
          <p:cNvPr id="8" name="矩形 7"/>
          <p:cNvSpPr/>
          <p:nvPr/>
        </p:nvSpPr>
        <p:spPr>
          <a:xfrm>
            <a:off x="2573251" y="365299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纸卷，卷轴</a:t>
            </a:r>
            <a:endParaRPr lang="zh-CN" altLang="en-US" dirty="0"/>
          </a:p>
        </p:txBody>
      </p:sp>
      <p:sp>
        <p:nvSpPr>
          <p:cNvPr id="9" name="矩形 8"/>
          <p:cNvSpPr/>
          <p:nvPr/>
        </p:nvSpPr>
        <p:spPr>
          <a:xfrm>
            <a:off x="2916888" y="4248227"/>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陶瓷制品</a:t>
            </a:r>
            <a:endParaRPr lang="zh-CN" altLang="en-US" dirty="0"/>
          </a:p>
        </p:txBody>
      </p:sp>
      <p:sp>
        <p:nvSpPr>
          <p:cNvPr id="10" name="矩形 9"/>
          <p:cNvSpPr/>
          <p:nvPr/>
        </p:nvSpPr>
        <p:spPr>
          <a:xfrm>
            <a:off x="2952647" y="487716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道士</a:t>
            </a:r>
            <a:endParaRPr lang="zh-CN" altLang="en-US" dirty="0"/>
          </a:p>
        </p:txBody>
      </p:sp>
      <p:sp>
        <p:nvSpPr>
          <p:cNvPr id="11" name="矩形 10"/>
          <p:cNvSpPr/>
          <p:nvPr/>
        </p:nvSpPr>
        <p:spPr>
          <a:xfrm>
            <a:off x="3581124" y="5472397"/>
            <a:ext cx="1980029" cy="523220"/>
          </a:xfrm>
          <a:prstGeom prst="rect">
            <a:avLst/>
          </a:prstGeom>
        </p:spPr>
        <p:txBody>
          <a:bodyPr wrap="none">
            <a:spAutoFit/>
          </a:bodyPr>
          <a:lstStyle/>
          <a:p>
            <a:r>
              <a:rPr lang="en-US" altLang="zh-CN" kern="10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的证明</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42168"/>
            <a:ext cx="10692000" cy="4918269"/>
          </a:xfrm>
        </p:spPr>
        <p:txBody>
          <a:bodyPr/>
          <a:lstStyle/>
          <a:p>
            <a:pPr lvl="0" algn="just">
              <a:spcAft>
                <a:spcPts val="0"/>
              </a:spcAft>
              <a:tabLst>
                <a:tab pos="5311140" algn="l"/>
              </a:tabLst>
            </a:pPr>
            <a:r>
              <a:rPr lang="en-US" altLang="zh-CN" kern="100">
                <a:solidFill>
                  <a:srgbClr val="000000"/>
                </a:solidFill>
                <a:latin typeface="Times New Roman" panose="02020603050405020304"/>
                <a:cs typeface="Courier New" panose="02070309020205020404"/>
              </a:rPr>
              <a:t>18. </a:t>
            </a:r>
            <a:r>
              <a:rPr lang="en-US" altLang="zh-CN" kern="100" dirty="0">
                <a:solidFill>
                  <a:srgbClr val="000000"/>
                </a:solidFill>
                <a:latin typeface="Times New Roman" panose="02020603050405020304"/>
                <a:cs typeface="Courier New" panose="02070309020205020404"/>
              </a:rPr>
              <a:t>thanks to </a:t>
            </a:r>
            <a:r>
              <a:rPr lang="en-US" altLang="zh-CN" kern="100" dirty="0">
                <a:solidFill>
                  <a:srgbClr val="000000"/>
                </a:solidFill>
                <a:latin typeface="Times New Roman" panose="02020603050405020304"/>
                <a:ea typeface="楷体_GB2312"/>
                <a:cs typeface="Courier New" panose="02070309020205020404"/>
              </a:rPr>
              <a:t>______________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19. ahead of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20. even though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21. seal up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22. fade from </a:t>
            </a:r>
            <a:r>
              <a:rPr lang="en-US" altLang="zh-CN" kern="100" dirty="0">
                <a:solidFill>
                  <a:srgbClr val="000000"/>
                </a:solidFill>
                <a:latin typeface="Times New Roman" panose="02020603050405020304"/>
                <a:ea typeface="楷体_GB2312"/>
                <a:cs typeface="Courier New" panose="02070309020205020404"/>
              </a:rPr>
              <a:t>____________________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23. look around </a:t>
            </a:r>
            <a:r>
              <a:rPr lang="en-US" altLang="zh-CN" kern="100" dirty="0">
                <a:solidFill>
                  <a:srgbClr val="000000"/>
                </a:solidFill>
                <a:latin typeface="Times New Roman" panose="02020603050405020304"/>
                <a:ea typeface="楷体_GB2312"/>
                <a:cs typeface="Courier New" panose="02070309020205020404"/>
              </a:rPr>
              <a:t>________________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24. to name just a few </a:t>
            </a:r>
            <a:r>
              <a:rPr lang="en-US" altLang="zh-CN" kern="100" dirty="0">
                <a:solidFill>
                  <a:srgbClr val="000000"/>
                </a:solidFill>
                <a:latin typeface="Times New Roman" panose="02020603050405020304"/>
                <a:ea typeface="楷体_GB2312"/>
                <a:cs typeface="Courier New" panose="02070309020205020404"/>
              </a:rPr>
              <a:t>____________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25. pass through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solidFill>
                <a:prstClr val="black"/>
              </a:solidFill>
              <a:latin typeface="宋体" panose="02010600030101010101" pitchFamily="2" charset="-122"/>
              <a:cs typeface="Courier New" panose="02070309020205020404"/>
            </a:endParaRPr>
          </a:p>
        </p:txBody>
      </p:sp>
      <p:sp>
        <p:nvSpPr>
          <p:cNvPr id="4" name="矩形 3"/>
          <p:cNvSpPr/>
          <p:nvPr/>
        </p:nvSpPr>
        <p:spPr>
          <a:xfrm>
            <a:off x="2628848" y="91661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多亏，由于</a:t>
            </a:r>
            <a:endParaRPr lang="zh-CN" altLang="en-US" dirty="0"/>
          </a:p>
        </p:txBody>
      </p:sp>
      <p:sp>
        <p:nvSpPr>
          <p:cNvPr id="5" name="矩形 4"/>
          <p:cNvSpPr/>
          <p:nvPr/>
        </p:nvSpPr>
        <p:spPr>
          <a:xfrm>
            <a:off x="2484828" y="149269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提前</a:t>
            </a:r>
            <a:endParaRPr lang="zh-CN" altLang="en-US" dirty="0"/>
          </a:p>
        </p:txBody>
      </p:sp>
      <p:sp>
        <p:nvSpPr>
          <p:cNvPr id="6" name="矩形 5"/>
          <p:cNvSpPr/>
          <p:nvPr/>
        </p:nvSpPr>
        <p:spPr>
          <a:xfrm>
            <a:off x="2936233" y="208792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尽管</a:t>
            </a:r>
            <a:endParaRPr lang="zh-CN" altLang="en-US" dirty="0"/>
          </a:p>
        </p:txBody>
      </p:sp>
      <p:sp>
        <p:nvSpPr>
          <p:cNvPr id="7" name="矩形 6"/>
          <p:cNvSpPr/>
          <p:nvPr/>
        </p:nvSpPr>
        <p:spPr>
          <a:xfrm>
            <a:off x="2232547" y="266400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密封</a:t>
            </a:r>
            <a:endParaRPr lang="zh-CN" altLang="en-US" dirty="0"/>
          </a:p>
        </p:txBody>
      </p:sp>
      <p:sp>
        <p:nvSpPr>
          <p:cNvPr id="8" name="矩形 7"/>
          <p:cNvSpPr/>
          <p:nvPr/>
        </p:nvSpPr>
        <p:spPr>
          <a:xfrm>
            <a:off x="2808627" y="3312097"/>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从</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逐渐消失</a:t>
            </a:r>
            <a:endParaRPr lang="zh-CN" altLang="en-US" dirty="0"/>
          </a:p>
        </p:txBody>
      </p:sp>
      <p:sp>
        <p:nvSpPr>
          <p:cNvPr id="9" name="矩形 8"/>
          <p:cNvSpPr/>
          <p:nvPr/>
        </p:nvSpPr>
        <p:spPr>
          <a:xfrm>
            <a:off x="3154877" y="386902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环视；参观</a:t>
            </a:r>
            <a:endParaRPr lang="zh-CN" altLang="en-US" dirty="0"/>
          </a:p>
        </p:txBody>
      </p:sp>
      <p:sp>
        <p:nvSpPr>
          <p:cNvPr id="10" name="矩形 9"/>
          <p:cNvSpPr/>
          <p:nvPr/>
        </p:nvSpPr>
        <p:spPr>
          <a:xfrm>
            <a:off x="3960787" y="4445107"/>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仅举几例</a:t>
            </a:r>
            <a:endParaRPr lang="zh-CN" altLang="en-US" dirty="0"/>
          </a:p>
        </p:txBody>
      </p:sp>
      <p:sp>
        <p:nvSpPr>
          <p:cNvPr id="11" name="矩形 10"/>
          <p:cNvSpPr/>
          <p:nvPr/>
        </p:nvSpPr>
        <p:spPr>
          <a:xfrm>
            <a:off x="3028565" y="511234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穿过</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任务型课堂</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19461" name="副标题 3"/>
          <p:cNvSpPr>
            <a:spLocks noGrp="1"/>
          </p:cNvSpPr>
          <p:nvPr>
            <p:ph type="subTitle" idx="1"/>
          </p:nvPr>
        </p:nvSpPr>
        <p:spPr bwMode="auto">
          <a:xfrm>
            <a:off x="414338" y="1839547"/>
            <a:ext cx="10693400" cy="12277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文本整体理解</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b="1" kern="100" dirty="0">
                <a:solidFill>
                  <a:srgbClr val="000000"/>
                </a:solidFill>
                <a:latin typeface="Times New Roman" panose="02020603050405020304"/>
                <a:ea typeface="黑体" panose="02010609060101010101" charset="-122"/>
                <a:cs typeface="Courier New" panose="02070309020205020404"/>
              </a:rPr>
              <a:t>Activity 1: Finish the structure according to the text</a:t>
            </a:r>
            <a:endParaRPr lang="zh-CN" altLang="zh-CN" sz="1050" kern="100" dirty="0">
              <a:latin typeface="宋体" panose="02010600030101010101" pitchFamily="2" charset="-122"/>
              <a:cs typeface="Courier New" panose="02070309020205020404"/>
            </a:endParaRPr>
          </a:p>
        </p:txBody>
      </p:sp>
      <p:pic>
        <p:nvPicPr>
          <p:cNvPr id="512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98625" y="3182962"/>
            <a:ext cx="8123238"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24107" y="3241700"/>
            <a:ext cx="97155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31800" y="647700"/>
            <a:ext cx="9761220" cy="5145405"/>
          </a:xfrm>
          <a:prstGeom prst="rect">
            <a:avLst/>
          </a:prstGeom>
        </p:spPr>
      </p:pic>
      <p:pic>
        <p:nvPicPr>
          <p:cNvPr id="6147"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44348" y="712547"/>
            <a:ext cx="918831" cy="352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96297" y="1583987"/>
            <a:ext cx="902423" cy="344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32317" y="2448181"/>
            <a:ext cx="713735" cy="418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00379" y="3167952"/>
            <a:ext cx="1402858" cy="336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936625" y="598805"/>
            <a:ext cx="9574530" cy="5528945"/>
          </a:xfrm>
          <a:prstGeom prst="rect">
            <a:avLst/>
          </a:prstGeom>
        </p:spPr>
      </p:pic>
      <p:pic>
        <p:nvPicPr>
          <p:cNvPr id="7172" name="Picture 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09387" y="1079787"/>
            <a:ext cx="625690" cy="354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53019" y="4701882"/>
            <a:ext cx="1086726" cy="32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32917" y="5112463"/>
            <a:ext cx="1448968" cy="370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98011"/>
            <a:ext cx="10692000" cy="5450466"/>
          </a:xfrm>
        </p:spPr>
        <p:txBody>
          <a:bodyPr/>
          <a:lstStyle/>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文本细节领悟</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b="1" kern="100" dirty="0">
                <a:solidFill>
                  <a:srgbClr val="000000"/>
                </a:solidFill>
                <a:latin typeface="Times New Roman" panose="02020603050405020304"/>
                <a:cs typeface="Courier New" panose="02070309020205020404"/>
              </a:rPr>
              <a:t>Activity 2: Choose the best answer for each question according to the text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What can be learned from Paragraph 2?</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The statues in the caves include only Chinese elements.</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B. The caves cover an area of 45,000 square </a:t>
            </a:r>
            <a:r>
              <a:rPr lang="en-US" altLang="zh-CN" kern="100" dirty="0" err="1">
                <a:solidFill>
                  <a:srgbClr val="000000"/>
                </a:solidFill>
                <a:latin typeface="Times New Roman" panose="02020603050405020304"/>
                <a:cs typeface="Courier New" panose="02070309020205020404"/>
              </a:rPr>
              <a:t>metres</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C. The ancient caves were carved over a period of 700 years.</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 </a:t>
            </a:r>
            <a:r>
              <a:rPr lang="en-US" altLang="zh-CN" kern="100" dirty="0" err="1">
                <a:solidFill>
                  <a:srgbClr val="000000"/>
                </a:solidFill>
                <a:latin typeface="Times New Roman" panose="02020603050405020304"/>
                <a:cs typeface="Courier New" panose="02070309020205020404"/>
              </a:rPr>
              <a:t>Dunhuang</a:t>
            </a:r>
            <a:r>
              <a:rPr lang="en-US" altLang="zh-CN" kern="100" dirty="0">
                <a:solidFill>
                  <a:srgbClr val="000000"/>
                </a:solidFill>
                <a:latin typeface="Times New Roman" panose="02020603050405020304"/>
                <a:cs typeface="Courier New" panose="02070309020205020404"/>
              </a:rPr>
              <a:t> played an important role in cultural and commercial exchange</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24433" y="482430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42168"/>
            <a:ext cx="10692000" cy="4918269"/>
          </a:xfrm>
        </p:spPr>
        <p:txBody>
          <a:bodyPr/>
          <a:lstStyle/>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Which type of mural is unique to </a:t>
            </a:r>
            <a:r>
              <a:rPr lang="en-US" altLang="zh-CN" kern="100" dirty="0" err="1">
                <a:solidFill>
                  <a:srgbClr val="000000"/>
                </a:solidFill>
                <a:latin typeface="Times New Roman" panose="02020603050405020304"/>
                <a:cs typeface="Courier New" panose="02070309020205020404"/>
              </a:rPr>
              <a:t>Dunhuang</a:t>
            </a:r>
            <a:r>
              <a:rPr lang="en-US" altLang="zh-CN" kern="100" dirty="0">
                <a:solidFill>
                  <a:srgbClr val="000000"/>
                </a:solidFill>
                <a:latin typeface="Times New Roman" panose="02020603050405020304"/>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Murals painted in bright </a:t>
            </a:r>
            <a:r>
              <a:rPr lang="en-US" altLang="zh-CN" kern="100" dirty="0" err="1">
                <a:solidFill>
                  <a:srgbClr val="000000"/>
                </a:solidFill>
                <a:latin typeface="Times New Roman" panose="02020603050405020304"/>
                <a:cs typeface="Courier New" panose="02070309020205020404"/>
              </a:rPr>
              <a:t>colours</a:t>
            </a:r>
            <a:r>
              <a:rPr lang="en-US" altLang="zh-CN" kern="100" dirty="0">
                <a:solidFill>
                  <a:srgbClr val="000000"/>
                </a:solidFill>
                <a:latin typeface="Times New Roman" panose="02020603050405020304"/>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B. Flying Immortals.</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C. Murals with various subjects.</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 Murals with a mixture of different countries.</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When did the </a:t>
            </a:r>
            <a:r>
              <a:rPr lang="en-US" altLang="zh-CN" kern="100" dirty="0" err="1">
                <a:solidFill>
                  <a:srgbClr val="000000"/>
                </a:solidFill>
                <a:latin typeface="Times New Roman" panose="02020603050405020304"/>
                <a:cs typeface="Courier New" panose="02070309020205020404"/>
              </a:rPr>
              <a:t>Apsaras</a:t>
            </a:r>
            <a:r>
              <a:rPr lang="en-US" altLang="zh-CN" kern="100" dirty="0">
                <a:solidFill>
                  <a:srgbClr val="000000"/>
                </a:solidFill>
                <a:latin typeface="Times New Roman" panose="02020603050405020304"/>
                <a:cs typeface="Courier New" panose="02070309020205020404"/>
              </a:rPr>
              <a:t> reach a peak?</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During the Tang </a:t>
            </a:r>
            <a:r>
              <a:rPr lang="en-US" altLang="zh-CN" kern="100" dirty="0" smtClean="0">
                <a:solidFill>
                  <a:srgbClr val="000000"/>
                </a:solidFill>
                <a:latin typeface="Times New Roman" panose="02020603050405020304"/>
                <a:cs typeface="Courier New" panose="02070309020205020404"/>
              </a:rPr>
              <a:t>Dynasty.	B</a:t>
            </a:r>
            <a:r>
              <a:rPr lang="en-US" altLang="zh-CN" kern="100" dirty="0">
                <a:solidFill>
                  <a:srgbClr val="000000"/>
                </a:solidFill>
                <a:latin typeface="Times New Roman" panose="02020603050405020304"/>
                <a:cs typeface="Courier New" panose="02070309020205020404"/>
              </a:rPr>
              <a:t>. During the Ming Dynasty.</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C. In </a:t>
            </a:r>
            <a:r>
              <a:rPr lang="en-US" altLang="zh-CN" kern="100" dirty="0" smtClean="0">
                <a:solidFill>
                  <a:srgbClr val="000000"/>
                </a:solidFill>
                <a:latin typeface="Times New Roman" panose="02020603050405020304"/>
                <a:cs typeface="Courier New" panose="02070309020205020404"/>
              </a:rPr>
              <a:t>1900.	D</a:t>
            </a:r>
            <a:r>
              <a:rPr lang="en-US" altLang="zh-CN" kern="100" dirty="0">
                <a:solidFill>
                  <a:srgbClr val="000000"/>
                </a:solidFill>
                <a:latin typeface="Times New Roman" panose="02020603050405020304"/>
                <a:cs typeface="Courier New" panose="02070309020205020404"/>
              </a:rPr>
              <a:t>. In 405 AD</a:t>
            </a:r>
            <a:r>
              <a:rPr lang="en-US" altLang="zh-CN" kern="100" dirty="0" smtClean="0">
                <a:solidFill>
                  <a:srgbClr val="000000"/>
                </a:solidFill>
                <a:latin typeface="Times New Roman" panose="02020603050405020304"/>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p:txBody>
      </p:sp>
      <p:sp>
        <p:nvSpPr>
          <p:cNvPr id="3" name="矩形 2"/>
          <p:cNvSpPr/>
          <p:nvPr/>
        </p:nvSpPr>
        <p:spPr>
          <a:xfrm>
            <a:off x="324433" y="2044492"/>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p:cNvSpPr/>
          <p:nvPr/>
        </p:nvSpPr>
        <p:spPr>
          <a:xfrm>
            <a:off x="324433" y="446425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655867"/>
            <a:ext cx="10692000" cy="3105150"/>
          </a:xfrm>
        </p:spPr>
        <p:txBody>
          <a:bodyPr/>
          <a:lstStyle/>
          <a:p>
            <a:pPr lvl="0" algn="just">
              <a:spcAft>
                <a:spcPts val="0"/>
              </a:spcAft>
              <a:tabLst>
                <a:tab pos="5311140" algn="l"/>
              </a:tabLst>
            </a:pPr>
            <a:r>
              <a:rPr lang="en-US" altLang="zh-CN" kern="100">
                <a:solidFill>
                  <a:srgbClr val="000000"/>
                </a:solidFill>
                <a:latin typeface="Times New Roman" panose="02020603050405020304"/>
                <a:cs typeface="Courier New" panose="02070309020205020404"/>
              </a:rPr>
              <a:t>4. </a:t>
            </a:r>
            <a:r>
              <a:rPr lang="en-US" altLang="zh-CN" kern="100" dirty="0">
                <a:solidFill>
                  <a:srgbClr val="000000"/>
                </a:solidFill>
                <a:latin typeface="Times New Roman" panose="02020603050405020304"/>
                <a:cs typeface="Courier New" panose="02070309020205020404"/>
              </a:rPr>
              <a:t>What made the Silk Road come to life again?</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The change of trade routes.</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B. Its cultural resources.</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C. The Belt and Road Initiative.</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 The hidden treasures.</a:t>
            </a:r>
            <a:endParaRPr lang="zh-CN" altLang="zh-CN" sz="1050" kern="100" dirty="0">
              <a:solidFill>
                <a:prstClr val="black"/>
              </a:solidFill>
              <a:latin typeface="宋体" panose="02010600030101010101" pitchFamily="2" charset="-122"/>
              <a:cs typeface="Courier New" panose="02070309020205020404"/>
            </a:endParaRPr>
          </a:p>
        </p:txBody>
      </p:sp>
      <p:sp>
        <p:nvSpPr>
          <p:cNvPr id="3" name="矩形 2"/>
          <p:cNvSpPr/>
          <p:nvPr/>
        </p:nvSpPr>
        <p:spPr>
          <a:xfrm>
            <a:off x="324433" y="345611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6202" y="1657777"/>
            <a:ext cx="241935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2" name="TextBox 31"/>
          <p:cNvSpPr txBox="1">
            <a:spLocks noChangeArrowheads="1"/>
          </p:cNvSpPr>
          <p:nvPr/>
        </p:nvSpPr>
        <p:spPr bwMode="auto">
          <a:xfrm>
            <a:off x="649288" y="69850"/>
            <a:ext cx="6410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第一单元　伟大的复兴</a:t>
            </a:r>
            <a:r>
              <a:rPr lang="en-US" altLang="zh-CN" sz="1400" b="1">
                <a:solidFill>
                  <a:srgbClr val="C0472D"/>
                </a:solidFill>
                <a:latin typeface="微软雅黑" panose="020B0503020204020204" pitchFamily="34" charset="-122"/>
                <a:ea typeface="微软雅黑" panose="020B0503020204020204" pitchFamily="34" charset="-122"/>
              </a:rPr>
              <a:t>·</a:t>
            </a:r>
            <a:r>
              <a:rPr lang="zh-CN" altLang="en-US" sz="1400" b="1">
                <a:solidFill>
                  <a:srgbClr val="C0472D"/>
                </a:solidFill>
                <a:latin typeface="微软雅黑" panose="020B0503020204020204" pitchFamily="34" charset="-122"/>
                <a:ea typeface="微软雅黑" panose="020B0503020204020204" pitchFamily="34" charset="-122"/>
              </a:rPr>
              <a:t>中国革命传统作品研习</a:t>
            </a:r>
            <a:endParaRPr lang="zh-CN" altLang="en-US" sz="1400" b="1">
              <a:solidFill>
                <a:srgbClr val="C0472D"/>
              </a:solidFill>
              <a:latin typeface="微软雅黑" panose="020B0503020204020204" pitchFamily="34" charset="-122"/>
              <a:ea typeface="微软雅黑" panose="020B0503020204020204" pitchFamily="34" charset="-122"/>
            </a:endParaRPr>
          </a:p>
        </p:txBody>
      </p:sp>
      <p:sp>
        <p:nvSpPr>
          <p:cNvPr id="6" name="平行四边形 5"/>
          <p:cNvSpPr/>
          <p:nvPr/>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5364" name="标题 1"/>
          <p:cNvSpPr txBox="1">
            <a:spLocks noChangeArrowheads="1"/>
          </p:cNvSpPr>
          <p:nvPr/>
        </p:nvSpPr>
        <p:spPr bwMode="auto">
          <a:xfrm>
            <a:off x="17463"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smtClean="0">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4" name="副标题 3"/>
          <p:cNvSpPr>
            <a:spLocks noGrp="1"/>
          </p:cNvSpPr>
          <p:nvPr>
            <p:ph type="subTitle" idx="1"/>
          </p:nvPr>
        </p:nvSpPr>
        <p:spPr>
          <a:xfrm>
            <a:off x="415037" y="2347085"/>
            <a:ext cx="10692000" cy="3845412"/>
          </a:xfrm>
        </p:spPr>
        <p:txBody>
          <a:bodyPr/>
          <a:lstStyle/>
          <a:p>
            <a:pPr algn="just">
              <a:lnSpc>
                <a:spcPct val="110000"/>
              </a:lnSpc>
              <a:spcAft>
                <a:spcPts val="0"/>
              </a:spcAft>
              <a:tabLst>
                <a:tab pos="5311140" algn="l"/>
              </a:tabLst>
            </a:pPr>
            <a:r>
              <a:rPr lang="zh-CN" altLang="zh-CN" kern="10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The theme of this unit is humans and society, whose topic is about cross-cultural communication, tolerance and cooperation. This unit covers China's cultural heritage, the development and new outlook of contemporary China, and the history of Chinese cultural exchanges and Chinese literature. This unit focuses on exchanges between Chinese and foreign cultures and is based on the local Chinese culture. Students can learn to cultivate spirits of openness, diversity, learning, and inclusiveness.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03707"/>
            <a:ext cx="10692000" cy="5521512"/>
          </a:xfrm>
        </p:spPr>
        <p:txBody>
          <a:bodyPr/>
          <a:lstStyle/>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语言知识运用</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b="1" kern="100" dirty="0">
                <a:solidFill>
                  <a:srgbClr val="000000"/>
                </a:solidFill>
                <a:latin typeface="Times New Roman" panose="02020603050405020304"/>
                <a:cs typeface="Courier New" panose="02070309020205020404"/>
              </a:rPr>
              <a:t>Activity 3: </a:t>
            </a:r>
            <a:r>
              <a:rPr lang="en-US" altLang="zh-CN" b="1" kern="100" dirty="0" err="1">
                <a:solidFill>
                  <a:srgbClr val="000000"/>
                </a:solidFill>
                <a:latin typeface="Times New Roman" panose="02020603050405020304"/>
                <a:cs typeface="Courier New" panose="02070309020205020404"/>
              </a:rPr>
              <a:t>Analyse</a:t>
            </a:r>
            <a:r>
              <a:rPr lang="en-US" altLang="zh-CN" b="1" kern="100" dirty="0">
                <a:solidFill>
                  <a:srgbClr val="000000"/>
                </a:solidFill>
                <a:latin typeface="Times New Roman" panose="02020603050405020304"/>
                <a:cs typeface="Courier New" panose="02070309020205020404"/>
              </a:rPr>
              <a:t> the difficult sentences and translate them</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If you look up, you can see the paintings and other artworks that are testimony to how the Silk Road brought East and West together.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本句是主从复合句，其中</a:t>
            </a:r>
            <a:r>
              <a:rPr lang="en-US" altLang="zh-CN" kern="100" dirty="0">
                <a:solidFill>
                  <a:srgbClr val="000000"/>
                </a:solidFill>
                <a:latin typeface="Times New Roman" panose="02020603050405020304"/>
                <a:cs typeface="Courier New" panose="02070309020205020404"/>
              </a:rPr>
              <a:t>If</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____________</a:t>
            </a:r>
            <a:r>
              <a:rPr lang="zh-CN" altLang="zh-CN" kern="100" dirty="0">
                <a:solidFill>
                  <a:srgbClr val="000000"/>
                </a:solidFill>
                <a:latin typeface="Times New Roman" panose="02020603050405020304"/>
                <a:cs typeface="Times New Roman" panose="02020603050405020304"/>
              </a:rPr>
              <a:t>从句，主句中</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从句，修饰先行词</a:t>
            </a:r>
            <a:r>
              <a:rPr lang="en-US" altLang="zh-CN" kern="100" dirty="0">
                <a:solidFill>
                  <a:srgbClr val="000000"/>
                </a:solidFill>
                <a:latin typeface="Times New Roman" panose="02020603050405020304"/>
                <a:cs typeface="Courier New" panose="02070309020205020404"/>
              </a:rPr>
              <a:t>the paintings and other artworks, how</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从句。</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r>
              <a:rPr lang="zh-CN" altLang="zh-CN" kern="100" dirty="0">
                <a:solidFill>
                  <a:srgbClr val="000000"/>
                </a:solidFill>
                <a:latin typeface="Times New Roman" panose="02020603050405020304"/>
                <a:ea typeface="楷体_GB2312"/>
                <a:cs typeface="Times New Roman" panose="02020603050405020304"/>
              </a:rPr>
              <a:t>　</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7345257" y="2952047"/>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条件状语</a:t>
            </a:r>
            <a:endParaRPr lang="zh-CN" altLang="en-US" dirty="0"/>
          </a:p>
        </p:txBody>
      </p:sp>
      <p:sp>
        <p:nvSpPr>
          <p:cNvPr id="4" name="矩形 3"/>
          <p:cNvSpPr/>
          <p:nvPr/>
        </p:nvSpPr>
        <p:spPr>
          <a:xfrm>
            <a:off x="2160537" y="360013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定语</a:t>
            </a:r>
            <a:endParaRPr lang="zh-CN" altLang="en-US" dirty="0"/>
          </a:p>
        </p:txBody>
      </p:sp>
      <p:sp>
        <p:nvSpPr>
          <p:cNvPr id="5" name="矩形 4"/>
          <p:cNvSpPr/>
          <p:nvPr/>
        </p:nvSpPr>
        <p:spPr>
          <a:xfrm>
            <a:off x="1944507" y="4165579"/>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宾语</a:t>
            </a:r>
            <a:endParaRPr lang="zh-CN" altLang="en-US" dirty="0"/>
          </a:p>
        </p:txBody>
      </p:sp>
      <p:sp>
        <p:nvSpPr>
          <p:cNvPr id="6" name="副标题 1"/>
          <p:cNvSpPr txBox="1"/>
          <p:nvPr/>
        </p:nvSpPr>
        <p:spPr>
          <a:xfrm>
            <a:off x="525147" y="4676806"/>
            <a:ext cx="10458710" cy="1208601"/>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1790700" algn="just">
              <a:spcAft>
                <a:spcPts val="0"/>
              </a:spcAft>
              <a:tabLst>
                <a:tab pos="5311140" algn="l"/>
              </a:tabLst>
            </a:pPr>
            <a:r>
              <a:rPr lang="zh-CN" altLang="zh-CN" kern="100" dirty="0">
                <a:solidFill>
                  <a:srgbClr val="FF0000"/>
                </a:solidFill>
                <a:latin typeface="Times New Roman" panose="02020603050405020304"/>
                <a:ea typeface="楷体_GB2312"/>
                <a:cs typeface="Times New Roman" panose="02020603050405020304"/>
              </a:rPr>
              <a:t>如果你抬头看，你可以看到油画和其他艺术品，这些都是丝绸之路如何将东西方联系在一起的见证。</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31800" y="431800"/>
            <a:ext cx="10692130" cy="5905500"/>
          </a:xfrm>
        </p:spPr>
        <p:txBody>
          <a:bodyPr>
            <a:noAutofit/>
          </a:bodyPr>
          <a:lstStyle/>
          <a:p>
            <a:pPr algn="just">
              <a:spcAft>
                <a:spcPts val="0"/>
              </a:spcAft>
              <a:tabLst>
                <a:tab pos="5311140" algn="l"/>
              </a:tabLst>
            </a:pPr>
            <a:r>
              <a:rPr lang="en-US" altLang="zh-CN" kern="100">
                <a:solidFill>
                  <a:srgbClr val="000000"/>
                </a:solidFill>
                <a:latin typeface="Times New Roman" panose="02020603050405020304"/>
                <a:cs typeface="Courier New" panose="02070309020205020404"/>
              </a:rPr>
              <a:t>2. </a:t>
            </a:r>
            <a:r>
              <a:rPr lang="en-US" altLang="zh-CN" kern="100" dirty="0">
                <a:solidFill>
                  <a:srgbClr val="000000"/>
                </a:solidFill>
                <a:latin typeface="Times New Roman" panose="02020603050405020304"/>
                <a:cs typeface="Courier New" panose="02070309020205020404"/>
              </a:rPr>
              <a:t>Thanks to this ancient library</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we now know that goods arrived in </a:t>
            </a:r>
            <a:r>
              <a:rPr lang="en-US" altLang="zh-CN" kern="100" dirty="0" err="1">
                <a:solidFill>
                  <a:srgbClr val="000000"/>
                </a:solidFill>
                <a:latin typeface="Times New Roman" panose="02020603050405020304"/>
                <a:cs typeface="Courier New" panose="02070309020205020404"/>
              </a:rPr>
              <a:t>Dunhuang</a:t>
            </a:r>
            <a:r>
              <a:rPr lang="en-US" altLang="zh-CN" kern="100" dirty="0">
                <a:solidFill>
                  <a:srgbClr val="000000"/>
                </a:solidFill>
                <a:latin typeface="Times New Roman" panose="02020603050405020304"/>
                <a:cs typeface="Courier New" panose="02070309020205020404"/>
              </a:rPr>
              <a:t> from as far away as North-east Europe, and that goods were also exported from </a:t>
            </a:r>
            <a:r>
              <a:rPr lang="en-US" altLang="zh-CN" kern="100" dirty="0" err="1">
                <a:solidFill>
                  <a:srgbClr val="000000"/>
                </a:solidFill>
                <a:latin typeface="Times New Roman" panose="02020603050405020304"/>
                <a:cs typeface="Courier New" panose="02070309020205020404"/>
              </a:rPr>
              <a:t>Dunhuang</a:t>
            </a:r>
            <a:r>
              <a:rPr lang="en-US" altLang="zh-CN" kern="100" dirty="0">
                <a:solidFill>
                  <a:srgbClr val="000000"/>
                </a:solidFill>
                <a:latin typeface="Times New Roman" panose="02020603050405020304"/>
                <a:cs typeface="Courier New" panose="02070309020205020404"/>
              </a:rPr>
              <a:t> across Asia and Europe.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本句是主从复合句，</a:t>
            </a:r>
            <a:r>
              <a:rPr lang="en-US" altLang="zh-CN" kern="100" dirty="0">
                <a:solidFill>
                  <a:srgbClr val="000000"/>
                </a:solidFill>
                <a:latin typeface="Times New Roman" panose="02020603050405020304"/>
                <a:cs typeface="Courier New" panose="02070309020205020404"/>
              </a:rPr>
              <a:t>know </a:t>
            </a:r>
            <a:r>
              <a:rPr lang="zh-CN" altLang="zh-CN" kern="100" dirty="0">
                <a:solidFill>
                  <a:srgbClr val="000000"/>
                </a:solidFill>
                <a:latin typeface="Times New Roman" panose="02020603050405020304"/>
                <a:cs typeface="Times New Roman" panose="02020603050405020304"/>
              </a:rPr>
              <a:t>的后面接了两个</a:t>
            </a:r>
            <a:r>
              <a:rPr lang="en-US" altLang="zh-CN" kern="100" dirty="0">
                <a:solidFill>
                  <a:srgbClr val="000000"/>
                </a:solidFill>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从句，第一个是</a:t>
            </a:r>
            <a:r>
              <a:rPr lang="en-US" altLang="zh-CN" kern="100" dirty="0">
                <a:solidFill>
                  <a:srgbClr val="000000"/>
                </a:solidFill>
                <a:latin typeface="Times New Roman" panose="02020603050405020304"/>
                <a:cs typeface="Courier New" panose="02070309020205020404"/>
              </a:rPr>
              <a:t>that goods arrived in </a:t>
            </a:r>
            <a:r>
              <a:rPr lang="en-US" altLang="zh-CN" kern="100" dirty="0" err="1">
                <a:solidFill>
                  <a:srgbClr val="000000"/>
                </a:solidFill>
                <a:latin typeface="Times New Roman" panose="02020603050405020304"/>
                <a:cs typeface="Courier New" panose="02070309020205020404"/>
              </a:rPr>
              <a:t>Dunhuang</a:t>
            </a:r>
            <a:r>
              <a:rPr lang="en-US" altLang="zh-CN" kern="100" dirty="0">
                <a:solidFill>
                  <a:srgbClr val="000000"/>
                </a:solidFill>
                <a:latin typeface="Times New Roman" panose="02020603050405020304"/>
                <a:cs typeface="Courier New" panose="02070309020205020404"/>
              </a:rPr>
              <a:t> from as far away as North-east Europe</a:t>
            </a:r>
            <a:r>
              <a:rPr lang="zh-CN" altLang="zh-CN" kern="100" dirty="0">
                <a:solidFill>
                  <a:srgbClr val="000000"/>
                </a:solidFill>
                <a:latin typeface="Times New Roman" panose="02020603050405020304"/>
                <a:cs typeface="Times New Roman" panose="02020603050405020304"/>
              </a:rPr>
              <a:t>，第二个是</a:t>
            </a:r>
            <a:r>
              <a:rPr lang="en-US" altLang="zh-CN" kern="100" dirty="0">
                <a:solidFill>
                  <a:srgbClr val="000000"/>
                </a:solidFill>
                <a:latin typeface="Times New Roman" panose="02020603050405020304"/>
                <a:cs typeface="Courier New" panose="02070309020205020404"/>
              </a:rPr>
              <a:t>that goods were also exported from </a:t>
            </a:r>
            <a:r>
              <a:rPr lang="en-US" altLang="zh-CN" kern="100" dirty="0" err="1">
                <a:solidFill>
                  <a:srgbClr val="000000"/>
                </a:solidFill>
                <a:latin typeface="Times New Roman" panose="02020603050405020304"/>
                <a:cs typeface="Courier New" panose="02070309020205020404"/>
              </a:rPr>
              <a:t>Dunhuang</a:t>
            </a:r>
            <a:r>
              <a:rPr lang="en-US" altLang="zh-CN" kern="100" dirty="0">
                <a:solidFill>
                  <a:srgbClr val="000000"/>
                </a:solidFill>
                <a:latin typeface="Times New Roman" panose="02020603050405020304"/>
                <a:cs typeface="Courier New" panose="02070309020205020404"/>
              </a:rPr>
              <a:t> across Asia and Europe</a:t>
            </a:r>
            <a:r>
              <a:rPr lang="zh-CN" altLang="zh-CN" kern="100" dirty="0">
                <a:solidFill>
                  <a:srgbClr val="000000"/>
                </a:solidFill>
                <a:latin typeface="Times New Roman" panose="02020603050405020304"/>
                <a:cs typeface="Times New Roman" panose="02020603050405020304"/>
              </a:rPr>
              <a:t>，中间用</a:t>
            </a:r>
            <a:r>
              <a:rPr lang="en-US" altLang="zh-CN" kern="100" dirty="0">
                <a:solidFill>
                  <a:srgbClr val="000000"/>
                </a:solidFill>
                <a:latin typeface="Times New Roman" panose="02020603050405020304"/>
                <a:cs typeface="Courier New" panose="02070309020205020404"/>
              </a:rPr>
              <a:t>______</a:t>
            </a:r>
            <a:r>
              <a:rPr lang="zh-CN" altLang="zh-CN" kern="100" dirty="0">
                <a:solidFill>
                  <a:srgbClr val="000000"/>
                </a:solidFill>
                <a:latin typeface="Times New Roman" panose="02020603050405020304"/>
                <a:cs typeface="Times New Roman" panose="02020603050405020304"/>
              </a:rPr>
              <a:t>连接。</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a:t>
            </a:r>
            <a:r>
              <a:rPr lang="zh-CN" altLang="zh-CN" kern="100" dirty="0">
                <a:solidFill>
                  <a:srgbClr val="000000"/>
                </a:solidFill>
                <a:latin typeface="Times New Roman" panose="02020603050405020304"/>
                <a:ea typeface="楷体_GB2312"/>
                <a:cs typeface="Times New Roman" panose="02020603050405020304"/>
              </a:rPr>
              <a:t>　</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___________________________________________________________</a:t>
            </a:r>
            <a:endParaRPr lang="en-US" altLang="zh-CN" kern="100" dirty="0">
              <a:solidFill>
                <a:srgbClr val="000000"/>
              </a:solidFill>
              <a:latin typeface="Times New Roman" panose="02020603050405020304"/>
              <a:ea typeface="楷体_GB231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ea typeface="楷体_GB2312"/>
                <a:cs typeface="Courier New" panose="02070309020205020404"/>
                <a:sym typeface="+mn-ea"/>
              </a:rPr>
              <a:t>________________</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9001487" y="242882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宾语</a:t>
            </a:r>
            <a:endParaRPr lang="zh-CN" altLang="en-US" dirty="0"/>
          </a:p>
        </p:txBody>
      </p:sp>
      <p:sp>
        <p:nvSpPr>
          <p:cNvPr id="4" name="矩形 3"/>
          <p:cNvSpPr/>
          <p:nvPr/>
        </p:nvSpPr>
        <p:spPr>
          <a:xfrm>
            <a:off x="4464857" y="4176372"/>
            <a:ext cx="702436" cy="523220"/>
          </a:xfrm>
          <a:prstGeom prst="rect">
            <a:avLst/>
          </a:prstGeom>
        </p:spPr>
        <p:txBody>
          <a:bodyPr wrap="none">
            <a:spAutoFit/>
          </a:bodyPr>
          <a:lstStyle/>
          <a:p>
            <a:r>
              <a:rPr lang="en-US" altLang="zh-CN" dirty="0"/>
              <a:t>and</a:t>
            </a:r>
            <a:endParaRPr lang="zh-CN" altLang="en-US" dirty="0"/>
          </a:p>
        </p:txBody>
      </p:sp>
      <p:sp>
        <p:nvSpPr>
          <p:cNvPr id="5" name="副标题 1"/>
          <p:cNvSpPr txBox="1"/>
          <p:nvPr/>
        </p:nvSpPr>
        <p:spPr>
          <a:xfrm>
            <a:off x="431802" y="4536471"/>
            <a:ext cx="10458710" cy="1899285"/>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1790700" algn="just">
              <a:spcAft>
                <a:spcPts val="0"/>
              </a:spcAft>
              <a:tabLst>
                <a:tab pos="5311140" algn="l"/>
              </a:tabLst>
            </a:pPr>
            <a:r>
              <a:rPr lang="zh-CN" altLang="en-US" kern="100" dirty="0">
                <a:solidFill>
                  <a:srgbClr val="FF0000"/>
                </a:solidFill>
                <a:latin typeface="Times New Roman" panose="02020603050405020304"/>
                <a:ea typeface="楷体_GB2312"/>
                <a:cs typeface="Times New Roman" panose="02020603050405020304"/>
              </a:rPr>
              <a:t>多亏有了这个古老的图书馆，我们才得以了解当时，有货物从遥远的欧洲东北部抵达敦煌，也有货物从敦煌出口到亚洲和欧洲各地。</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副标题 3"/>
          <p:cNvSpPr>
            <a:spLocks noGrp="1"/>
          </p:cNvSpPr>
          <p:nvPr>
            <p:ph type="subTitle" idx="1"/>
          </p:nvPr>
        </p:nvSpPr>
        <p:spPr bwMode="auto">
          <a:xfrm>
            <a:off x="414338" y="935767"/>
            <a:ext cx="10693400" cy="482805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思维品质培养</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b="1" kern="100" dirty="0">
                <a:solidFill>
                  <a:srgbClr val="000000"/>
                </a:solidFill>
                <a:latin typeface="Times New Roman" panose="02020603050405020304"/>
                <a:cs typeface="Courier New" panose="02070309020205020404"/>
              </a:rPr>
              <a:t>Activity 4: Think and answer the following questions</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What does the text mainly talk about?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If you had a chance to visit </a:t>
            </a:r>
            <a:r>
              <a:rPr lang="en-US" altLang="zh-CN" kern="100" dirty="0" err="1">
                <a:solidFill>
                  <a:srgbClr val="000000"/>
                </a:solidFill>
                <a:latin typeface="Times New Roman" panose="02020603050405020304"/>
                <a:cs typeface="Courier New" panose="02070309020205020404"/>
              </a:rPr>
              <a:t>Dunhuang</a:t>
            </a:r>
            <a:r>
              <a:rPr lang="en-US" altLang="zh-CN" kern="100" dirty="0">
                <a:solidFill>
                  <a:srgbClr val="000000"/>
                </a:solidFill>
                <a:latin typeface="Times New Roman" panose="02020603050405020304"/>
                <a:cs typeface="Courier New" panose="02070309020205020404"/>
              </a:rPr>
              <a:t>, what would you like to see? Why?</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FF0000"/>
                </a:solidFill>
                <a:latin typeface="Times New Roman" panose="02020603050405020304"/>
                <a:ea typeface="黑体" panose="02010609060101010101" charset="-122"/>
                <a:cs typeface="Times New Roman" panose="02020603050405020304"/>
              </a:rPr>
              <a:t>答案：</a:t>
            </a:r>
            <a:r>
              <a:rPr lang="zh-CN" altLang="zh-CN" kern="100" dirty="0">
                <a:solidFill>
                  <a:srgbClr val="000000"/>
                </a:solidFill>
                <a:latin typeface="Times New Roman" panose="02020603050405020304"/>
                <a:ea typeface="楷体_GB2312"/>
                <a:cs typeface="Times New Roman" panose="02020603050405020304"/>
              </a:rPr>
              <a:t>略</a:t>
            </a:r>
            <a:endParaRPr lang="zh-CN" altLang="zh-CN" sz="1050" kern="100" dirty="0">
              <a:effectLst/>
              <a:latin typeface="宋体" panose="02010600030101010101" pitchFamily="2" charset="-122"/>
              <a:cs typeface="Courier New" panose="02070309020205020404"/>
            </a:endParaRPr>
          </a:p>
        </p:txBody>
      </p:sp>
      <p:sp>
        <p:nvSpPr>
          <p:cNvPr id="4" name="副标题 3"/>
          <p:cNvSpPr txBox="1"/>
          <p:nvPr/>
        </p:nvSpPr>
        <p:spPr bwMode="auto">
          <a:xfrm>
            <a:off x="558358" y="2692582"/>
            <a:ext cx="10387399" cy="129881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a:solidFill>
                  <a:srgbClr val="FF0000"/>
                </a:solidFill>
                <a:latin typeface="Times New Roman" panose="02020603050405020304"/>
                <a:cs typeface="Courier New" panose="02070309020205020404"/>
              </a:rPr>
              <a:t>It mainly tells us the splendid history and the present situation of </a:t>
            </a:r>
            <a:r>
              <a:rPr lang="en-US" altLang="zh-CN" kern="100" dirty="0" err="1">
                <a:solidFill>
                  <a:srgbClr val="FF0000"/>
                </a:solidFill>
                <a:latin typeface="Times New Roman" panose="02020603050405020304"/>
                <a:cs typeface="Courier New" panose="02070309020205020404"/>
              </a:rPr>
              <a:t>Dunhuang</a:t>
            </a:r>
            <a:r>
              <a:rPr lang="en-US" altLang="zh-CN" kern="100" dirty="0">
                <a:solidFill>
                  <a:srgbClr val="FF0000"/>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580">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58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39943"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2" action="ppaction://hlinkfile"/>
          </p:cNvPr>
          <p:cNvSpPr/>
          <p:nvPr>
            <p:custDataLst>
              <p:tags r:id="rId3"/>
            </p:custDataLst>
          </p:nvPr>
        </p:nvSpPr>
        <p:spPr>
          <a:xfrm>
            <a:off x="3235325" y="4895850"/>
            <a:ext cx="5983500" cy="569387"/>
          </a:xfrm>
          <a:prstGeom prst="rect">
            <a:avLst/>
          </a:prstGeom>
          <a:noFill/>
          <a:ln w="9525">
            <a:noFill/>
          </a:ln>
        </p:spPr>
        <p:txBody>
          <a:bodyPr wrap="square">
            <a:spAutoFit/>
          </a:bodyPr>
          <a:lstStyle/>
          <a:p>
            <a:pPr defTabSz="815975" eaLnBrk="0" hangingPunct="0">
              <a:defRPr/>
            </a:pP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Unit </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3</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　</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素养评价</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九</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4" action="ppaction://hlinksldjump"/>
          </p:cNvPr>
          <p:cNvSpPr/>
          <p:nvPr/>
        </p:nvSpPr>
        <p:spPr>
          <a:xfrm>
            <a:off x="3243263" y="5508339"/>
            <a:ext cx="8170402" cy="906402"/>
          </a:xfrm>
          <a:prstGeom prst="rect">
            <a:avLst/>
          </a:prstGeom>
          <a:ln>
            <a:noFill/>
          </a:ln>
        </p:spPr>
        <p:txBody>
          <a:bodyPr wrap="square">
            <a:spAutoFit/>
          </a:bodyPr>
          <a:lstStyle/>
          <a:p>
            <a:pPr defTabSz="913130" eaLnBrk="0" hangingPunct="0">
              <a:defRPr/>
            </a:pP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Section Ⅰ</a:t>
            </a: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Starting out &amp; Understanding ideas—Comprehending</a:t>
            </a:r>
            <a:endPar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9" name="矩形 28">
            <a:hlinkClick r:id="rId5" action="ppaction://hlinkfile"/>
          </p:cNvPr>
          <p:cNvSpPr/>
          <p:nvPr/>
        </p:nvSpPr>
        <p:spPr>
          <a:xfrm>
            <a:off x="-107950" y="-108031"/>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2588" y="529008"/>
            <a:ext cx="24669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nvGraphicFramePr>
        <p:xfrm>
          <a:off x="360289" y="1305342"/>
          <a:ext cx="10801498" cy="4864736"/>
        </p:xfrm>
        <a:graphic>
          <a:graphicData uri="http://schemas.openxmlformats.org/drawingml/2006/table">
            <a:tbl>
              <a:tblPr/>
              <a:tblGrid>
                <a:gridCol w="1656228"/>
                <a:gridCol w="648090"/>
                <a:gridCol w="1224170"/>
                <a:gridCol w="7273010"/>
              </a:tblGrid>
              <a:tr h="0">
                <a:tc>
                  <a:txBody>
                    <a:bodyPr/>
                    <a:lstStyle/>
                    <a:p>
                      <a:pPr algn="ctr">
                        <a:lnSpc>
                          <a:spcPct val="114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14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rowSpan="4">
                  <a:txBody>
                    <a:bodyPr/>
                    <a:lstStyle/>
                    <a:p>
                      <a:pPr algn="ctr">
                        <a:lnSpc>
                          <a:spcPct val="114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algn="ctr">
                        <a:lnSpc>
                          <a:spcPct val="114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语言知识</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14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词汇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4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能正确使用与</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跨文化沟通、包容与合作</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主题相关的单词和表达。</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4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语法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4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理解并运用状语从句。</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4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语篇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4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阅读跨文化沟通的语篇</a:t>
                      </a:r>
                      <a:r>
                        <a:rPr lang="en-US" sz="2800" kern="100" dirty="0">
                          <a:solidFill>
                            <a:srgbClr val="000000"/>
                          </a:solidFill>
                          <a:effectLst/>
                          <a:latin typeface="Times New Roman" panose="02020603050405020304"/>
                          <a:ea typeface="楷体_GB2312"/>
                          <a:cs typeface="Courier New" panose="02070309020205020404"/>
                        </a:rPr>
                        <a:t>——</a:t>
                      </a:r>
                      <a:r>
                        <a:rPr lang="zh-CN" sz="2800" kern="100" dirty="0">
                          <a:solidFill>
                            <a:srgbClr val="000000"/>
                          </a:solidFill>
                          <a:effectLst/>
                          <a:latin typeface="Times New Roman" panose="02020603050405020304"/>
                          <a:ea typeface="楷体_GB2312"/>
                          <a:cs typeface="Times New Roman" panose="02020603050405020304"/>
                        </a:rPr>
                        <a:t>关于莫高窟的导游词和对四位汉学家的访谈，获取关键信息；</a:t>
                      </a:r>
                      <a:endParaRPr lang="zh-CN" sz="1050" kern="100" dirty="0">
                        <a:effectLst/>
                        <a:latin typeface="宋体" panose="02010600030101010101" pitchFamily="2" charset="-122"/>
                        <a:cs typeface="Courier New" panose="02070309020205020404"/>
                      </a:endParaRPr>
                    </a:p>
                    <a:p>
                      <a:pPr algn="just">
                        <a:lnSpc>
                          <a:spcPct val="114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熟悉推荐名胜古迹的文章的文体结构，了解相应的写作要点。</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4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语用</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4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了解说明原因和得出结论的基本用语；</a:t>
                      </a:r>
                      <a:endParaRPr lang="zh-CN" sz="1050" kern="100" dirty="0">
                        <a:effectLst/>
                        <a:latin typeface="宋体" panose="02010600030101010101" pitchFamily="2" charset="-122"/>
                        <a:cs typeface="Courier New" panose="02070309020205020404"/>
                      </a:endParaRPr>
                    </a:p>
                    <a:p>
                      <a:pPr algn="just">
                        <a:lnSpc>
                          <a:spcPct val="114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了解撰写推荐名胜古迹的文章的基本规则。</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60289" y="575717"/>
          <a:ext cx="10801498" cy="5632704"/>
        </p:xfrm>
        <a:graphic>
          <a:graphicData uri="http://schemas.openxmlformats.org/drawingml/2006/table">
            <a:tbl>
              <a:tblPr/>
              <a:tblGrid>
                <a:gridCol w="1656228"/>
                <a:gridCol w="576080"/>
                <a:gridCol w="1080150"/>
                <a:gridCol w="7489040"/>
              </a:tblGrid>
              <a:tr h="0">
                <a:tc>
                  <a:txBody>
                    <a:bodyPr/>
                    <a:lstStyle/>
                    <a:p>
                      <a:pPr algn="ctr">
                        <a:lnSpc>
                          <a:spcPct val="11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1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rowSpan="4">
                  <a:txBody>
                    <a:bodyPr/>
                    <a:lstStyle/>
                    <a:p>
                      <a:pPr algn="ctr">
                        <a:lnSpc>
                          <a:spcPct val="11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algn="ctr">
                        <a:lnSpc>
                          <a:spcPct val="11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语言技能</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1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听</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听取细节，根据谈话内容进行推理，判断出对话所谈论的话题。</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说</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1. </a:t>
                      </a:r>
                      <a:r>
                        <a:rPr lang="zh-CN" sz="2800" kern="100">
                          <a:solidFill>
                            <a:srgbClr val="000000"/>
                          </a:solidFill>
                          <a:effectLst/>
                          <a:latin typeface="Times New Roman" panose="02020603050405020304"/>
                          <a:ea typeface="楷体_GB2312"/>
                          <a:cs typeface="Times New Roman" panose="02020603050405020304"/>
                        </a:rPr>
                        <a:t>能根据具体场合选用说明原因和得出结论的恰当用语；</a:t>
                      </a:r>
                      <a:endParaRPr lang="zh-CN" sz="1050" kern="100">
                        <a:effectLst/>
                        <a:latin typeface="宋体" panose="02010600030101010101" pitchFamily="2" charset="-122"/>
                        <a:cs typeface="Courier New" panose="02070309020205020404"/>
                      </a:endParaRPr>
                    </a:p>
                    <a:p>
                      <a:pPr algn="just">
                        <a:lnSpc>
                          <a:spcPct val="11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2. </a:t>
                      </a:r>
                      <a:r>
                        <a:rPr lang="zh-CN" sz="2800" kern="100">
                          <a:solidFill>
                            <a:srgbClr val="000000"/>
                          </a:solidFill>
                          <a:effectLst/>
                          <a:latin typeface="Times New Roman" panose="02020603050405020304"/>
                          <a:ea typeface="楷体_GB2312"/>
                          <a:cs typeface="Times New Roman" panose="02020603050405020304"/>
                        </a:rPr>
                        <a:t>能使用合适的用语表达观点。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读</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通过阅读两篇文章，学会从不同的视角理解中国文化。</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写</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1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能正确运用所学词汇对中国传统文化与现代文明中的杰出代表进行描述与介绍；</a:t>
                      </a:r>
                      <a:endParaRPr lang="zh-CN" sz="1050" kern="100" dirty="0">
                        <a:effectLst/>
                        <a:latin typeface="宋体" panose="02010600030101010101" pitchFamily="2" charset="-122"/>
                        <a:cs typeface="Courier New" panose="02070309020205020404"/>
                      </a:endParaRPr>
                    </a:p>
                    <a:p>
                      <a:pPr algn="just">
                        <a:lnSpc>
                          <a:spcPct val="11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能写一篇语言精练、结构清晰的推荐名胜古迹的文章。</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60289" y="935767"/>
          <a:ext cx="10801498" cy="4779264"/>
        </p:xfrm>
        <a:graphic>
          <a:graphicData uri="http://schemas.openxmlformats.org/drawingml/2006/table">
            <a:tbl>
              <a:tblPr/>
              <a:tblGrid>
                <a:gridCol w="1622385"/>
                <a:gridCol w="9179113"/>
              </a:tblGrid>
              <a:tr h="0">
                <a:tc>
                  <a:txBody>
                    <a:bodyPr/>
                    <a:lstStyle/>
                    <a:p>
                      <a:pPr algn="ctr">
                        <a:lnSpc>
                          <a:spcPct val="14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a:txBody>
                    <a:bodyPr/>
                    <a:lstStyle/>
                    <a:p>
                      <a:pPr algn="ctr">
                        <a:lnSpc>
                          <a:spcPct val="14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学习能力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熟练利用本单元所学知识，围绕</a:t>
                      </a:r>
                      <a:r>
                        <a:rPr lang="en-US" sz="2800" kern="100">
                          <a:solidFill>
                            <a:srgbClr val="000000"/>
                          </a:solidFill>
                          <a:effectLst/>
                          <a:latin typeface="宋体" panose="02010600030101010101" pitchFamily="2" charset="-122"/>
                          <a:cs typeface="Times New Roman" panose="02020603050405020304"/>
                        </a:rPr>
                        <a:t>“</a:t>
                      </a:r>
                      <a:r>
                        <a:rPr lang="zh-CN" sz="2800" kern="100">
                          <a:solidFill>
                            <a:srgbClr val="000000"/>
                          </a:solidFill>
                          <a:effectLst/>
                          <a:latin typeface="Times New Roman" panose="02020603050405020304"/>
                          <a:ea typeface="楷体_GB2312"/>
                          <a:cs typeface="Times New Roman" panose="02020603050405020304"/>
                        </a:rPr>
                        <a:t>让世界遇见中国</a:t>
                      </a:r>
                      <a:r>
                        <a:rPr lang="en-US" sz="2800" kern="100">
                          <a:solidFill>
                            <a:srgbClr val="000000"/>
                          </a:solidFill>
                          <a:effectLst/>
                          <a:latin typeface="宋体" panose="02010600030101010101" pitchFamily="2" charset="-122"/>
                          <a:cs typeface="Times New Roman" panose="02020603050405020304"/>
                        </a:rPr>
                        <a:t>”</a:t>
                      </a:r>
                      <a:r>
                        <a:rPr lang="zh-CN" sz="2800" kern="100">
                          <a:solidFill>
                            <a:srgbClr val="000000"/>
                          </a:solidFill>
                          <a:effectLst/>
                          <a:latin typeface="Times New Roman" panose="02020603050405020304"/>
                          <a:ea typeface="楷体_GB2312"/>
                          <a:cs typeface="Times New Roman" panose="02020603050405020304"/>
                        </a:rPr>
                        <a:t>这一话题进行听、说、读、写训练，从而提升综合运用语言的能力。</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ctr">
                        <a:lnSpc>
                          <a:spcPct val="14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思维品质</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在生活中要善于发现和利用身边的文化资源，做一个积极参与文化交流的人。</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ctr">
                        <a:lnSpc>
                          <a:spcPct val="14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文化意识</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通过对</a:t>
                      </a:r>
                      <a:r>
                        <a:rPr lang="en-US" sz="2800" kern="100" dirty="0">
                          <a:solidFill>
                            <a:srgbClr val="000000"/>
                          </a:solidFill>
                          <a:effectLst/>
                          <a:latin typeface="宋体" panose="02010600030101010101" pitchFamily="2" charset="-122"/>
                          <a:cs typeface="Times New Roman" panose="02020603050405020304"/>
                        </a:rPr>
                        <a:t>“</a:t>
                      </a:r>
                      <a:r>
                        <a:rPr lang="en-US" sz="2800" kern="100" dirty="0">
                          <a:solidFill>
                            <a:srgbClr val="000000"/>
                          </a:solidFill>
                          <a:effectLst/>
                          <a:latin typeface="Times New Roman" panose="02020603050405020304"/>
                          <a:ea typeface="楷体_GB2312"/>
                          <a:cs typeface="Courier New" panose="02070309020205020404"/>
                        </a:rPr>
                        <a:t>WELCOME TO DUNHUANG</a:t>
                      </a:r>
                      <a:r>
                        <a:rPr lang="zh-CN" sz="2800" kern="100" dirty="0">
                          <a:solidFill>
                            <a:srgbClr val="000000"/>
                          </a:solidFill>
                          <a:effectLst/>
                          <a:latin typeface="Times New Roman" panose="02020603050405020304"/>
                          <a:ea typeface="楷体_GB2312"/>
                          <a:cs typeface="Times New Roman" panose="02020603050405020304"/>
                        </a:rPr>
                        <a:t>！</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和</a:t>
                      </a:r>
                      <a:r>
                        <a:rPr lang="en-US" sz="2800" kern="100" dirty="0">
                          <a:solidFill>
                            <a:srgbClr val="000000"/>
                          </a:solidFill>
                          <a:effectLst/>
                          <a:latin typeface="宋体" panose="02010600030101010101" pitchFamily="2" charset="-122"/>
                          <a:cs typeface="Times New Roman" panose="02020603050405020304"/>
                        </a:rPr>
                        <a:t>“</a:t>
                      </a:r>
                      <a:r>
                        <a:rPr lang="en-US" sz="2800" kern="100" dirty="0">
                          <a:solidFill>
                            <a:srgbClr val="000000"/>
                          </a:solidFill>
                          <a:effectLst/>
                          <a:latin typeface="Times New Roman" panose="02020603050405020304"/>
                          <a:ea typeface="楷体_GB2312"/>
                          <a:cs typeface="Courier New" panose="02070309020205020404"/>
                        </a:rPr>
                        <a:t>READING CHINA</a:t>
                      </a:r>
                      <a:r>
                        <a:rPr lang="en-US" sz="2800" kern="100" dirty="0">
                          <a:solidFill>
                            <a:srgbClr val="000000"/>
                          </a:solidFill>
                          <a:effectLst/>
                          <a:latin typeface="宋体" panose="02010600030101010101" pitchFamily="2" charset="-122"/>
                          <a:cs typeface="Times New Roman" panose="02020603050405020304"/>
                        </a:rPr>
                        <a:t>”</a:t>
                      </a:r>
                      <a:r>
                        <a:rPr lang="zh-CN" altLang="en-US" sz="2800" kern="100" dirty="0">
                          <a:solidFill>
                            <a:srgbClr val="000000"/>
                          </a:solidFill>
                          <a:effectLst/>
                          <a:latin typeface="宋体" panose="02010600030101010101" pitchFamily="2" charset="-122"/>
                          <a:cs typeface="Times New Roman" panose="02020603050405020304"/>
                        </a:rPr>
                        <a:t>两篇课文</a:t>
                      </a:r>
                      <a:r>
                        <a:rPr lang="zh-CN" sz="2800" kern="100" dirty="0">
                          <a:solidFill>
                            <a:srgbClr val="000000"/>
                          </a:solidFill>
                          <a:effectLst/>
                          <a:latin typeface="Times New Roman" panose="02020603050405020304"/>
                          <a:ea typeface="楷体_GB2312"/>
                          <a:cs typeface="Times New Roman" panose="02020603050405020304"/>
                        </a:rPr>
                        <a:t>的学习，了解中国文化，领略中国文学作品的魅力，树立文化自信。</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6735" y="564292"/>
            <a:ext cx="24479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nvGraphicFramePr>
        <p:xfrm>
          <a:off x="360289" y="1335507"/>
          <a:ext cx="10801498" cy="4864737"/>
        </p:xfrm>
        <a:graphic>
          <a:graphicData uri="http://schemas.openxmlformats.org/drawingml/2006/table">
            <a:tbl>
              <a:tblPr/>
              <a:tblGrid>
                <a:gridCol w="1728238"/>
                <a:gridCol w="9073260"/>
              </a:tblGrid>
              <a:tr h="0">
                <a:tc>
                  <a:txBody>
                    <a:bodyPr/>
                    <a:lstStyle/>
                    <a:p>
                      <a:pPr algn="ctr">
                        <a:lnSpc>
                          <a:spcPct val="114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必背单词</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14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statue, peak, strengthen, coverage, scholar, department, institute, temple, tune, historian, prior, genius, kingdom, enormous</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4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重点表达</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14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date from, seal up, fade from, bring... to life, prior to, be exposed to, keep a close eye on, on the whole, strike a chord</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4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重点知识</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14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1. so... that...</a:t>
                      </a:r>
                      <a:endParaRPr lang="zh-CN" sz="1050" kern="100">
                        <a:effectLst/>
                        <a:latin typeface="宋体" panose="02010600030101010101" pitchFamily="2" charset="-122"/>
                        <a:cs typeface="Courier New" panose="02070309020205020404"/>
                      </a:endParaRPr>
                    </a:p>
                    <a:p>
                      <a:pPr algn="just">
                        <a:lnSpc>
                          <a:spcPct val="114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2. the first/second... </a:t>
                      </a:r>
                      <a:r>
                        <a:rPr lang="pl-PL" sz="2800" kern="100">
                          <a:solidFill>
                            <a:srgbClr val="000000"/>
                          </a:solidFill>
                          <a:effectLst/>
                          <a:latin typeface="Times New Roman" panose="02020603050405020304"/>
                          <a:ea typeface="楷体_GB2312"/>
                          <a:cs typeface="Courier New" panose="02070309020205020404"/>
                        </a:rPr>
                        <a:t>(</a:t>
                      </a:r>
                      <a:r>
                        <a:rPr lang="zh-CN" sz="2800" kern="100">
                          <a:solidFill>
                            <a:srgbClr val="000000"/>
                          </a:solidFill>
                          <a:effectLst/>
                          <a:latin typeface="Times New Roman" panose="02020603050405020304"/>
                          <a:ea typeface="楷体_GB2312"/>
                          <a:cs typeface="Times New Roman" panose="02020603050405020304"/>
                        </a:rPr>
                        <a:t>＋</a:t>
                      </a:r>
                      <a:r>
                        <a:rPr lang="pl-PL" sz="2800" i="1" kern="100">
                          <a:solidFill>
                            <a:srgbClr val="000000"/>
                          </a:solidFill>
                          <a:effectLst/>
                          <a:latin typeface="Times New Roman" panose="02020603050405020304"/>
                          <a:ea typeface="楷体_GB2312"/>
                          <a:cs typeface="Courier New" panose="02070309020205020404"/>
                        </a:rPr>
                        <a:t>n</a:t>
                      </a:r>
                      <a:r>
                        <a:rPr lang="pl-PL" sz="2800" kern="100">
                          <a:solidFill>
                            <a:srgbClr val="000000"/>
                          </a:solidFill>
                          <a:effectLst/>
                          <a:latin typeface="Times New Roman" panose="02020603050405020304"/>
                          <a:ea typeface="楷体_GB2312"/>
                          <a:cs typeface="Courier New" panose="02070309020205020404"/>
                        </a:rPr>
                        <a:t>.) </a:t>
                      </a:r>
                      <a:r>
                        <a:rPr lang="zh-CN" sz="2800" kern="100">
                          <a:solidFill>
                            <a:srgbClr val="000000"/>
                          </a:solidFill>
                          <a:effectLst/>
                          <a:latin typeface="Times New Roman" panose="02020603050405020304"/>
                          <a:ea typeface="楷体_GB2312"/>
                          <a:cs typeface="Times New Roman" panose="02020603050405020304"/>
                        </a:rPr>
                        <a:t>＋</a:t>
                      </a:r>
                      <a:r>
                        <a:rPr lang="pl-PL" sz="2800" kern="100">
                          <a:solidFill>
                            <a:srgbClr val="000000"/>
                          </a:solidFill>
                          <a:effectLst/>
                          <a:latin typeface="Times New Roman" panose="02020603050405020304"/>
                          <a:ea typeface="楷体_GB2312"/>
                          <a:cs typeface="Courier New" panose="02070309020205020404"/>
                        </a:rPr>
                        <a:t> to do sth. </a:t>
                      </a:r>
                      <a:endParaRPr lang="zh-CN" sz="1050" kern="100">
                        <a:effectLst/>
                        <a:latin typeface="宋体" panose="02010600030101010101" pitchFamily="2" charset="-122"/>
                        <a:cs typeface="Courier New" panose="02070309020205020404"/>
                      </a:endParaRPr>
                    </a:p>
                    <a:p>
                      <a:pPr algn="just">
                        <a:lnSpc>
                          <a:spcPct val="114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3. </a:t>
                      </a:r>
                      <a:r>
                        <a:rPr lang="zh-CN" sz="2800" kern="100">
                          <a:solidFill>
                            <a:srgbClr val="000000"/>
                          </a:solidFill>
                          <a:effectLst/>
                          <a:latin typeface="Times New Roman" panose="02020603050405020304"/>
                          <a:ea typeface="楷体_GB2312"/>
                          <a:cs typeface="Times New Roman" panose="02020603050405020304"/>
                        </a:rPr>
                        <a:t>无生命名词作主语</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4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单元语法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14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复习状语从句</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4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单元写作</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14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介绍名胜古迹</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9" name="副标题 1"/>
          <p:cNvSpPr txBox="1"/>
          <p:nvPr/>
        </p:nvSpPr>
        <p:spPr>
          <a:xfrm>
            <a:off x="1" y="2608275"/>
            <a:ext cx="11522074" cy="1323439"/>
          </a:xfrm>
          <a:prstGeom prst="rect">
            <a:avLst/>
          </a:prstGeom>
        </p:spPr>
        <p:txBody>
          <a:bodyPr wrap="square" anchor="ctr" anchorCtr="0">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Section Ⅰ</a:t>
            </a: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Starting out &amp; Understanding ideas—Comprehending</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学习任务目标</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415037" y="2246031"/>
            <a:ext cx="10692000" cy="2501900"/>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Watch the video, understand the main idea and think of </a:t>
            </a:r>
            <a:r>
              <a:rPr lang="en-US" altLang="zh-CN" kern="100" dirty="0" err="1">
                <a:solidFill>
                  <a:srgbClr val="000000"/>
                </a:solidFill>
                <a:latin typeface="Times New Roman" panose="02020603050405020304"/>
                <a:cs typeface="Courier New" panose="02070309020205020404"/>
              </a:rPr>
              <a:t>the</a:t>
            </a:r>
            <a:r>
              <a:rPr lang="en-US" altLang="zh-CN" kern="100" dirty="0">
                <a:solidFill>
                  <a:srgbClr val="000000"/>
                </a:solidFill>
                <a:latin typeface="Times New Roman" panose="02020603050405020304"/>
                <a:cs typeface="Courier New" panose="02070309020205020404"/>
              </a:rPr>
              <a:t> phenomenon of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culture shock</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Read the text, grasp the main idea of the text and learn about </a:t>
            </a:r>
            <a:r>
              <a:rPr lang="en-US" altLang="zh-CN" kern="100" dirty="0" err="1">
                <a:solidFill>
                  <a:srgbClr val="000000"/>
                </a:solidFill>
                <a:latin typeface="Times New Roman" panose="02020603050405020304"/>
                <a:cs typeface="Courier New" panose="02070309020205020404"/>
              </a:rPr>
              <a:t>Dunhuang</a:t>
            </a:r>
            <a:r>
              <a:rPr lang="en-US" altLang="zh-CN" kern="100" dirty="0">
                <a:solidFill>
                  <a:srgbClr val="000000"/>
                </a:solidFill>
                <a:latin typeface="Times New Roman" panose="02020603050405020304"/>
                <a:cs typeface="Courier New" panose="02070309020205020404"/>
              </a:rPr>
              <a:t>, the </a:t>
            </a:r>
            <a:r>
              <a:rPr lang="en-US" altLang="zh-CN" kern="100" dirty="0" err="1">
                <a:solidFill>
                  <a:srgbClr val="000000"/>
                </a:solidFill>
                <a:latin typeface="Times New Roman" panose="02020603050405020304"/>
                <a:cs typeface="Courier New" panose="02070309020205020404"/>
              </a:rPr>
              <a:t>Mogao</a:t>
            </a:r>
            <a:r>
              <a:rPr lang="en-US" altLang="zh-CN" kern="100" dirty="0">
                <a:solidFill>
                  <a:srgbClr val="000000"/>
                </a:solidFill>
                <a:latin typeface="Times New Roman" panose="02020603050405020304"/>
                <a:cs typeface="Courier New" panose="02070309020205020404"/>
              </a:rPr>
              <a:t> Grottoes and the old Silk Road. </a:t>
            </a:r>
            <a:endParaRPr lang="zh-CN" altLang="zh-CN" sz="1050" kern="100" dirty="0">
              <a:latin typeface="宋体" panose="02010600030101010101" pitchFamily="2" charset="-122"/>
              <a:cs typeface="Courier New" panose="02070309020205020404"/>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自主式</a:t>
            </a:r>
            <a:r>
              <a:rPr lang="zh-CN" altLang="en-US" sz="3600" b="1" dirty="0">
                <a:solidFill>
                  <a:schemeClr val="bg1"/>
                </a:solidFill>
                <a:latin typeface="微软雅黑" panose="020B0503020204020204" pitchFamily="34" charset="-122"/>
                <a:ea typeface="微软雅黑" panose="020B0503020204020204" pitchFamily="34" charset="-122"/>
              </a:rPr>
              <a:t>预习</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7411" name="副标题 1"/>
          <p:cNvSpPr>
            <a:spLocks noGrp="1"/>
          </p:cNvSpPr>
          <p:nvPr>
            <p:ph type="subTitle" idx="1"/>
          </p:nvPr>
        </p:nvSpPr>
        <p:spPr bwMode="auto">
          <a:xfrm>
            <a:off x="414338" y="1732485"/>
            <a:ext cx="10693400" cy="424398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zh-CN" altLang="zh-CN" kern="100" dirty="0">
                <a:solidFill>
                  <a:srgbClr val="000000"/>
                </a:solidFill>
                <a:latin typeface="Times New Roman" panose="02020603050405020304"/>
                <a:ea typeface="黑体" panose="02010609060101010101" charset="-122"/>
                <a:cs typeface="Times New Roman" panose="02020603050405020304"/>
              </a:rPr>
              <a:t>写出下列词汇的汉语意思</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一</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核心词汇</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strengthen</a:t>
            </a:r>
            <a:r>
              <a:rPr lang="en-US" altLang="zh-CN" i="1"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v</a:t>
            </a:r>
            <a:r>
              <a:rPr lang="en-US" altLang="zh-CN" i="1"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coverage</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statue</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4. peak</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5. such as </a:t>
            </a:r>
            <a:r>
              <a:rPr lang="en-US" altLang="zh-CN" kern="100" dirty="0" smtClean="0">
                <a:solidFill>
                  <a:srgbClr val="000000"/>
                </a:solidFill>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880637" y="3013731"/>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加强</a:t>
            </a:r>
            <a:endParaRPr lang="zh-CN" altLang="en-US" dirty="0"/>
          </a:p>
        </p:txBody>
      </p:sp>
      <p:sp>
        <p:nvSpPr>
          <p:cNvPr id="5" name="矩形 4"/>
          <p:cNvSpPr/>
          <p:nvPr/>
        </p:nvSpPr>
        <p:spPr>
          <a:xfrm>
            <a:off x="2664607" y="3600137"/>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覆盖范围</a:t>
            </a:r>
            <a:endParaRPr lang="zh-CN" altLang="en-US" dirty="0"/>
          </a:p>
        </p:txBody>
      </p:sp>
      <p:sp>
        <p:nvSpPr>
          <p:cNvPr id="6" name="矩形 5"/>
          <p:cNvSpPr/>
          <p:nvPr/>
        </p:nvSpPr>
        <p:spPr>
          <a:xfrm>
            <a:off x="2267820" y="417611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雕像；塑像</a:t>
            </a:r>
            <a:endParaRPr lang="zh-CN" altLang="en-US" dirty="0"/>
          </a:p>
        </p:txBody>
      </p:sp>
      <p:sp>
        <p:nvSpPr>
          <p:cNvPr id="7" name="矩形 6"/>
          <p:cNvSpPr/>
          <p:nvPr/>
        </p:nvSpPr>
        <p:spPr>
          <a:xfrm>
            <a:off x="2052768" y="480515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高峰，顶点</a:t>
            </a:r>
            <a:endParaRPr lang="zh-CN" altLang="en-US" dirty="0"/>
          </a:p>
        </p:txBody>
      </p:sp>
      <p:sp>
        <p:nvSpPr>
          <p:cNvPr id="8" name="矩形 7"/>
          <p:cNvSpPr/>
          <p:nvPr/>
        </p:nvSpPr>
        <p:spPr>
          <a:xfrm>
            <a:off x="2052768" y="538123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例如</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15.25,&quot;left&quot;:48.424778761061944,&quot;top&quot;:94.5,&quot;width&quot;:828.0752212389382}"/>
</p:tagLst>
</file>

<file path=ppt/tags/tag11.xml><?xml version="1.0" encoding="utf-8"?>
<p:tagLst xmlns:p="http://schemas.openxmlformats.org/presentationml/2006/main">
  <p:tag name="KSO_WM_DIAGRAM_VIRTUALLY_FRAME" val="{&quot;height&quot;:415.25,&quot;left&quot;:48.424778761061944,&quot;top&quot;:94.5,&quot;width&quot;:828.0752212389382}"/>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AS_UNIQUEID" val="96"/>
  <p:tag name="KSO_WM_BEAUTIFY_FLAG" val=""/>
</p:tagLst>
</file>

<file path=ppt/tags/tag6.xml><?xml version="1.0" encoding="utf-8"?>
<p:tagLst xmlns:p="http://schemas.openxmlformats.org/presentationml/2006/main">
  <p:tag name="AS_UNIQUEID" val="97"/>
  <p:tag name="KSO_WM_BEAUTIFY_FLAG" val=""/>
</p:tagLst>
</file>

<file path=ppt/tags/tag7.xml><?xml version="1.0" encoding="utf-8"?>
<p:tagLst xmlns:p="http://schemas.openxmlformats.org/presentationml/2006/main">
  <p:tag name="AS_UNIQUEID" val="98"/>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DIAGRAM_VIRTUALLY_FRAME" val="{&quot;height&quot;:415.25,&quot;left&quot;:48.424778761061944,&quot;top&quot;:94.5,&quot;width&quot;:828.075221238938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5473</Words>
  <Application>WPS 演示</Application>
  <PresentationFormat>自定义</PresentationFormat>
  <Paragraphs>357</Paragraphs>
  <Slides>24</Slides>
  <Notes>15</Notes>
  <HiddenSlides>0</HiddenSlides>
  <MMClips>0</MMClips>
  <ScaleCrop>false</ScaleCrop>
  <HeadingPairs>
    <vt:vector size="6" baseType="variant">
      <vt:variant>
        <vt:lpstr>已用的字体</vt:lpstr>
      </vt:variant>
      <vt:variant>
        <vt:i4>21</vt:i4>
      </vt:variant>
      <vt:variant>
        <vt:lpstr>主题</vt:lpstr>
      </vt:variant>
      <vt:variant>
        <vt:i4>3</vt:i4>
      </vt:variant>
      <vt:variant>
        <vt:lpstr>幻灯片标题</vt:lpstr>
      </vt:variant>
      <vt:variant>
        <vt:i4>24</vt:i4>
      </vt:variant>
    </vt:vector>
  </HeadingPairs>
  <TitlesOfParts>
    <vt:vector size="48" baseType="lpstr">
      <vt:lpstr>Arial</vt:lpstr>
      <vt:lpstr>宋体</vt:lpstr>
      <vt:lpstr>Wingdings</vt:lpstr>
      <vt:lpstr>Times New Roman</vt:lpstr>
      <vt:lpstr>微软雅黑</vt:lpstr>
      <vt:lpstr>Calibri Light</vt:lpstr>
      <vt:lpstr>Calibri</vt:lpstr>
      <vt:lpstr>等线 Light</vt:lpstr>
      <vt:lpstr>HelveticaNeueLT Pro 67 MdCn</vt:lpstr>
      <vt:lpstr>Calibri</vt:lpstr>
      <vt:lpstr>Times New Roman</vt:lpstr>
      <vt:lpstr>Courier New</vt:lpstr>
      <vt:lpstr>楷体_GB2312</vt:lpstr>
      <vt:lpstr>新宋体</vt:lpstr>
      <vt:lpstr>阿里巴巴普惠体</vt:lpstr>
      <vt:lpstr>黑体</vt:lpstr>
      <vt:lpstr>Book Antiqua</vt:lpstr>
      <vt:lpstr>Arial Unicode MS</vt:lpstr>
      <vt:lpstr>华文细黑</vt:lpstr>
      <vt:lpstr>IPAPANNEW</vt:lpstr>
      <vt:lpstr>Segoe Print</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Wendy</cp:lastModifiedBy>
  <cp:revision>1304</cp:revision>
  <dcterms:created xsi:type="dcterms:W3CDTF">2016-06-29T09:22:00Z</dcterms:created>
  <dcterms:modified xsi:type="dcterms:W3CDTF">2026-02-26T06:52:58Z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2052-12.1.0.25225</vt:lpwstr>
  </property>
</Properties>
</file>