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40"/>
  </p:handoutMasterIdLst>
  <p:sldIdLst>
    <p:sldId id="2476" r:id="rId5"/>
    <p:sldId id="3800" r:id="rId7"/>
    <p:sldId id="2478" r:id="rId8"/>
    <p:sldId id="2343" r:id="rId9"/>
    <p:sldId id="3825" r:id="rId10"/>
    <p:sldId id="3826" r:id="rId11"/>
    <p:sldId id="3827" r:id="rId12"/>
    <p:sldId id="3828" r:id="rId13"/>
    <p:sldId id="3829" r:id="rId14"/>
    <p:sldId id="3664" r:id="rId15"/>
    <p:sldId id="3671" r:id="rId16"/>
    <p:sldId id="3830" r:id="rId17"/>
    <p:sldId id="3831" r:id="rId18"/>
    <p:sldId id="3832" r:id="rId19"/>
    <p:sldId id="3833" r:id="rId20"/>
    <p:sldId id="3834" r:id="rId21"/>
    <p:sldId id="3785" r:id="rId22"/>
    <p:sldId id="3786" r:id="rId23"/>
    <p:sldId id="3835" r:id="rId24"/>
    <p:sldId id="3836" r:id="rId25"/>
    <p:sldId id="3837" r:id="rId26"/>
    <p:sldId id="3813" r:id="rId27"/>
    <p:sldId id="3839" r:id="rId28"/>
    <p:sldId id="3840" r:id="rId29"/>
    <p:sldId id="3841" r:id="rId30"/>
    <p:sldId id="3815" r:id="rId31"/>
    <p:sldId id="3842" r:id="rId32"/>
    <p:sldId id="3814" r:id="rId33"/>
    <p:sldId id="3816" r:id="rId34"/>
    <p:sldId id="3843" r:id="rId35"/>
    <p:sldId id="3823" r:id="rId36"/>
    <p:sldId id="3824" r:id="rId37"/>
    <p:sldId id="3780" r:id="rId38"/>
    <p:sldId id="2276" r:id="rId39"/>
  </p:sldIdLst>
  <p:sldSz cx="11522075" cy="6480175"/>
  <p:notesSz cx="6858000" cy="9144000"/>
  <p:custDataLst>
    <p:tags r:id="rId4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0" d="100"/>
          <a:sy n="110" d="100"/>
        </p:scale>
        <p:origin x="-978" y="-7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4" Type="http://schemas.openxmlformats.org/officeDocument/2006/relationships/tags" Target="tags/tag10.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33.xml"/><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33.xml"/><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3.xml"/><Relationship Id="rId3" Type="http://schemas.openxmlformats.org/officeDocument/2006/relationships/slide" Target="../slides/slide33.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34.xml"/><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34.xml"/><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34.xml"/><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34.xml"/><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7330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Ⅳ</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Developing ideas, Presenting ideas &amp; Reflection</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Ⅳ</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Developing ideas, Presenting ideas &amp; Reflection</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6</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Space and beyond</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vmlDrawing" Target="../drawings/vmlDrawing1.vml"/><Relationship Id="rId4" Type="http://schemas.openxmlformats.org/officeDocument/2006/relationships/slideLayout" Target="../slideLayouts/slideLayout3.xml"/><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package" Target="../embeddings/Document1.docx"/></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vmlDrawing" Target="../drawings/vmlDrawing2.vml"/><Relationship Id="rId3" Type="http://schemas.openxmlformats.org/officeDocument/2006/relationships/slideLayout" Target="../slideLayouts/slideLayout3.xml"/><Relationship Id="rId2" Type="http://schemas.openxmlformats.org/officeDocument/2006/relationships/image" Target="../media/image7.emf"/><Relationship Id="rId1" Type="http://schemas.openxmlformats.org/officeDocument/2006/relationships/package" Target="../embeddings/Document2.docx"/></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24%20Unit%206&#12288;&#35838;&#21518;&#32032;&#20859;&#35780;&#20215;(&#20108;&#21313;&#22235;)&#12288;Section%20&#8547;&#12288;Developing%20ideas,%20Presenting%20ideas%20&amp;%20Reflection.docx" TargetMode="External"/><Relationship Id="rId4" Type="http://schemas.openxmlformats.org/officeDocument/2006/relationships/slide" Target="slide1.xml"/><Relationship Id="rId3" Type="http://schemas.openxmlformats.org/officeDocument/2006/relationships/tags" Target="../tags/tag9.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6</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Space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and beyond</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3" name="标题 1"/>
          <p:cNvSpPr txBox="1"/>
          <p:nvPr/>
        </p:nvSpPr>
        <p:spPr bwMode="auto">
          <a:xfrm>
            <a:off x="-12837" y="4695126"/>
            <a:ext cx="11522075" cy="108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Ⅳ</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Developing ideas, Presenting ideas &amp; Reflection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22275" y="1619907"/>
            <a:ext cx="10702925" cy="523220"/>
          </a:xfrm>
          <a:prstGeom prst="rect">
            <a:avLst/>
          </a:prstGeom>
        </p:spPr>
        <p:txBody>
          <a:bodyPr anchor="ctr" anchorCtr="1">
            <a:spAutoFit/>
          </a:bodyPr>
          <a:lstStyle/>
          <a:p>
            <a:pPr algn="ctr" defTabSz="913130" eaLnBrk="0" hangingPunct="0">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1</a:t>
            </a:r>
            <a:r>
              <a:rPr lang="zh-CN" altLang="en-US" b="1" kern="100" dirty="0">
                <a:solidFill>
                  <a:schemeClr val="tx1"/>
                </a:solidFill>
                <a:ea typeface="黑体" panose="02010609060101010101" charset="-122"/>
                <a:cs typeface="Times New Roman" panose="02020603050405020304" pitchFamily="18" charset="0"/>
              </a:rPr>
              <a:t>　课文理解</a:t>
            </a:r>
            <a:endParaRPr lang="zh-CN" altLang="en-US" sz="1050" b="1" kern="100" dirty="0">
              <a:solidFill>
                <a:schemeClr val="tx1"/>
              </a:solidFill>
              <a:latin typeface="等线" panose="02010600030101010101" pitchFamily="2" charset="-122"/>
              <a:ea typeface="黑体" panose="02010609060101010101" charset="-122"/>
              <a:cs typeface="Times New Roman" panose="02020603050405020304" pitchFamily="18" charset="0"/>
            </a:endParaRPr>
          </a:p>
        </p:txBody>
      </p:sp>
      <p:sp>
        <p:nvSpPr>
          <p:cNvPr id="19461" name="副标题 3"/>
          <p:cNvSpPr>
            <a:spLocks noGrp="1"/>
          </p:cNvSpPr>
          <p:nvPr>
            <p:ph type="subTitle" idx="1"/>
          </p:nvPr>
        </p:nvSpPr>
        <p:spPr bwMode="auto">
          <a:xfrm>
            <a:off x="414338" y="197994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a:t>
            </a:r>
            <a:r>
              <a:rPr lang="en-US" altLang="zh-CN" b="1" kern="100" dirty="0" smtClean="0">
                <a:solidFill>
                  <a:srgbClr val="000000"/>
                </a:solidFill>
                <a:latin typeface="Times New Roman" panose="02020603050405020304"/>
                <a:ea typeface="黑体" panose="02010609060101010101" charset="-122"/>
                <a:cs typeface="Courier New" panose="02070309020205020404"/>
              </a:rPr>
              <a:t>text</a:t>
            </a:r>
            <a:endParaRPr lang="zh-CN" altLang="zh-CN" sz="1050" kern="100" dirty="0">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8429" y="3298910"/>
            <a:ext cx="10945216" cy="2908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4536901" y="3302803"/>
            <a:ext cx="1236236" cy="369332"/>
          </a:xfrm>
          <a:prstGeom prst="rect">
            <a:avLst/>
          </a:prstGeom>
        </p:spPr>
        <p:txBody>
          <a:bodyPr wrap="none">
            <a:spAutoFit/>
          </a:bodyPr>
          <a:lstStyle/>
          <a:p>
            <a:r>
              <a:rPr lang="en-US" altLang="zh-CN" sz="1800" dirty="0" smtClean="0"/>
              <a:t>exploration</a:t>
            </a:r>
            <a:endParaRPr lang="zh-CN" altLang="en-US" sz="1800" dirty="0"/>
          </a:p>
        </p:txBody>
      </p:sp>
      <p:sp>
        <p:nvSpPr>
          <p:cNvPr id="7" name="矩形 6"/>
          <p:cNvSpPr/>
          <p:nvPr/>
        </p:nvSpPr>
        <p:spPr>
          <a:xfrm>
            <a:off x="7669489" y="3924163"/>
            <a:ext cx="1043876" cy="369332"/>
          </a:xfrm>
          <a:prstGeom prst="rect">
            <a:avLst/>
          </a:prstGeom>
        </p:spPr>
        <p:txBody>
          <a:bodyPr wrap="none">
            <a:spAutoFit/>
          </a:bodyPr>
          <a:lstStyle/>
          <a:p>
            <a:r>
              <a:rPr lang="en-US" altLang="zh-CN" sz="1800" dirty="0" smtClean="0"/>
              <a:t>telescope</a:t>
            </a:r>
            <a:endParaRPr lang="zh-CN" altLang="en-US" sz="1800" dirty="0"/>
          </a:p>
        </p:txBody>
      </p:sp>
      <p:sp>
        <p:nvSpPr>
          <p:cNvPr id="8" name="矩形 7"/>
          <p:cNvSpPr/>
          <p:nvPr/>
        </p:nvSpPr>
        <p:spPr>
          <a:xfrm>
            <a:off x="5653025" y="5760367"/>
            <a:ext cx="1223412" cy="369332"/>
          </a:xfrm>
          <a:prstGeom prst="rect">
            <a:avLst/>
          </a:prstGeom>
        </p:spPr>
        <p:txBody>
          <a:bodyPr wrap="none">
            <a:spAutoFit/>
          </a:bodyPr>
          <a:lstStyle/>
          <a:p>
            <a:r>
              <a:rPr lang="en-US" altLang="zh-CN" sz="1800" dirty="0" smtClean="0"/>
              <a:t>unexplored</a:t>
            </a:r>
            <a:endParaRPr lang="zh-CN" altLang="en-US" sz="1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611795"/>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Which of the following changed our power to investigate and understand space?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The large-eyed bronze statues.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The first angled telescope.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The first telegraph.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Our naked eye. </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421393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835931"/>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What can be learned from Paragraph 2?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The Sun is the only star in the Milky Way.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The Milky Way is much larger than the universe.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The universe is limited.</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The universe is enormous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4249940"/>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835931"/>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What is the FAST telescope mainly used for?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Searching for dark matter.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Searching for the aliens.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Searching for more unknown stars.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Searching for black holes. </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2447999"/>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647799"/>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Not knowing what the stars were, people in ancient times used their imaginations to create a world in the sky.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Not knowing...</a:t>
            </a:r>
            <a:r>
              <a:rPr lang="zh-CN" altLang="zh-CN" kern="100" dirty="0">
                <a:solidFill>
                  <a:srgbClr val="000000"/>
                </a:solidFill>
                <a:latin typeface="Times New Roman" panose="02020603050405020304"/>
                <a:cs typeface="Times New Roman" panose="02020603050405020304"/>
              </a:rPr>
              <a:t>是现在分词短语作</a:t>
            </a:r>
            <a:r>
              <a:rPr lang="en-US" altLang="zh-CN" kern="100" dirty="0">
                <a:latin typeface="Times New Roman" panose="02020603050405020304"/>
                <a:ea typeface="楷体_GB2312"/>
                <a:cs typeface="Courier New" panose="02070309020205020404"/>
              </a:rPr>
              <a:t>___________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to create a world in the sky</a:t>
            </a:r>
            <a:r>
              <a:rPr lang="zh-CN" altLang="zh-CN" kern="100" dirty="0">
                <a:solidFill>
                  <a:srgbClr val="000000"/>
                </a:solidFill>
                <a:latin typeface="Times New Roman" panose="02020603050405020304"/>
                <a:cs typeface="Times New Roman" panose="02020603050405020304"/>
              </a:rPr>
              <a:t>是不定式短语作</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solidFill>
                  <a:srgbClr val="000000"/>
                </a:solidFill>
                <a:latin typeface="Times New Roman" panose="02020603050405020304"/>
                <a:ea typeface="楷体_GB2312"/>
                <a:cs typeface="Courier New" panose="02070309020205020404"/>
              </a:rPr>
              <a:t>_________________________________________________ _____________________________</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smtClean="0">
                <a:solidFill>
                  <a:srgbClr val="000000"/>
                </a:solidFill>
                <a:latin typeface="Times New Roman" panose="02020603050405020304"/>
                <a:ea typeface="楷体_GB2312"/>
                <a:cs typeface="Courier New" panose="02070309020205020404"/>
              </a:rPr>
              <a:t>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9145413" y="3134636"/>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原因状语</a:t>
            </a:r>
            <a:endParaRPr lang="zh-CN" altLang="en-US" dirty="0"/>
          </a:p>
        </p:txBody>
      </p:sp>
      <p:sp>
        <p:nvSpPr>
          <p:cNvPr id="3" name="矩形 2"/>
          <p:cNvSpPr/>
          <p:nvPr/>
        </p:nvSpPr>
        <p:spPr>
          <a:xfrm>
            <a:off x="2013910" y="3729864"/>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宾语</a:t>
            </a:r>
            <a:endParaRPr lang="zh-CN" altLang="en-US" dirty="0"/>
          </a:p>
        </p:txBody>
      </p:sp>
      <p:sp>
        <p:nvSpPr>
          <p:cNvPr id="5" name="矩形 4"/>
          <p:cNvSpPr/>
          <p:nvPr/>
        </p:nvSpPr>
        <p:spPr>
          <a:xfrm>
            <a:off x="625058" y="4342340"/>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状语</a:t>
            </a:r>
            <a:endParaRPr lang="zh-CN" altLang="en-US" dirty="0"/>
          </a:p>
        </p:txBody>
      </p:sp>
      <p:sp>
        <p:nvSpPr>
          <p:cNvPr id="6" name="副标题 1"/>
          <p:cNvSpPr txBox="1"/>
          <p:nvPr/>
        </p:nvSpPr>
        <p:spPr bwMode="auto">
          <a:xfrm>
            <a:off x="414338" y="4767790"/>
            <a:ext cx="10693400" cy="12966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en-US" kern="100" dirty="0" smtClean="0">
                <a:solidFill>
                  <a:srgbClr val="FF0000"/>
                </a:solidFill>
                <a:latin typeface="Times New Roman" panose="02020603050405020304"/>
                <a:ea typeface="楷体_GB2312"/>
                <a:cs typeface="Times New Roman" panose="02020603050405020304"/>
              </a:rPr>
              <a:t>（因为）</a:t>
            </a:r>
            <a:r>
              <a:rPr lang="zh-CN" altLang="zh-CN" kern="100" dirty="0" smtClean="0">
                <a:solidFill>
                  <a:srgbClr val="FF0000"/>
                </a:solidFill>
                <a:latin typeface="Times New Roman" panose="02020603050405020304"/>
                <a:ea typeface="楷体_GB2312"/>
                <a:cs typeface="Times New Roman" panose="02020603050405020304"/>
              </a:rPr>
              <a:t>不知道</a:t>
            </a:r>
            <a:r>
              <a:rPr lang="zh-CN" altLang="zh-CN" kern="100" dirty="0">
                <a:solidFill>
                  <a:srgbClr val="FF0000"/>
                </a:solidFill>
                <a:latin typeface="Times New Roman" panose="02020603050405020304"/>
                <a:ea typeface="楷体_GB2312"/>
                <a:cs typeface="Times New Roman" panose="02020603050405020304"/>
              </a:rPr>
              <a:t>星星是什么，古代的人们用他们的想象力创造了一个天空中的世界。</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492780"/>
            <a:ext cx="10693400" cy="590677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Our power to investigate and thus understand space changed dramatically when the first telescope was angled at the night sky, increasing as it did the power of the human eye and enabling us to understand that the universe is far larger than was previously imaginable. </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to investigate and thus understand...</a:t>
            </a:r>
            <a:r>
              <a:rPr lang="zh-CN" altLang="zh-CN" kern="100" dirty="0">
                <a:solidFill>
                  <a:srgbClr val="000000"/>
                </a:solidFill>
                <a:latin typeface="Times New Roman" panose="02020603050405020304"/>
                <a:cs typeface="Times New Roman" panose="02020603050405020304"/>
              </a:rPr>
              <a:t>是动词不定式短语作</a:t>
            </a:r>
            <a:r>
              <a:rPr lang="en-US" altLang="zh-CN" kern="100" dirty="0">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when</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从句；</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引导宾语从句，</a:t>
            </a:r>
            <a:r>
              <a:rPr lang="en-US" altLang="zh-CN" kern="100" dirty="0">
                <a:solidFill>
                  <a:srgbClr val="000000"/>
                </a:solidFill>
                <a:latin typeface="Times New Roman" panose="02020603050405020304"/>
                <a:cs typeface="Courier New" panose="02070309020205020404"/>
              </a:rPr>
              <a:t>than</a:t>
            </a:r>
            <a:r>
              <a:rPr lang="zh-CN" altLang="zh-CN" kern="100" dirty="0">
                <a:solidFill>
                  <a:srgbClr val="000000"/>
                </a:solidFill>
                <a:latin typeface="Times New Roman" panose="02020603050405020304"/>
                <a:cs typeface="Times New Roman" panose="02020603050405020304"/>
              </a:rPr>
              <a:t>引导比较状语从句，从句省略主语</a:t>
            </a:r>
            <a:r>
              <a:rPr lang="en-US" altLang="zh-CN" kern="100" dirty="0">
                <a:solidFill>
                  <a:srgbClr val="000000"/>
                </a:solidFill>
                <a:latin typeface="Times New Roman" panose="02020603050405020304"/>
                <a:cs typeface="Courier New" panose="02070309020205020404"/>
              </a:rPr>
              <a:t>the universe</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nSpc>
                <a:spcPct val="135000"/>
              </a:lnSpc>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solidFill>
                  <a:srgbClr val="000000"/>
                </a:solidFill>
                <a:latin typeface="Times New Roman" panose="02020603050405020304"/>
                <a:ea typeface="楷体_GB2312"/>
                <a:cs typeface="Courier New" panose="02070309020205020404"/>
              </a:rPr>
              <a:t>_________________________________________</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smtClean="0">
                <a:solidFill>
                  <a:srgbClr val="000000"/>
                </a:solidFill>
                <a:latin typeface="Times New Roman" panose="02020603050405020304"/>
                <a:ea typeface="楷体_GB2312"/>
                <a:cs typeface="Courier New" panose="02070309020205020404"/>
              </a:rPr>
              <a:t>______ __________________________________________________________________________________________</a:t>
            </a:r>
            <a:r>
              <a:rPr lang="en-US" altLang="zh-CN" kern="100" dirty="0">
                <a:solidFill>
                  <a:srgbClr val="000000"/>
                </a:solidFill>
                <a:latin typeface="Times New Roman" panose="02020603050405020304"/>
                <a:ea typeface="楷体_GB2312"/>
                <a:cs typeface="Courier New" panose="02070309020205020404"/>
              </a:rPr>
              <a:t>___</a:t>
            </a:r>
            <a:r>
              <a:rPr lang="en-US" altLang="zh-CN" kern="100" dirty="0" smtClean="0">
                <a:solidFill>
                  <a:srgbClr val="000000"/>
                </a:solidFill>
                <a:latin typeface="Times New Roman" panose="02020603050405020304"/>
                <a:ea typeface="楷体_GB2312"/>
                <a:cs typeface="Courier New" panose="02070309020205020404"/>
              </a:rPr>
              <a:t>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232645" y="345611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后置定语</a:t>
            </a:r>
            <a:endParaRPr lang="zh-CN" altLang="en-US" dirty="0"/>
          </a:p>
        </p:txBody>
      </p:sp>
      <p:sp>
        <p:nvSpPr>
          <p:cNvPr id="4" name="矩形 3"/>
          <p:cNvSpPr/>
          <p:nvPr/>
        </p:nvSpPr>
        <p:spPr>
          <a:xfrm>
            <a:off x="6295686" y="3456111"/>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时间状语</a:t>
            </a:r>
            <a:endParaRPr lang="zh-CN" altLang="en-US" dirty="0"/>
          </a:p>
        </p:txBody>
      </p:sp>
      <p:sp>
        <p:nvSpPr>
          <p:cNvPr id="5" name="副标题 1"/>
          <p:cNvSpPr txBox="1"/>
          <p:nvPr/>
        </p:nvSpPr>
        <p:spPr bwMode="auto">
          <a:xfrm>
            <a:off x="414338" y="4499066"/>
            <a:ext cx="10693400" cy="17703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当</a:t>
            </a:r>
            <a:r>
              <a:rPr lang="zh-CN" altLang="zh-CN" kern="100" dirty="0">
                <a:solidFill>
                  <a:srgbClr val="FF0000"/>
                </a:solidFill>
                <a:latin typeface="Times New Roman" panose="02020603050405020304"/>
                <a:ea typeface="楷体_GB2312"/>
                <a:cs typeface="Times New Roman" panose="02020603050405020304"/>
              </a:rPr>
              <a:t>第一台</a:t>
            </a:r>
            <a:r>
              <a:rPr lang="zh-CN" altLang="zh-CN" kern="100" dirty="0">
                <a:solidFill>
                  <a:srgbClr val="FF0000"/>
                </a:solidFill>
                <a:latin typeface="Times New Roman" panose="02020603050405020304"/>
                <a:ea typeface="楷体_GB2312"/>
                <a:cs typeface="Times New Roman" panose="02020603050405020304"/>
              </a:rPr>
              <a:t>望远镜对准夜空时，我们研究和理解宇宙的能力发生了巨大的变化。望远镜增强了人类眼睛的能力，让我们意识到宇宙比以前想象的要大得多。</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115851"/>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Why do you think people have always been interested in the stars?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ea typeface="楷体_GB2312"/>
                <a:cs typeface="Courier New" panose="02070309020205020404"/>
              </a:rPr>
              <a:t>______________________________________________________________________________________________________________________</a:t>
            </a:r>
            <a:r>
              <a:rPr lang="en-US" altLang="zh-CN" kern="100" dirty="0" smtClean="0">
                <a:solidFill>
                  <a:srgbClr val="000000"/>
                </a:solidFill>
                <a:latin typeface="Times New Roman" panose="02020603050405020304"/>
                <a:cs typeface="Courier New" panose="02070309020205020404"/>
              </a:rPr>
              <a:t>2</a:t>
            </a:r>
            <a:r>
              <a:rPr lang="en-US" altLang="zh-CN" kern="100" dirty="0">
                <a:solidFill>
                  <a:srgbClr val="000000"/>
                </a:solidFill>
                <a:latin typeface="Times New Roman" panose="02020603050405020304"/>
                <a:cs typeface="Courier New" panose="02070309020205020404"/>
              </a:rPr>
              <a:t>. Do you want to study the universe? Why or why not?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FF0000"/>
                </a:solidFill>
                <a:latin typeface="Times New Roman" panose="02020603050405020304"/>
                <a:ea typeface="黑体" panose="02010609060101010101" charset="-122"/>
                <a:cs typeface="Times New Roman" panose="02020603050405020304"/>
              </a:rPr>
              <a:t>答案：</a:t>
            </a:r>
            <a:r>
              <a:rPr lang="zh-CN" altLang="zh-CN" kern="100" dirty="0" smtClean="0">
                <a:solidFill>
                  <a:srgbClr val="000000"/>
                </a:solidFill>
                <a:latin typeface="Times New Roman" panose="02020603050405020304"/>
                <a:ea typeface="楷体_GB2312"/>
                <a:cs typeface="Times New Roman" panose="02020603050405020304"/>
              </a:rPr>
              <a:t>略</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880047"/>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ea typeface="楷体_GB2312"/>
                <a:cs typeface="Courier New" panose="02070309020205020404"/>
              </a:rPr>
              <a:t>Because there are so many stars in the sky and they can't understand what the stars are.(</a:t>
            </a:r>
            <a:r>
              <a:rPr lang="zh-CN" altLang="zh-CN" kern="100" dirty="0">
                <a:solidFill>
                  <a:srgbClr val="FF0000"/>
                </a:solidFill>
                <a:latin typeface="Times New Roman" panose="02020603050405020304"/>
                <a:ea typeface="楷体_GB2312"/>
                <a:cs typeface="Times New Roman" panose="02020603050405020304"/>
              </a:rPr>
              <a:t>回答合理即可</a:t>
            </a:r>
            <a:r>
              <a:rPr lang="en-US" altLang="zh-CN" kern="100" dirty="0">
                <a:solidFill>
                  <a:srgbClr val="FF0000"/>
                </a:solidFill>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157200"/>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2</a:t>
            </a:r>
            <a:r>
              <a:rPr lang="zh-CN" altLang="en-US" b="1" kern="100" dirty="0">
                <a:solidFill>
                  <a:schemeClr val="tx1"/>
                </a:solidFill>
                <a:ea typeface="黑体" panose="02010609060101010101" charset="-122"/>
                <a:cs typeface="Times New Roman" panose="02020603050405020304" pitchFamily="18" charset="0"/>
              </a:rPr>
              <a:t>　语言梳理</a:t>
            </a:r>
            <a:endParaRPr lang="en-US" altLang="zh-CN" b="1" kern="100" dirty="0">
              <a:solidFill>
                <a:schemeClr val="tx1"/>
              </a:solidFill>
              <a:ea typeface="黑体" panose="02010609060101010101" charset="-122"/>
              <a:cs typeface="Times New Roman" panose="02020603050405020304" pitchFamily="18" charset="0"/>
            </a:endParaRPr>
          </a:p>
        </p:txBody>
      </p:sp>
      <p:sp>
        <p:nvSpPr>
          <p:cNvPr id="2" name="矩形 1"/>
          <p:cNvSpPr/>
          <p:nvPr/>
        </p:nvSpPr>
        <p:spPr>
          <a:xfrm>
            <a:off x="416582" y="1921876"/>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1. fetch</a:t>
            </a:r>
            <a:r>
              <a:rPr lang="en-US" altLang="zh-CN" b="1" i="1" kern="100" dirty="0">
                <a:solidFill>
                  <a:srgbClr val="000000"/>
                </a:solidFill>
                <a:latin typeface="Times New Roman" panose="02020603050405020304"/>
                <a:ea typeface="黑体" panose="02010609060101010101" charset="-122"/>
              </a:rPr>
              <a:t> v. </a:t>
            </a:r>
            <a:r>
              <a:rPr lang="en-US" altLang="zh-CN" kern="100" dirty="0">
                <a:solidFill>
                  <a:srgbClr val="000000"/>
                </a:solidFill>
                <a:latin typeface="Times New Roman" panose="02020603050405020304"/>
                <a:ea typeface="黑体" panose="02010609060101010101" charset="-122"/>
              </a:rPr>
              <a:t>(</a:t>
            </a:r>
            <a:r>
              <a:rPr lang="zh-CN" altLang="zh-CN" kern="100" dirty="0">
                <a:solidFill>
                  <a:srgbClr val="000000"/>
                </a:solidFill>
                <a:latin typeface="Times New Roman" panose="02020603050405020304"/>
                <a:ea typeface="黑体" panose="02010609060101010101" charset="-122"/>
                <a:cs typeface="Times New Roman" panose="02020603050405020304"/>
              </a:rPr>
              <a:t>去</a:t>
            </a:r>
            <a:r>
              <a:rPr lang="en-US" altLang="zh-CN" kern="100" dirty="0">
                <a:solidFill>
                  <a:srgbClr val="000000"/>
                </a:solidFill>
                <a:latin typeface="Times New Roman" panose="02020603050405020304"/>
                <a:ea typeface="黑体" panose="02010609060101010101" charset="-122"/>
              </a:rPr>
              <a:t>)</a:t>
            </a:r>
            <a:r>
              <a:rPr lang="zh-CN" altLang="zh-CN" kern="100" dirty="0">
                <a:solidFill>
                  <a:srgbClr val="000000"/>
                </a:solidFill>
                <a:latin typeface="Times New Roman" panose="02020603050405020304"/>
                <a:ea typeface="黑体" panose="02010609060101010101" charset="-122"/>
                <a:cs typeface="Times New Roman" panose="02020603050405020304"/>
              </a:rPr>
              <a:t>拿来</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2517190"/>
            <a:ext cx="10693400" cy="24150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A vacuum cleaner also comes in handy for </a:t>
            </a:r>
            <a:r>
              <a:rPr lang="en-US" altLang="zh-CN" b="1" kern="100" dirty="0">
                <a:solidFill>
                  <a:srgbClr val="000000"/>
                </a:solidFill>
                <a:latin typeface="Times New Roman" panose="02020603050405020304"/>
                <a:cs typeface="Courier New" panose="02070309020205020404"/>
              </a:rPr>
              <a:t>fetching</a:t>
            </a:r>
            <a:r>
              <a:rPr lang="en-US" altLang="zh-CN" kern="100" dirty="0">
                <a:solidFill>
                  <a:srgbClr val="000000"/>
                </a:solidFill>
                <a:latin typeface="Times New Roman" panose="02020603050405020304"/>
                <a:cs typeface="Courier New" panose="02070309020205020404"/>
              </a:rPr>
              <a:t> items that are floating around out-of-reach!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一个真空吸尘器也派上了用场，用于拿到漂浮在用手够不到的地方的物品</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435551"/>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fetch sb.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fetch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for sb. </a:t>
            </a:r>
            <a:r>
              <a:rPr lang="zh-CN" altLang="zh-CN" kern="100" dirty="0">
                <a:solidFill>
                  <a:srgbClr val="000000"/>
                </a:solidFill>
                <a:latin typeface="Times New Roman" panose="02020603050405020304"/>
                <a:cs typeface="Times New Roman" panose="02020603050405020304"/>
              </a:rPr>
              <a:t>给某人取某物</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fetch and carry</a:t>
            </a:r>
            <a:r>
              <a:rPr lang="zh-CN" altLang="zh-CN" kern="100" dirty="0">
                <a:solidFill>
                  <a:srgbClr val="000000"/>
                </a:solidFill>
                <a:latin typeface="Times New Roman" panose="02020603050405020304"/>
                <a:cs typeface="Times New Roman" panose="02020603050405020304"/>
              </a:rPr>
              <a:t>打杂，干杂务</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fetch... from...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接来</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取来</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fetch in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拿进来</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带进来</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fetch out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拿出去；使</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出现</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被看到；使显出</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意义、光彩等</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260998"/>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【易混辨析】</a:t>
            </a:r>
            <a:r>
              <a:rPr lang="zh-CN" altLang="zh-CN" b="1" kern="100" dirty="0">
                <a:solidFill>
                  <a:srgbClr val="000000"/>
                </a:solidFill>
                <a:latin typeface="宋体" panose="02010600030101010101" pitchFamily="2" charset="-122"/>
                <a:ea typeface="Times New Roman" panose="02020603050405020304"/>
                <a:cs typeface="Courier New" panose="02070309020205020404"/>
              </a:rPr>
              <a:t> </a:t>
            </a:r>
            <a:r>
              <a:rPr lang="en-US" altLang="zh-CN" b="1" kern="100" dirty="0">
                <a:solidFill>
                  <a:srgbClr val="000000"/>
                </a:solidFill>
                <a:latin typeface="Times New Roman" panose="02020603050405020304"/>
                <a:ea typeface="黑体" panose="02010609060101010101" charset="-122"/>
                <a:cs typeface="Courier New" panose="02070309020205020404"/>
              </a:rPr>
              <a:t>fetch, bring, take, </a:t>
            </a:r>
            <a:r>
              <a:rPr lang="en-US" altLang="zh-CN" b="1" kern="100" dirty="0" smtClean="0">
                <a:solidFill>
                  <a:srgbClr val="000000"/>
                </a:solidFill>
                <a:latin typeface="Times New Roman" panose="02020603050405020304"/>
                <a:ea typeface="黑体" panose="02010609060101010101" charset="-122"/>
                <a:cs typeface="Courier New" panose="02070309020205020404"/>
              </a:rPr>
              <a:t>carry</a:t>
            </a:r>
            <a:endParaRPr lang="zh-CN" altLang="zh-CN" sz="1050" kern="100" dirty="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2125255"/>
          <a:ext cx="10369550" cy="2987040"/>
        </p:xfrm>
        <a:graphic>
          <a:graphicData uri="http://schemas.openxmlformats.org/drawingml/2006/table">
            <a:tbl>
              <a:tblPr/>
              <a:tblGrid>
                <a:gridCol w="2938730"/>
                <a:gridCol w="7430820"/>
              </a:tblGrid>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易混词汇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区别</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fetch</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指去拿</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来</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，强调一个来回</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bring</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指带来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take</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指带去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carry</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指携带，没有明确的方向性</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556011"/>
            <a:ext cx="10692000" cy="1843710"/>
          </a:xfrm>
        </p:spPr>
        <p:txBody>
          <a:bodyPr/>
          <a:lstStyle/>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 Learn the main expressions and structures. </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ea typeface="宋体" panose="02010600030101010101" pitchFamily="2" charset="-122"/>
              </a:rPr>
              <a:t>2. Read and understand the main idea of the text, grasp the author's feelings and develop the spirit of science. </a:t>
            </a:r>
            <a:endParaRPr lang="zh-CN" altLang="en-US" dirty="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558822"/>
            <a:ext cx="10693400" cy="56938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Rose fetched my dictionary ____ me.</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He has the skill to fetch ____ the beauty of a gem (</a:t>
            </a:r>
            <a:r>
              <a:rPr lang="zh-CN" altLang="zh-CN" kern="100" dirty="0">
                <a:solidFill>
                  <a:srgbClr val="000000"/>
                </a:solidFill>
                <a:latin typeface="Times New Roman" panose="02020603050405020304"/>
                <a:cs typeface="Times New Roman" panose="02020603050405020304"/>
              </a:rPr>
              <a:t>宝石</a:t>
            </a:r>
            <a:r>
              <a:rPr lang="en-US" altLang="zh-CN" kern="100" dirty="0">
                <a:solidFill>
                  <a:srgbClr val="000000"/>
                </a:solidFill>
                <a:latin typeface="Times New Roman" panose="02020603050405020304"/>
                <a:cs typeface="Courier New" panose="02070309020205020404"/>
              </a:rPr>
              <a:t>) by polishing.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选词填空</a:t>
            </a:r>
            <a:r>
              <a:rPr lang="en-US" altLang="zh-CN" kern="100" dirty="0">
                <a:solidFill>
                  <a:srgbClr val="000000"/>
                </a:solidFill>
                <a:latin typeface="Times New Roman" panose="02020603050405020304"/>
                <a:cs typeface="Courier New" panose="02070309020205020404"/>
              </a:rPr>
              <a:t>(fetch, bring, take, carry)</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Don't worry. Tom will ______ the book to you this afternoon.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Please _______ me the paper from </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Yang's office.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Wherever he goes, he </a:t>
            </a:r>
            <a:r>
              <a:rPr lang="en-US" altLang="zh-CN" kern="100" dirty="0" smtClean="0">
                <a:solidFill>
                  <a:srgbClr val="000000"/>
                </a:solidFill>
                <a:latin typeface="Times New Roman" panose="02020603050405020304"/>
                <a:cs typeface="Courier New" panose="02070309020205020404"/>
              </a:rPr>
              <a:t>________ </a:t>
            </a:r>
            <a:r>
              <a:rPr lang="en-US" altLang="zh-CN" kern="100" dirty="0">
                <a:solidFill>
                  <a:srgbClr val="000000"/>
                </a:solidFill>
                <a:latin typeface="Times New Roman" panose="02020603050405020304"/>
                <a:cs typeface="Courier New" panose="02070309020205020404"/>
              </a:rPr>
              <a:t>his son's photo with him.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Wait for me at home, and I will _______ some vegetables and fruit for you. </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932945" y="1744759"/>
            <a:ext cx="60465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for</a:t>
            </a:r>
            <a:endParaRPr lang="zh-CN" altLang="en-US" dirty="0"/>
          </a:p>
        </p:txBody>
      </p:sp>
      <p:sp>
        <p:nvSpPr>
          <p:cNvPr id="4" name="矩形 3"/>
          <p:cNvSpPr/>
          <p:nvPr/>
        </p:nvSpPr>
        <p:spPr>
          <a:xfrm>
            <a:off x="4372228" y="2270970"/>
            <a:ext cx="64312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out</a:t>
            </a:r>
            <a:endParaRPr lang="zh-CN" altLang="en-US" dirty="0"/>
          </a:p>
        </p:txBody>
      </p:sp>
      <p:sp>
        <p:nvSpPr>
          <p:cNvPr id="5" name="矩形 4"/>
          <p:cNvSpPr/>
          <p:nvPr/>
        </p:nvSpPr>
        <p:spPr>
          <a:xfrm>
            <a:off x="4259974" y="3392404"/>
            <a:ext cx="78098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take</a:t>
            </a:r>
            <a:endParaRPr lang="zh-CN" altLang="en-US" dirty="0"/>
          </a:p>
        </p:txBody>
      </p:sp>
      <p:sp>
        <p:nvSpPr>
          <p:cNvPr id="6" name="矩形 5"/>
          <p:cNvSpPr/>
          <p:nvPr/>
        </p:nvSpPr>
        <p:spPr>
          <a:xfrm>
            <a:off x="2051516" y="3953121"/>
            <a:ext cx="901209"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fetch</a:t>
            </a:r>
            <a:endParaRPr lang="zh-CN" altLang="en-US" dirty="0"/>
          </a:p>
        </p:txBody>
      </p:sp>
      <p:sp>
        <p:nvSpPr>
          <p:cNvPr id="7" name="矩形 6"/>
          <p:cNvSpPr/>
          <p:nvPr/>
        </p:nvSpPr>
        <p:spPr>
          <a:xfrm>
            <a:off x="4216952" y="4505212"/>
            <a:ext cx="114005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carries</a:t>
            </a:r>
            <a:endParaRPr lang="zh-CN" altLang="en-US" dirty="0"/>
          </a:p>
        </p:txBody>
      </p:sp>
      <p:sp>
        <p:nvSpPr>
          <p:cNvPr id="8" name="矩形 7"/>
          <p:cNvSpPr/>
          <p:nvPr/>
        </p:nvSpPr>
        <p:spPr>
          <a:xfrm>
            <a:off x="5605805" y="5004283"/>
            <a:ext cx="942887"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bring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91915"/>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写作微练</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读后续写之动作描写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得知她遇到了麻烦，沃尔特斯回到自己家里，取来了一条船。</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Learning she was in trouble, Walters </a:t>
            </a:r>
            <a:r>
              <a:rPr lang="en-US" altLang="zh-CN" kern="100" dirty="0" smtClean="0">
                <a:solidFill>
                  <a:srgbClr val="000000"/>
                </a:solidFill>
                <a:latin typeface="Times New Roman" panose="02020603050405020304"/>
                <a:cs typeface="Courier New" panose="02070309020205020404"/>
              </a:rPr>
              <a:t>__________</a:t>
            </a:r>
            <a:r>
              <a:rPr lang="en-US" altLang="zh-CN" kern="100" dirty="0">
                <a:solidFill>
                  <a:srgbClr val="000000"/>
                </a:solidFill>
                <a:latin typeface="Times New Roman" panose="02020603050405020304"/>
                <a:cs typeface="Courier New" panose="02070309020205020404"/>
              </a:rPr>
              <a:t>_</a:t>
            </a:r>
            <a:r>
              <a:rPr lang="en-US" altLang="zh-CN" kern="100" dirty="0" smtClean="0">
                <a:solidFill>
                  <a:srgbClr val="000000"/>
                </a:solidFill>
                <a:latin typeface="Times New Roman" panose="02020603050405020304"/>
                <a:cs typeface="Courier New" panose="02070309020205020404"/>
              </a:rPr>
              <a:t>__________________ 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869049" y="3580963"/>
            <a:ext cx="477566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went to his house and fetched a </a:t>
            </a:r>
            <a:endParaRPr lang="zh-CN" altLang="en-US" dirty="0"/>
          </a:p>
        </p:txBody>
      </p:sp>
      <p:sp>
        <p:nvSpPr>
          <p:cNvPr id="3" name="矩形 2"/>
          <p:cNvSpPr/>
          <p:nvPr/>
        </p:nvSpPr>
        <p:spPr>
          <a:xfrm>
            <a:off x="612465" y="4176191"/>
            <a:ext cx="80182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boat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1259867"/>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2. be composed of</a:t>
            </a:r>
            <a:r>
              <a:rPr lang="en-US" altLang="zh-CN" kern="100" dirty="0">
                <a:solidFill>
                  <a:srgbClr val="000000"/>
                </a:solidFill>
                <a:latin typeface="Times New Roman" panose="02020603050405020304"/>
                <a:ea typeface="黑体" panose="02010609060101010101" charset="-122"/>
              </a:rPr>
              <a:t> </a:t>
            </a:r>
            <a:r>
              <a:rPr lang="zh-CN" altLang="zh-CN" kern="100" dirty="0">
                <a:solidFill>
                  <a:srgbClr val="000000"/>
                </a:solidFill>
                <a:latin typeface="Times New Roman" panose="02020603050405020304"/>
                <a:ea typeface="黑体" panose="02010609060101010101" charset="-122"/>
                <a:cs typeface="Times New Roman" panose="02020603050405020304"/>
              </a:rPr>
              <a:t>由</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组成</a:t>
            </a:r>
            <a:r>
              <a:rPr lang="en-US" altLang="zh-CN" kern="100" dirty="0">
                <a:solidFill>
                  <a:srgbClr val="000000"/>
                </a:solidFill>
                <a:latin typeface="Times New Roman" panose="02020603050405020304"/>
                <a:ea typeface="黑体" panose="02010609060101010101" charset="-122"/>
              </a:rPr>
              <a:t>/</a:t>
            </a:r>
            <a:r>
              <a:rPr lang="zh-CN" altLang="zh-CN" kern="100" dirty="0">
                <a:solidFill>
                  <a:srgbClr val="000000"/>
                </a:solidFill>
                <a:latin typeface="Times New Roman" panose="02020603050405020304"/>
                <a:ea typeface="黑体" panose="02010609060101010101" charset="-122"/>
                <a:cs typeface="Times New Roman" panose="02020603050405020304"/>
              </a:rPr>
              <a:t>构成</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877944"/>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The 500-metre dish of the “Eye of Heaven”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 as it is known, is being used in the search for dark matter, thought to </a:t>
            </a:r>
            <a:r>
              <a:rPr lang="en-US" altLang="zh-CN" b="1" kern="100" dirty="0">
                <a:solidFill>
                  <a:srgbClr val="000000"/>
                </a:solidFill>
                <a:latin typeface="Times New Roman" panose="02020603050405020304"/>
                <a:cs typeface="Courier New" panose="02070309020205020404"/>
              </a:rPr>
              <a:t>be composed of</a:t>
            </a:r>
            <a:r>
              <a:rPr lang="en-US" altLang="zh-CN" kern="100" dirty="0">
                <a:solidFill>
                  <a:srgbClr val="000000"/>
                </a:solidFill>
                <a:latin typeface="Times New Roman" panose="02020603050405020304"/>
                <a:cs typeface="Courier New" panose="02070309020205020404"/>
              </a:rPr>
              <a:t> subatomic particles invisible to ordinary telescopes.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据悉这只</a:t>
            </a:r>
            <a:r>
              <a:rPr lang="en-US" altLang="zh-CN" kern="100" dirty="0">
                <a:solidFill>
                  <a:srgbClr val="000000"/>
                </a:solidFill>
                <a:latin typeface="Times New Roman" panose="02020603050405020304"/>
                <a:cs typeface="Courier New" panose="02070309020205020404"/>
              </a:rPr>
              <a:t>500</a:t>
            </a:r>
            <a:r>
              <a:rPr lang="zh-CN" altLang="zh-CN" kern="100" dirty="0">
                <a:solidFill>
                  <a:srgbClr val="000000"/>
                </a:solidFill>
                <a:latin typeface="Times New Roman" panose="02020603050405020304"/>
                <a:cs typeface="Times New Roman" panose="02020603050405020304"/>
              </a:rPr>
              <a:t>米口径的</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天眼</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正被用于寻找暗物质，该物质被认为是由普通望远镜看不到的亚原子粒子组成</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249795"/>
            <a:ext cx="10693400" cy="2876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smtClean="0">
                <a:solidFill>
                  <a:srgbClr val="000000"/>
                </a:solidFill>
                <a:latin typeface="IPAPANNEW"/>
                <a:ea typeface="黑体" panose="02010609060101010101" charset="-122"/>
                <a:cs typeface="Times New Roman" panose="02020603050405020304"/>
              </a:rPr>
              <a:t>]</a:t>
            </a:r>
            <a:endParaRPr lang="en-US" altLang="zh-CN" kern="100" dirty="0" smtClean="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en-US" altLang="zh-CN" sz="1050" kern="100" dirty="0" smtClean="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en-US" altLang="zh-CN" sz="1050" kern="100" dirty="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en-US" altLang="zh-CN" sz="1050" kern="100" dirty="0" smtClean="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en-US" altLang="zh-CN" sz="1050" kern="100" dirty="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en-US" altLang="zh-CN" sz="1050" kern="100" dirty="0" smtClean="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en-US" altLang="zh-CN" sz="1050" kern="100" dirty="0">
              <a:solidFill>
                <a:srgbClr val="000000"/>
              </a:solidFill>
              <a:latin typeface="IPAPANNEW"/>
              <a:ea typeface="黑体" panose="02010609060101010101" charset="-122"/>
              <a:cs typeface="Times New Roman" panose="02020603050405020304"/>
            </a:endParaRPr>
          </a:p>
          <a:p>
            <a:pPr algn="just">
              <a:spcAft>
                <a:spcPts val="0"/>
              </a:spcAft>
              <a:tabLst>
                <a:tab pos="4500880" algn="l"/>
              </a:tabLst>
            </a:pP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(2)make up </a:t>
            </a:r>
            <a:r>
              <a:rPr lang="zh-CN" altLang="zh-CN" kern="100" dirty="0">
                <a:solidFill>
                  <a:srgbClr val="000000"/>
                </a:solidFill>
                <a:latin typeface="Times New Roman" panose="02020603050405020304"/>
                <a:cs typeface="Times New Roman" panose="02020603050405020304"/>
              </a:rPr>
              <a:t>组成；构成</a:t>
            </a:r>
            <a:endParaRPr lang="zh-CN" altLang="zh-CN" sz="1050" kern="100" dirty="0">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180975" y="1934032"/>
          <a:ext cx="11160125" cy="1654175"/>
        </p:xfrm>
        <a:graphic>
          <a:graphicData uri="http://schemas.openxmlformats.org/presentationml/2006/ole">
            <mc:AlternateContent xmlns:mc="http://schemas.openxmlformats.org/markup-compatibility/2006">
              <mc:Choice xmlns:v="urn:schemas-microsoft-com:vml" Requires="v">
                <p:oleObj spid="_x0000_s4102" name="文档" r:id="rId1" imgW="11162030" imgH="1654810" progId="Word.Document.12">
                  <p:embed/>
                </p:oleObj>
              </mc:Choice>
              <mc:Fallback>
                <p:oleObj name="文档" r:id="rId1" imgW="11162030" imgH="1654810" progId="Word.Document.12">
                  <p:embed/>
                  <p:pic>
                    <p:nvPicPr>
                      <p:cNvPr id="0" name="图片 4101"/>
                      <p:cNvPicPr/>
                      <p:nvPr/>
                    </p:nvPicPr>
                    <p:blipFill>
                      <a:blip r:embed="rId2"/>
                      <a:stretch>
                        <a:fillRect/>
                      </a:stretch>
                    </p:blipFill>
                    <p:spPr>
                      <a:xfrm>
                        <a:off x="180975" y="1934032"/>
                        <a:ext cx="11160125" cy="1654175"/>
                      </a:xfrm>
                      <a:prstGeom prst="rect">
                        <a:avLst/>
                      </a:prstGeom>
                    </p:spPr>
                  </p:pic>
                </p:oleObj>
              </mc:Fallback>
            </mc:AlternateContent>
          </a:graphicData>
        </a:graphic>
      </p:graphicFrame>
      <p:sp>
        <p:nvSpPr>
          <p:cNvPr id="4" name="副标题 1"/>
          <p:cNvSpPr txBox="1"/>
          <p:nvPr/>
        </p:nvSpPr>
        <p:spPr bwMode="auto">
          <a:xfrm>
            <a:off x="414338" y="4739793"/>
            <a:ext cx="10693400" cy="624530"/>
          </a:xfrm>
          <a:prstGeom prst="rect">
            <a:avLst/>
          </a:prstGeom>
          <a:noFill/>
          <a:ln w="9525">
            <a:solidFill>
              <a:srgbClr val="FF000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consist of</a:t>
            </a:r>
            <a:r>
              <a:rPr lang="zh-CN" altLang="zh-CN" kern="100" dirty="0">
                <a:solidFill>
                  <a:srgbClr val="000000"/>
                </a:solidFill>
                <a:latin typeface="Times New Roman" panose="02020603050405020304"/>
                <a:ea typeface="楷体_GB2312"/>
                <a:cs typeface="Times New Roman" panose="02020603050405020304"/>
              </a:rPr>
              <a:t>是不及物动词词组，无被动语态。</a:t>
            </a:r>
            <a:endParaRPr lang="zh-CN" altLang="zh-CN" sz="1050" kern="100" dirty="0">
              <a:effectLst/>
              <a:latin typeface="宋体" panose="02010600030101010101" pitchFamily="2" charset="-122"/>
              <a:cs typeface="Courier New" panose="02070309020205020404"/>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755" y="4382304"/>
            <a:ext cx="28003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120341"/>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The medical team is composed ___ five doctors and twelve nurses.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It is known to us all that the United Kingdom is made up ___ four countries.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The entire world consists ___ energy.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How many countries make ___ the United Nations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384621" y="2411995"/>
            <a:ext cx="48442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of</a:t>
            </a:r>
            <a:endParaRPr lang="zh-CN" altLang="en-US" dirty="0"/>
          </a:p>
        </p:txBody>
      </p:sp>
      <p:sp>
        <p:nvSpPr>
          <p:cNvPr id="4" name="矩形 3"/>
          <p:cNvSpPr/>
          <p:nvPr/>
        </p:nvSpPr>
        <p:spPr>
          <a:xfrm>
            <a:off x="9775467" y="3041723"/>
            <a:ext cx="48442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of</a:t>
            </a:r>
            <a:endParaRPr lang="zh-CN" altLang="en-US" dirty="0"/>
          </a:p>
        </p:txBody>
      </p:sp>
      <p:sp>
        <p:nvSpPr>
          <p:cNvPr id="5" name="矩形 4"/>
          <p:cNvSpPr/>
          <p:nvPr/>
        </p:nvSpPr>
        <p:spPr>
          <a:xfrm>
            <a:off x="4565112" y="4214916"/>
            <a:ext cx="48442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of</a:t>
            </a:r>
            <a:endParaRPr lang="zh-CN" altLang="en-US" dirty="0"/>
          </a:p>
        </p:txBody>
      </p:sp>
      <p:sp>
        <p:nvSpPr>
          <p:cNvPr id="6" name="矩形 5"/>
          <p:cNvSpPr/>
          <p:nvPr/>
        </p:nvSpPr>
        <p:spPr>
          <a:xfrm>
            <a:off x="4789399" y="4752255"/>
            <a:ext cx="543739"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up</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19907"/>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应用文写作之总结升华</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人生就像一首音乐交响曲，是由高潮和低谷的时刻组成的，这些时刻是真正值得纪念的。</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Like a musical symphony, life </a:t>
            </a:r>
            <a:r>
              <a:rPr lang="en-US" altLang="zh-CN" kern="100" dirty="0" smtClean="0">
                <a:solidFill>
                  <a:srgbClr val="000000"/>
                </a:solidFill>
                <a:latin typeface="Times New Roman" panose="02020603050405020304"/>
                <a:cs typeface="Courier New" panose="02070309020205020404"/>
              </a:rPr>
              <a:t>_________________________________ , which </a:t>
            </a:r>
            <a:r>
              <a:rPr lang="en-US" altLang="zh-CN" kern="100" dirty="0">
                <a:solidFill>
                  <a:srgbClr val="000000"/>
                </a:solidFill>
                <a:latin typeface="Times New Roman" panose="02020603050405020304"/>
                <a:cs typeface="Courier New" panose="02070309020205020404"/>
              </a:rPr>
              <a:t>are really memorable</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932937" y="3501698"/>
            <a:ext cx="572464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is composed of high and low moments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498414"/>
            <a:ext cx="10708617" cy="523220"/>
          </a:xfrm>
          <a:prstGeom prst="rect">
            <a:avLst/>
          </a:prstGeom>
          <a:solidFill>
            <a:schemeClr val="bg1">
              <a:lumMod val="75000"/>
            </a:schemeClr>
          </a:solidFill>
        </p:spPr>
        <p:txBody>
          <a:bodyPr wrap="square">
            <a:spAutoFit/>
          </a:bodyPr>
          <a:lstStyle/>
          <a:p>
            <a:r>
              <a:rPr lang="en-US" altLang="zh-CN" kern="100" dirty="0">
                <a:solidFill>
                  <a:srgbClr val="000000"/>
                </a:solidFill>
                <a:latin typeface="Times New Roman" panose="02020603050405020304"/>
                <a:ea typeface="宋体" panose="02010600030101010101" pitchFamily="2" charset="-122"/>
              </a:rPr>
              <a:t>3. </a:t>
            </a:r>
            <a:r>
              <a:rPr lang="en-US" altLang="zh-CN" b="1" kern="100" dirty="0">
                <a:solidFill>
                  <a:srgbClr val="000000"/>
                </a:solidFill>
                <a:latin typeface="Times New Roman" panose="02020603050405020304"/>
                <a:ea typeface="黑体" panose="02010609060101010101" charset="-122"/>
              </a:rPr>
              <a:t>sb./</a:t>
            </a:r>
            <a:r>
              <a:rPr lang="en-US" altLang="zh-CN" b="1" kern="100" dirty="0" err="1">
                <a:solidFill>
                  <a:srgbClr val="000000"/>
                </a:solidFill>
                <a:latin typeface="Times New Roman" panose="02020603050405020304"/>
                <a:ea typeface="黑体" panose="02010609060101010101" charset="-122"/>
              </a:rPr>
              <a:t>sth</a:t>
            </a:r>
            <a:r>
              <a:rPr lang="en-US" altLang="zh-CN" b="1" kern="100" dirty="0">
                <a:solidFill>
                  <a:srgbClr val="000000"/>
                </a:solidFill>
                <a:latin typeface="Times New Roman" panose="02020603050405020304"/>
                <a:ea typeface="黑体" panose="02010609060101010101" charset="-122"/>
              </a:rPr>
              <a:t>. be believed to do...</a:t>
            </a:r>
            <a:r>
              <a:rPr lang="en-US" altLang="zh-CN" b="1" kern="100" dirty="0">
                <a:solidFill>
                  <a:srgbClr val="000000"/>
                </a:solidFill>
                <a:latin typeface="IPAPANNEW"/>
                <a:ea typeface="黑体" panose="02010609060101010101" charset="-122"/>
                <a:cs typeface="Times New Roman" panose="02020603050405020304"/>
              </a:rPr>
              <a:t> </a:t>
            </a:r>
            <a:r>
              <a:rPr lang="zh-CN" altLang="zh-CN" kern="100" dirty="0">
                <a:solidFill>
                  <a:srgbClr val="000000"/>
                </a:solidFill>
                <a:latin typeface="IPAPANNEW"/>
                <a:ea typeface="黑体" panose="02010609060101010101" charset="-122"/>
                <a:cs typeface="Times New Roman" panose="02020603050405020304"/>
              </a:rPr>
              <a:t>人们相信</a:t>
            </a:r>
            <a:r>
              <a:rPr lang="en-US" altLang="zh-CN" b="1"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认为</a:t>
            </a:r>
            <a:r>
              <a:rPr lang="en-US" altLang="zh-CN" b="1" kern="100" dirty="0">
                <a:solidFill>
                  <a:srgbClr val="000000"/>
                </a:solidFill>
                <a:latin typeface="宋体" panose="02010600030101010101" pitchFamily="2" charset="-122"/>
                <a:cs typeface="Times New Roman" panose="02020603050405020304"/>
              </a:rPr>
              <a:t>……</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038474"/>
            <a:ext cx="10693400" cy="52619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5000"/>
              </a:lnSpc>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For example, the mysterious large-eyed, bronze statues of the ancient Shu Kingdom, discovered at the Chinese archeological site at Sanxingdui, </a:t>
            </a:r>
            <a:r>
              <a:rPr lang="en-US" altLang="zh-CN" b="1" kern="100" dirty="0">
                <a:solidFill>
                  <a:srgbClr val="000000"/>
                </a:solidFill>
                <a:latin typeface="Times New Roman" panose="02020603050405020304"/>
                <a:cs typeface="Courier New" panose="02070309020205020404"/>
              </a:rPr>
              <a:t>were believed to have been able</a:t>
            </a:r>
            <a:r>
              <a:rPr lang="en-US" altLang="zh-CN" kern="100" dirty="0">
                <a:solidFill>
                  <a:srgbClr val="000000"/>
                </a:solidFill>
                <a:latin typeface="Times New Roman" panose="02020603050405020304"/>
                <a:cs typeface="Courier New" panose="02070309020205020404"/>
              </a:rPr>
              <a:t> to look across great distances into the stars.</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例如，在中国考古遗址三星堆发现的古蜀国的神秘的巨目青铜像，古时的人们认为它们能够看到遥远的星空</a:t>
            </a:r>
            <a:r>
              <a:rPr lang="zh-CN" altLang="zh-CN" kern="100" dirty="0" smtClean="0">
                <a:solidFill>
                  <a:srgbClr val="000000"/>
                </a:solidFill>
                <a:latin typeface="Times New Roman" panose="02020603050405020304"/>
                <a:cs typeface="Times New Roman" panose="02020603050405020304"/>
              </a:rPr>
              <a:t>。</a:t>
            </a:r>
            <a:endParaRPr lang="en-US" altLang="zh-CN" kern="100" dirty="0" smtClean="0">
              <a:solidFill>
                <a:srgbClr val="000000"/>
              </a:solidFill>
              <a:latin typeface="Times New Roman" panose="02020603050405020304"/>
              <a:cs typeface="Times New Roman" panose="02020603050405020304"/>
            </a:endParaRPr>
          </a:p>
          <a:p>
            <a:pPr algn="just">
              <a:lnSpc>
                <a:spcPct val="135000"/>
              </a:lnSpc>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句式分析</a:t>
            </a: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本句属于</a:t>
            </a:r>
            <a:r>
              <a:rPr lang="en-US" altLang="zh-CN" kern="100" dirty="0">
                <a:solidFill>
                  <a:srgbClr val="000000"/>
                </a:solidFill>
                <a:latin typeface="Times New Roman" panose="02020603050405020304"/>
                <a:cs typeface="Courier New" panose="02070309020205020404"/>
              </a:rPr>
              <a:t>“sb./</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be believed to do...”</a:t>
            </a:r>
            <a:r>
              <a:rPr lang="zh-CN" altLang="zh-CN" kern="100" dirty="0">
                <a:solidFill>
                  <a:srgbClr val="000000"/>
                </a:solidFill>
                <a:latin typeface="IPAPANNEW"/>
                <a:cs typeface="Times New Roman" panose="02020603050405020304"/>
              </a:rPr>
              <a:t>句型的应用，意为</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人们相信</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认为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，该句型可改写为</a:t>
            </a:r>
            <a:r>
              <a:rPr lang="en-US" altLang="zh-CN" kern="100" dirty="0">
                <a:solidFill>
                  <a:srgbClr val="000000"/>
                </a:solidFill>
                <a:latin typeface="Times New Roman" panose="02020603050405020304"/>
                <a:cs typeface="Courier New" panose="02070309020205020404"/>
              </a:rPr>
              <a:t>“It be believed that...”</a:t>
            </a:r>
            <a:r>
              <a:rPr lang="zh-CN" altLang="zh-CN" kern="100" dirty="0">
                <a:solidFill>
                  <a:srgbClr val="000000"/>
                </a:solidFill>
                <a:latin typeface="Times New Roman" panose="02020603050405020304"/>
                <a:cs typeface="Times New Roman" panose="02020603050405020304"/>
              </a:rPr>
              <a:t>或</a:t>
            </a:r>
            <a:r>
              <a:rPr lang="en-US" altLang="zh-CN" kern="100" dirty="0">
                <a:solidFill>
                  <a:srgbClr val="000000"/>
                </a:solidFill>
                <a:latin typeface="Times New Roman" panose="02020603050405020304"/>
                <a:cs typeface="Courier New" panose="02070309020205020404"/>
              </a:rPr>
              <a:t>“sb./</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believe(s) that...”</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539787"/>
            <a:ext cx="10693400" cy="18310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Times New Roman" panose="02020603050405020304"/>
                <a:cs typeface="Courier New" panose="02070309020205020404"/>
              </a:rPr>
              <a:t>sb./</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be believed to... </a:t>
            </a:r>
            <a:r>
              <a:rPr lang="zh-CN" altLang="zh-CN" kern="100" dirty="0">
                <a:solidFill>
                  <a:srgbClr val="000000"/>
                </a:solidFill>
                <a:latin typeface="Times New Roman" panose="02020603050405020304"/>
                <a:cs typeface="Times New Roman" panose="02020603050405020304"/>
              </a:rPr>
              <a:t>句型中，不定式根据情况可用一般式</a:t>
            </a:r>
            <a:r>
              <a:rPr lang="en-US" altLang="zh-CN" kern="100" dirty="0">
                <a:solidFill>
                  <a:srgbClr val="000000"/>
                </a:solidFill>
                <a:latin typeface="Times New Roman" panose="02020603050405020304"/>
                <a:cs typeface="Courier New" panose="02070309020205020404"/>
              </a:rPr>
              <a:t>(to do)</a:t>
            </a:r>
            <a:r>
              <a:rPr lang="zh-CN" altLang="zh-CN" kern="100" dirty="0">
                <a:solidFill>
                  <a:srgbClr val="000000"/>
                </a:solidFill>
                <a:latin typeface="Times New Roman" panose="02020603050405020304"/>
                <a:cs typeface="Times New Roman" panose="02020603050405020304"/>
              </a:rPr>
              <a:t>、进行式</a:t>
            </a:r>
            <a:r>
              <a:rPr lang="en-US" altLang="zh-CN" kern="100" dirty="0">
                <a:solidFill>
                  <a:srgbClr val="000000"/>
                </a:solidFill>
                <a:latin typeface="Times New Roman" panose="02020603050405020304"/>
                <a:cs typeface="Courier New" panose="02070309020205020404"/>
              </a:rPr>
              <a:t>(to be doing)</a:t>
            </a:r>
            <a:r>
              <a:rPr lang="zh-CN" altLang="zh-CN" kern="100" dirty="0">
                <a:solidFill>
                  <a:srgbClr val="000000"/>
                </a:solidFill>
                <a:latin typeface="Times New Roman" panose="02020603050405020304"/>
                <a:cs typeface="Times New Roman" panose="02020603050405020304"/>
              </a:rPr>
              <a:t>和完成式</a:t>
            </a:r>
            <a:r>
              <a:rPr lang="en-US" altLang="zh-CN" kern="100" dirty="0">
                <a:solidFill>
                  <a:srgbClr val="000000"/>
                </a:solidFill>
                <a:latin typeface="Times New Roman" panose="02020603050405020304"/>
                <a:cs typeface="Courier New" panose="02070309020205020404"/>
              </a:rPr>
              <a:t>(to have done)</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graphicFrame>
        <p:nvGraphicFramePr>
          <p:cNvPr id="3" name="对象 2"/>
          <p:cNvGraphicFramePr>
            <a:graphicFrameLocks noChangeAspect="1"/>
          </p:cNvGraphicFramePr>
          <p:nvPr/>
        </p:nvGraphicFramePr>
        <p:xfrm>
          <a:off x="541338" y="2516211"/>
          <a:ext cx="10440987" cy="3532188"/>
        </p:xfrm>
        <a:graphic>
          <a:graphicData uri="http://schemas.openxmlformats.org/presentationml/2006/ole">
            <mc:AlternateContent xmlns:mc="http://schemas.openxmlformats.org/markup-compatibility/2006">
              <mc:Choice xmlns:v="urn:schemas-microsoft-com:vml" Requires="v">
                <p:oleObj spid="_x0000_s5125" name="文档" r:id="rId1" imgW="10442575" imgH="3532505" progId="Word.Document.12">
                  <p:embed/>
                </p:oleObj>
              </mc:Choice>
              <mc:Fallback>
                <p:oleObj name="文档" r:id="rId1" imgW="10442575" imgH="3532505" progId="Word.Document.12">
                  <p:embed/>
                  <p:pic>
                    <p:nvPicPr>
                      <p:cNvPr id="0" name="图片 5124"/>
                      <p:cNvPicPr/>
                      <p:nvPr/>
                    </p:nvPicPr>
                    <p:blipFill>
                      <a:blip r:embed="rId2"/>
                      <a:stretch>
                        <a:fillRect/>
                      </a:stretch>
                    </p:blipFill>
                    <p:spPr>
                      <a:xfrm>
                        <a:off x="541338" y="2516211"/>
                        <a:ext cx="10440987" cy="3532188"/>
                      </a:xfrm>
                      <a:prstGeom prst="rect">
                        <a:avLst/>
                      </a:prstGeom>
                    </p:spPr>
                  </p:pic>
                </p:oleObj>
              </mc:Fallback>
            </mc:AlternateContent>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91915"/>
            <a:ext cx="10693400" cy="304339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用于本句型的动词还有</a:t>
            </a:r>
            <a:r>
              <a:rPr lang="en-US" altLang="zh-CN" kern="100" dirty="0">
                <a:solidFill>
                  <a:srgbClr val="000000"/>
                </a:solidFill>
                <a:latin typeface="Times New Roman" panose="02020603050405020304"/>
                <a:cs typeface="Courier New" panose="02070309020205020404"/>
              </a:rPr>
              <a:t>say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think</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expect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report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consider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suppose</a:t>
            </a:r>
            <a:r>
              <a:rPr lang="zh-CN" altLang="zh-CN" kern="100" dirty="0">
                <a:solidFill>
                  <a:srgbClr val="000000"/>
                </a:solidFill>
                <a:latin typeface="Times New Roman" panose="02020603050405020304"/>
                <a:cs typeface="Times New Roman" panose="02020603050405020304"/>
              </a:rPr>
              <a:t>等。</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(3)sb./</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 be said/reported/thought/supposed that...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It be said/reported/thought/supposed that...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据说</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据报道</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据认为</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据推测</a:t>
            </a:r>
            <a:r>
              <a:rPr lang="en-US" altLang="zh-CN" kern="100" dirty="0" smtClean="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47799"/>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King is believed </a:t>
            </a:r>
            <a:r>
              <a:rPr lang="en-US" altLang="zh-CN" kern="100" dirty="0" smtClean="0">
                <a:solidFill>
                  <a:srgbClr val="000000"/>
                </a:solidFill>
                <a:latin typeface="Times New Roman" panose="02020603050405020304"/>
                <a:cs typeface="Courier New" panose="02070309020205020404"/>
              </a:rPr>
              <a:t>_______________</a:t>
            </a:r>
            <a:r>
              <a:rPr lang="en-US" altLang="zh-CN" kern="100" dirty="0">
                <a:solidFill>
                  <a:srgbClr val="000000"/>
                </a:solidFill>
                <a:latin typeface="Times New Roman" panose="02020603050405020304"/>
                <a:cs typeface="Courier New" panose="02070309020205020404"/>
              </a:rPr>
              <a:t>__</a:t>
            </a:r>
            <a:r>
              <a:rPr lang="en-US" altLang="zh-CN" kern="100" dirty="0" smtClean="0">
                <a:solidFill>
                  <a:srgbClr val="000000"/>
                </a:solidFill>
                <a:latin typeface="Times New Roman" panose="02020603050405020304"/>
                <a:cs typeface="Courier New" panose="02070309020205020404"/>
              </a:rPr>
              <a:t>_ </a:t>
            </a:r>
            <a:r>
              <a:rPr lang="en-US" altLang="zh-CN" kern="100" dirty="0">
                <a:solidFill>
                  <a:srgbClr val="000000"/>
                </a:solidFill>
                <a:latin typeface="Times New Roman" panose="02020603050405020304"/>
                <a:cs typeface="Courier New" panose="02070309020205020404"/>
              </a:rPr>
              <a:t>(finish) his third book last month.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It is believed ______ </a:t>
            </a:r>
            <a:r>
              <a:rPr lang="en-US" altLang="zh-CN" kern="100" dirty="0" err="1">
                <a:solidFill>
                  <a:srgbClr val="000000"/>
                </a:solidFill>
                <a:latin typeface="Times New Roman" panose="02020603050405020304"/>
                <a:cs typeface="Courier New" panose="02070309020205020404"/>
              </a:rPr>
              <a:t>Mrs</a:t>
            </a:r>
            <a:r>
              <a:rPr lang="en-US" altLang="zh-CN" kern="100" dirty="0">
                <a:solidFill>
                  <a:srgbClr val="000000"/>
                </a:solidFill>
                <a:latin typeface="Times New Roman" panose="02020603050405020304"/>
                <a:cs typeface="Courier New" panose="02070309020205020404"/>
              </a:rPr>
              <a:t> Lin has gone to Changsha by plane.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句型转换</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A number of household appliances are believed to have been destroyed.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257787" y="1924779"/>
            <a:ext cx="247535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to have finished</a:t>
            </a:r>
            <a:endParaRPr lang="zh-CN" altLang="en-US" dirty="0"/>
          </a:p>
        </p:txBody>
      </p:sp>
      <p:sp>
        <p:nvSpPr>
          <p:cNvPr id="3" name="矩形 2"/>
          <p:cNvSpPr/>
          <p:nvPr/>
        </p:nvSpPr>
        <p:spPr>
          <a:xfrm>
            <a:off x="3024733" y="3132075"/>
            <a:ext cx="721672" cy="523220"/>
          </a:xfrm>
          <a:prstGeom prst="rect">
            <a:avLst/>
          </a:prstGeom>
        </p:spPr>
        <p:txBody>
          <a:bodyPr wrap="none">
            <a:spAutoFit/>
          </a:bodyPr>
          <a:lstStyle/>
          <a:p>
            <a:r>
              <a:rPr lang="en-US" altLang="zh-CN" kern="100" dirty="0" smtClean="0">
                <a:latin typeface="Times New Roman" panose="02020603050405020304"/>
                <a:ea typeface="宋体" panose="02010600030101010101" pitchFamily="2" charset="-122"/>
              </a:rPr>
              <a:t>that</a:t>
            </a:r>
            <a:endParaRPr lang="zh-CN" altLang="en-US" dirty="0"/>
          </a:p>
        </p:txBody>
      </p:sp>
      <p:sp>
        <p:nvSpPr>
          <p:cNvPr id="5" name="副标题 1"/>
          <p:cNvSpPr txBox="1"/>
          <p:nvPr/>
        </p:nvSpPr>
        <p:spPr bwMode="auto">
          <a:xfrm>
            <a:off x="414338" y="4788259"/>
            <a:ext cx="10693400" cy="129881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cs typeface="Courier New" panose="02070309020205020404"/>
              </a:rPr>
              <a:t>       It </a:t>
            </a:r>
            <a:r>
              <a:rPr lang="en-US" altLang="zh-CN" kern="100" dirty="0">
                <a:solidFill>
                  <a:srgbClr val="FF0000"/>
                </a:solidFill>
                <a:latin typeface="Times New Roman" panose="02020603050405020304"/>
                <a:cs typeface="Courier New" panose="02070309020205020404"/>
              </a:rPr>
              <a:t>is believed that a number of household appliances have been destroyed.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679128"/>
            <a:ext cx="10693400" cy="45735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 He </a:t>
            </a:r>
            <a:r>
              <a:rPr lang="en-US" altLang="zh-CN" b="1" kern="100" dirty="0">
                <a:solidFill>
                  <a:srgbClr val="000000"/>
                </a:solidFill>
                <a:latin typeface="Times New Roman" panose="02020603050405020304"/>
                <a:cs typeface="Courier New" panose="02070309020205020404"/>
              </a:rPr>
              <a:t>fetched</a:t>
            </a:r>
            <a:r>
              <a:rPr lang="en-US" altLang="zh-CN" kern="100" dirty="0">
                <a:solidFill>
                  <a:srgbClr val="000000"/>
                </a:solidFill>
                <a:latin typeface="Times New Roman" panose="02020603050405020304"/>
                <a:cs typeface="Courier New" panose="02070309020205020404"/>
              </a:rPr>
              <a:t> his map, and looked for the castle, but could not find it. </a:t>
            </a:r>
            <a:r>
              <a:rPr lang="en-US" altLang="zh-CN" kern="100" dirty="0" smtClean="0">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Media that cannot be modified, such as CD-ROM </a:t>
            </a:r>
            <a:r>
              <a:rPr lang="en-US" altLang="zh-CN" b="1" kern="100" dirty="0">
                <a:solidFill>
                  <a:srgbClr val="000000"/>
                </a:solidFill>
                <a:latin typeface="Times New Roman" panose="02020603050405020304"/>
                <a:cs typeface="Courier New" panose="02070309020205020404"/>
              </a:rPr>
              <a:t>discs, </a:t>
            </a:r>
            <a:r>
              <a:rPr lang="en-US" altLang="zh-CN" kern="100" dirty="0">
                <a:solidFill>
                  <a:srgbClr val="000000"/>
                </a:solidFill>
                <a:latin typeface="Times New Roman" panose="02020603050405020304"/>
                <a:cs typeface="Courier New" panose="02070309020205020404"/>
              </a:rPr>
              <a:t>will automatically be mounted read-only.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3. The virus can be spread to others by coughing and </a:t>
            </a:r>
            <a:r>
              <a:rPr lang="en-US" altLang="zh-CN" b="1" kern="100" dirty="0">
                <a:solidFill>
                  <a:srgbClr val="000000"/>
                </a:solidFill>
                <a:latin typeface="Times New Roman" panose="02020603050405020304"/>
                <a:cs typeface="Courier New" panose="02070309020205020404"/>
              </a:rPr>
              <a:t>sneezing</a:t>
            </a:r>
            <a:r>
              <a:rPr lang="en-US" altLang="zh-CN"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4. It's up to your own </a:t>
            </a:r>
            <a:r>
              <a:rPr lang="en-US" altLang="zh-CN" b="1" kern="100" dirty="0">
                <a:solidFill>
                  <a:srgbClr val="000000"/>
                </a:solidFill>
                <a:latin typeface="Times New Roman" panose="02020603050405020304"/>
                <a:cs typeface="Courier New" panose="02070309020205020404"/>
              </a:rPr>
              <a:t>self-discipline</a:t>
            </a:r>
            <a:r>
              <a:rPr lang="en-US" altLang="zh-CN" kern="100" dirty="0">
                <a:solidFill>
                  <a:srgbClr val="000000"/>
                </a:solidFill>
                <a:latin typeface="Times New Roman" panose="02020603050405020304"/>
                <a:cs typeface="Courier New" panose="02070309020205020404"/>
              </a:rPr>
              <a:t>—how much effort you put into study. </a:t>
            </a:r>
            <a:r>
              <a:rPr lang="en-US" altLang="zh-CN" kern="100" dirty="0" smtClean="0">
                <a:latin typeface="Times New Roman" panose="02020603050405020304"/>
                <a:ea typeface="楷体_GB2312"/>
                <a:cs typeface="Courier New" panose="02070309020205020404"/>
              </a:rPr>
              <a:t>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720477" y="2808039"/>
            <a:ext cx="1502334"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去</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拿来</a:t>
            </a:r>
            <a:endParaRPr lang="zh-CN" altLang="en-US" dirty="0"/>
          </a:p>
        </p:txBody>
      </p:sp>
      <p:sp>
        <p:nvSpPr>
          <p:cNvPr id="5" name="矩形 4"/>
          <p:cNvSpPr/>
          <p:nvPr/>
        </p:nvSpPr>
        <p:spPr>
          <a:xfrm>
            <a:off x="5904952" y="3946726"/>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光盘</a:t>
            </a:r>
            <a:endParaRPr lang="zh-CN" altLang="en-US" dirty="0"/>
          </a:p>
        </p:txBody>
      </p:sp>
      <p:sp>
        <p:nvSpPr>
          <p:cNvPr id="6" name="矩形 5"/>
          <p:cNvSpPr/>
          <p:nvPr/>
        </p:nvSpPr>
        <p:spPr>
          <a:xfrm>
            <a:off x="9613465" y="450022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打喷嚏</a:t>
            </a:r>
            <a:endParaRPr lang="zh-CN" altLang="en-US" dirty="0"/>
          </a:p>
        </p:txBody>
      </p:sp>
      <p:sp>
        <p:nvSpPr>
          <p:cNvPr id="7" name="矩形 6"/>
          <p:cNvSpPr/>
          <p:nvPr/>
        </p:nvSpPr>
        <p:spPr>
          <a:xfrm>
            <a:off x="1583118" y="5585744"/>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自我约束，自律</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611795"/>
            <a:ext cx="10693400" cy="5515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It is said that the book has been translated into more than fifty different languages.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应用文写作之传统节日</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人们相信，在除夕夜吃饺子能给你带来好运和幸福。</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 </a:t>
            </a:r>
            <a:r>
              <a:rPr lang="en-US" altLang="zh-CN" kern="100" dirty="0">
                <a:solidFill>
                  <a:srgbClr val="000000"/>
                </a:solidFill>
                <a:latin typeface="Times New Roman" panose="02020603050405020304"/>
                <a:cs typeface="Courier New" panose="02070309020205020404"/>
              </a:rPr>
              <a:t>when eaten the night before Spring Festival, dumplings can bring you good luck and happiness. </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1754034"/>
            <a:ext cx="10693400" cy="12277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cs typeface="Courier New" panose="02070309020205020404"/>
              </a:rPr>
              <a:t>      The </a:t>
            </a:r>
            <a:r>
              <a:rPr lang="en-US" altLang="zh-CN" kern="100" dirty="0">
                <a:solidFill>
                  <a:srgbClr val="FF0000"/>
                </a:solidFill>
                <a:latin typeface="Times New Roman" panose="02020603050405020304"/>
                <a:cs typeface="Courier New" panose="02070309020205020404"/>
              </a:rPr>
              <a:t>book is said to have been translated into more than fifty different languages.</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40457" y="4877107"/>
            <a:ext cx="266290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It is believed that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4893" y="967314"/>
            <a:ext cx="733266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副标题 1"/>
          <p:cNvSpPr>
            <a:spLocks noGrp="1"/>
          </p:cNvSpPr>
          <p:nvPr>
            <p:ph type="subTitle" idx="1"/>
          </p:nvPr>
        </p:nvSpPr>
        <p:spPr bwMode="auto">
          <a:xfrm>
            <a:off x="414338" y="1651575"/>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Each week I eagerly counted my growing savings increased by extra work here and there (washing the car, helping my mother make dinner, delivering or collecting things on my bike that already looked </a:t>
            </a:r>
            <a:r>
              <a:rPr lang="en-US" altLang="zh-CN" b="1" kern="100" dirty="0">
                <a:solidFill>
                  <a:srgbClr val="000000"/>
                </a:solidFill>
                <a:latin typeface="Times New Roman" panose="02020603050405020304"/>
                <a:cs typeface="Courier New" panose="02070309020205020404"/>
              </a:rPr>
              <a:t>naked</a:t>
            </a:r>
            <a:r>
              <a:rPr lang="en-US" altLang="zh-CN" kern="100" dirty="0">
                <a:solidFill>
                  <a:srgbClr val="000000"/>
                </a:solidFill>
                <a:latin typeface="Times New Roman" panose="02020603050405020304"/>
                <a:cs typeface="Courier New" panose="02070309020205020404"/>
              </a:rPr>
              <a:t> without the basket in front). 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直白的　　　</a:t>
            </a:r>
            <a:r>
              <a:rPr lang="en-US" altLang="zh-CN" kern="100" dirty="0">
                <a:solidFill>
                  <a:srgbClr val="000000"/>
                </a:solidFill>
                <a:latin typeface="Times New Roman" panose="02020603050405020304"/>
                <a:cs typeface="Courier New" panose="02070309020205020404"/>
              </a:rPr>
              <a:t>	B. </a:t>
            </a:r>
            <a:r>
              <a:rPr lang="en-US" altLang="zh-CN" i="1" kern="100" dirty="0">
                <a:solidFill>
                  <a:srgbClr val="000000"/>
                </a:solidFill>
                <a:latin typeface="Times New Roman" panose="02020603050405020304"/>
                <a:cs typeface="Courier New" panose="02070309020205020404"/>
              </a:rPr>
              <a:t>adj. </a:t>
            </a:r>
            <a:r>
              <a:rPr lang="zh-CN" altLang="zh-CN" kern="100" dirty="0">
                <a:solidFill>
                  <a:srgbClr val="000000"/>
                </a:solidFill>
                <a:latin typeface="Times New Roman" panose="02020603050405020304"/>
                <a:cs typeface="Times New Roman" panose="02020603050405020304"/>
              </a:rPr>
              <a:t>光秃秃的</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adj. </a:t>
            </a:r>
            <a:r>
              <a:rPr lang="zh-CN" altLang="zh-CN" kern="100" dirty="0">
                <a:solidFill>
                  <a:srgbClr val="000000"/>
                </a:solidFill>
                <a:latin typeface="Times New Roman" panose="02020603050405020304"/>
                <a:cs typeface="Times New Roman" panose="02020603050405020304"/>
              </a:rPr>
              <a:t>裸露</a:t>
            </a:r>
            <a:r>
              <a:rPr lang="zh-CN" altLang="zh-CN" kern="100" dirty="0" smtClean="0">
                <a:solidFill>
                  <a:srgbClr val="000000"/>
                </a:solidFill>
                <a:latin typeface="Times New Roman" panose="02020603050405020304"/>
                <a:cs typeface="Times New Roman" panose="02020603050405020304"/>
              </a:rPr>
              <a:t>的</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968949" y="3544959"/>
            <a:ext cx="423514" cy="523220"/>
          </a:xfrm>
          <a:prstGeom prst="rect">
            <a:avLst/>
          </a:prstGeom>
        </p:spPr>
        <p:txBody>
          <a:bodyPr wrap="none">
            <a:spAutoFit/>
          </a:bodyPr>
          <a:lstStyle/>
          <a:p>
            <a:r>
              <a:rPr lang="en-US" altLang="zh-CN" dirty="0"/>
              <a:t>B</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691915"/>
            <a:ext cx="10693400" cy="2434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We have looked at our planet from every </a:t>
            </a:r>
            <a:r>
              <a:rPr lang="en-US" altLang="zh-CN" b="1" kern="100" dirty="0">
                <a:solidFill>
                  <a:srgbClr val="000000"/>
                </a:solidFill>
                <a:latin typeface="Times New Roman" panose="02020603050405020304"/>
                <a:cs typeface="Courier New" panose="02070309020205020404"/>
              </a:rPr>
              <a:t>angle</a:t>
            </a:r>
            <a:r>
              <a:rPr lang="en-US" altLang="zh-CN" kern="100" dirty="0">
                <a:solidFill>
                  <a:srgbClr val="000000"/>
                </a:solidFill>
                <a:latin typeface="Times New Roman" panose="02020603050405020304"/>
                <a:cs typeface="Courier New" panose="02070309020205020404"/>
              </a:rPr>
              <a:t> and found all of the wildest things left to find. 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斜置</a:t>
            </a:r>
            <a:r>
              <a:rPr lang="en-US" altLang="zh-CN" kern="100" dirty="0">
                <a:solidFill>
                  <a:srgbClr val="000000"/>
                </a:solidFill>
                <a:latin typeface="Times New Roman" panose="02020603050405020304"/>
                <a:cs typeface="Courier New" panose="02070309020205020404"/>
              </a:rPr>
              <a:t> 	B. </a:t>
            </a:r>
            <a:r>
              <a:rPr lang="en-US" altLang="zh-CN" i="1" kern="100" dirty="0">
                <a:solidFill>
                  <a:srgbClr val="000000"/>
                </a:solidFill>
                <a:latin typeface="Times New Roman" panose="02020603050405020304"/>
                <a:cs typeface="Courier New" panose="02070309020205020404"/>
              </a:rPr>
              <a:t>n. </a:t>
            </a:r>
            <a:r>
              <a:rPr lang="zh-CN" altLang="zh-CN" kern="100" dirty="0">
                <a:solidFill>
                  <a:srgbClr val="000000"/>
                </a:solidFill>
                <a:latin typeface="Times New Roman" panose="02020603050405020304"/>
                <a:cs typeface="Times New Roman" panose="02020603050405020304"/>
              </a:rPr>
              <a:t>角度</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a:t>
            </a:r>
            <a:r>
              <a:rPr lang="en-US" altLang="zh-CN" i="1" kern="100" dirty="0">
                <a:solidFill>
                  <a:srgbClr val="000000"/>
                </a:solidFill>
                <a:latin typeface="Times New Roman" panose="02020603050405020304"/>
                <a:cs typeface="Courier New" panose="02070309020205020404"/>
              </a:rPr>
              <a:t> n. </a:t>
            </a:r>
            <a:r>
              <a:rPr lang="zh-CN" altLang="zh-CN" kern="100" dirty="0" smtClean="0">
                <a:solidFill>
                  <a:srgbClr val="000000"/>
                </a:solidFill>
                <a:latin typeface="Times New Roman" panose="02020603050405020304"/>
                <a:cs typeface="Times New Roman" panose="02020603050405020304"/>
              </a:rPr>
              <a:t>立场</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4572905" y="2375991"/>
            <a:ext cx="423514" cy="523220"/>
          </a:xfrm>
          <a:prstGeom prst="rect">
            <a:avLst/>
          </a:prstGeom>
        </p:spPr>
        <p:txBody>
          <a:bodyPr wrap="none">
            <a:spAutoFit/>
          </a:bodyPr>
          <a:lstStyle/>
          <a:p>
            <a:r>
              <a:rPr lang="en-US" altLang="zh-CN" dirty="0"/>
              <a:t>B</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6205538"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6</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二十四</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Ⅳ</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Developing ideas, Presenting ideas &amp; Reflection</a:t>
            </a:r>
            <a:endPar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22238"/>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13143"/>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The </a:t>
            </a:r>
            <a:r>
              <a:rPr lang="en-US" altLang="zh-CN" b="1" kern="100" dirty="0">
                <a:solidFill>
                  <a:srgbClr val="000000"/>
                </a:solidFill>
                <a:latin typeface="Times New Roman" panose="02020603050405020304"/>
                <a:cs typeface="Courier New" panose="02070309020205020404"/>
              </a:rPr>
              <a:t>pepper</a:t>
            </a:r>
            <a:r>
              <a:rPr lang="en-US" altLang="zh-CN" kern="100" dirty="0">
                <a:solidFill>
                  <a:srgbClr val="000000"/>
                </a:solidFill>
                <a:latin typeface="Times New Roman" panose="02020603050405020304"/>
                <a:cs typeface="Courier New" panose="02070309020205020404"/>
              </a:rPr>
              <a:t> makes the food hot. </a:t>
            </a:r>
            <a:r>
              <a:rPr lang="en-US" altLang="zh-CN" kern="100" dirty="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It's hoped that the </a:t>
            </a:r>
            <a:r>
              <a:rPr lang="en-US" altLang="zh-CN" b="1" kern="100" dirty="0">
                <a:solidFill>
                  <a:srgbClr val="000000"/>
                </a:solidFill>
                <a:latin typeface="Times New Roman" panose="02020603050405020304"/>
                <a:cs typeface="Courier New" panose="02070309020205020404"/>
              </a:rPr>
              <a:t>telescope</a:t>
            </a:r>
            <a:r>
              <a:rPr lang="en-US" altLang="zh-CN" kern="100" dirty="0">
                <a:solidFill>
                  <a:srgbClr val="000000"/>
                </a:solidFill>
                <a:latin typeface="Times New Roman" panose="02020603050405020304"/>
                <a:cs typeface="Courier New" panose="02070309020205020404"/>
              </a:rPr>
              <a:t> will enable scientists to see deeper into the universe than ever before.</a:t>
            </a:r>
            <a:r>
              <a:rPr lang="en-US" altLang="zh-CN" kern="100" dirty="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7. He </a:t>
            </a:r>
            <a:r>
              <a:rPr lang="en-US" altLang="zh-CN" b="1" kern="100" dirty="0">
                <a:solidFill>
                  <a:srgbClr val="000000"/>
                </a:solidFill>
                <a:latin typeface="Times New Roman" panose="02020603050405020304"/>
                <a:cs typeface="Courier New" panose="02070309020205020404"/>
              </a:rPr>
              <a:t>angled</a:t>
            </a:r>
            <a:r>
              <a:rPr lang="en-US" altLang="zh-CN" kern="100" dirty="0">
                <a:solidFill>
                  <a:srgbClr val="000000"/>
                </a:solidFill>
                <a:latin typeface="Times New Roman" panose="02020603050405020304"/>
                <a:cs typeface="Courier New" panose="02070309020205020404"/>
              </a:rPr>
              <a:t> his chair so that he could sit and watch her.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8. A proton (</a:t>
            </a:r>
            <a:r>
              <a:rPr lang="zh-CN" altLang="zh-CN" kern="100" dirty="0">
                <a:solidFill>
                  <a:srgbClr val="000000"/>
                </a:solidFill>
                <a:latin typeface="Times New Roman" panose="02020603050405020304"/>
                <a:cs typeface="Times New Roman" panose="02020603050405020304"/>
              </a:rPr>
              <a:t>质子</a:t>
            </a:r>
            <a:r>
              <a:rPr lang="en-US" altLang="zh-CN" kern="100" dirty="0">
                <a:solidFill>
                  <a:srgbClr val="000000"/>
                </a:solidFill>
                <a:latin typeface="Times New Roman" panose="02020603050405020304"/>
                <a:cs typeface="Courier New" panose="02070309020205020404"/>
              </a:rPr>
              <a:t>) is an elementary </a:t>
            </a:r>
            <a:r>
              <a:rPr lang="en-US" altLang="zh-CN" b="1" kern="100" dirty="0">
                <a:solidFill>
                  <a:srgbClr val="000000"/>
                </a:solidFill>
                <a:latin typeface="Times New Roman" panose="02020603050405020304"/>
                <a:cs typeface="Courier New" panose="02070309020205020404"/>
              </a:rPr>
              <a:t>particle</a:t>
            </a:r>
            <a:r>
              <a:rPr lang="en-US" altLang="zh-CN" kern="100" dirty="0">
                <a:solidFill>
                  <a:srgbClr val="000000"/>
                </a:solidFill>
                <a:latin typeface="Times New Roman" panose="02020603050405020304"/>
                <a:cs typeface="Courier New" panose="02070309020205020404"/>
              </a:rPr>
              <a:t> of matter.</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9. We </a:t>
            </a:r>
            <a:r>
              <a:rPr lang="en-US" altLang="zh-CN" kern="100" dirty="0" err="1">
                <a:solidFill>
                  <a:srgbClr val="000000"/>
                </a:solidFill>
                <a:latin typeface="Times New Roman" panose="02020603050405020304"/>
                <a:cs typeface="Courier New" panose="02070309020205020404"/>
              </a:rPr>
              <a:t>recognised</a:t>
            </a:r>
            <a:r>
              <a:rPr lang="en-US" altLang="zh-CN" kern="100" dirty="0">
                <a:solidFill>
                  <a:srgbClr val="000000"/>
                </a:solidFill>
                <a:latin typeface="Times New Roman" panose="02020603050405020304"/>
                <a:cs typeface="Courier New" panose="02070309020205020404"/>
              </a:rPr>
              <a:t> that the task was not </a:t>
            </a:r>
            <a:r>
              <a:rPr lang="en-US" altLang="zh-CN" b="1" kern="100" dirty="0">
                <a:solidFill>
                  <a:srgbClr val="000000"/>
                </a:solidFill>
                <a:latin typeface="Times New Roman" panose="02020603050405020304"/>
                <a:cs typeface="Courier New" panose="02070309020205020404"/>
              </a:rPr>
              <a:t>straightforward</a:t>
            </a:r>
            <a:r>
              <a:rPr lang="en-US" altLang="zh-CN" kern="100" dirty="0">
                <a:solidFill>
                  <a:srgbClr val="000000"/>
                </a:solidFill>
                <a:latin typeface="Times New Roman" panose="02020603050405020304"/>
                <a:cs typeface="Courier New" panose="02070309020205020404"/>
              </a:rPr>
              <a:t>. </a:t>
            </a:r>
            <a:r>
              <a:rPr lang="en-US" altLang="zh-CN" kern="100" dirty="0">
                <a:latin typeface="Times New Roman" panose="02020603050405020304"/>
                <a:ea typeface="楷体_GB2312"/>
                <a:cs typeface="Courier New" panose="02070309020205020404"/>
              </a:rPr>
              <a:t>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10. The exercises are designed to strengthen your stomach </a:t>
            </a:r>
            <a:r>
              <a:rPr lang="en-US" altLang="zh-CN" b="1" kern="100" dirty="0">
                <a:solidFill>
                  <a:srgbClr val="000000"/>
                </a:solidFill>
                <a:latin typeface="Times New Roman" panose="02020603050405020304"/>
                <a:cs typeface="Courier New" panose="02070309020205020404"/>
              </a:rPr>
              <a:t>muscles</a:t>
            </a:r>
            <a:r>
              <a:rPr lang="en-US" altLang="zh-CN" kern="100" dirty="0">
                <a:solidFill>
                  <a:srgbClr val="000000"/>
                </a:solidFill>
                <a:latin typeface="Times New Roman" panose="02020603050405020304"/>
                <a:cs typeface="Courier New" panose="02070309020205020404"/>
              </a:rPr>
              <a:t>. </a:t>
            </a:r>
            <a:r>
              <a:rPr lang="en-US" altLang="zh-CN" kern="100" dirty="0" smtClean="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5723289" y="1007839"/>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胡椒粉</a:t>
            </a:r>
            <a:endParaRPr lang="zh-CN" altLang="en-US" dirty="0"/>
          </a:p>
        </p:txBody>
      </p:sp>
      <p:sp>
        <p:nvSpPr>
          <p:cNvPr id="3" name="矩形 2"/>
          <p:cNvSpPr/>
          <p:nvPr/>
        </p:nvSpPr>
        <p:spPr>
          <a:xfrm>
            <a:off x="4319133" y="2195971"/>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望远镜</a:t>
            </a:r>
            <a:endParaRPr lang="zh-CN" altLang="en-US" dirty="0"/>
          </a:p>
        </p:txBody>
      </p:sp>
      <p:sp>
        <p:nvSpPr>
          <p:cNvPr id="4" name="矩形 3"/>
          <p:cNvSpPr/>
          <p:nvPr/>
        </p:nvSpPr>
        <p:spPr>
          <a:xfrm>
            <a:off x="8746658" y="277203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斜置</a:t>
            </a:r>
            <a:endParaRPr lang="zh-CN" altLang="en-US" dirty="0"/>
          </a:p>
        </p:txBody>
      </p:sp>
      <p:sp>
        <p:nvSpPr>
          <p:cNvPr id="6" name="矩形 5"/>
          <p:cNvSpPr/>
          <p:nvPr/>
        </p:nvSpPr>
        <p:spPr>
          <a:xfrm>
            <a:off x="8323963" y="339313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粒子</a:t>
            </a:r>
            <a:endParaRPr lang="zh-CN" altLang="en-US" dirty="0"/>
          </a:p>
        </p:txBody>
      </p:sp>
      <p:sp>
        <p:nvSpPr>
          <p:cNvPr id="7" name="矩形 6"/>
          <p:cNvSpPr/>
          <p:nvPr/>
        </p:nvSpPr>
        <p:spPr>
          <a:xfrm>
            <a:off x="8781163" y="3979733"/>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简单的</a:t>
            </a:r>
            <a:endParaRPr lang="zh-CN" altLang="en-US" dirty="0"/>
          </a:p>
        </p:txBody>
      </p:sp>
      <p:sp>
        <p:nvSpPr>
          <p:cNvPr id="8" name="矩形 7"/>
          <p:cNvSpPr/>
          <p:nvPr/>
        </p:nvSpPr>
        <p:spPr>
          <a:xfrm>
            <a:off x="586069" y="517880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肌肉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503783"/>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宋体" panose="02010600030101010101" pitchFamily="2"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a:t>
            </a:r>
            <a:r>
              <a:rPr lang="zh-CN" altLang="zh-CN" kern="100" dirty="0" smtClean="0">
                <a:solidFill>
                  <a:srgbClr val="000000"/>
                </a:solidFill>
                <a:latin typeface="Times New Roman" panose="02020603050405020304"/>
                <a:ea typeface="黑体" panose="02010609060101010101" charset="-122"/>
                <a:cs typeface="Times New Roman" panose="02020603050405020304"/>
              </a:rPr>
              <a:t>变形</a:t>
            </a:r>
            <a:endParaRPr lang="zh-CN" altLang="zh-CN" sz="1050" kern="100" dirty="0">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576263" y="1223863"/>
          <a:ext cx="10369550" cy="4992624"/>
        </p:xfrm>
        <a:graphic>
          <a:graphicData uri="http://schemas.openxmlformats.org/drawingml/2006/table">
            <a:tbl>
              <a:tblPr/>
              <a:tblGrid>
                <a:gridCol w="4896742"/>
                <a:gridCol w="5472808"/>
              </a:tblGrid>
              <a:tr h="0">
                <a:tc>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l">
                        <a:lnSpc>
                          <a:spcPct val="130000"/>
                        </a:lnSpc>
                        <a:spcAft>
                          <a:spcPts val="0"/>
                        </a:spcAft>
                        <a:tabLst>
                          <a:tab pos="4500880" algn="l"/>
                        </a:tabLst>
                      </a:pPr>
                      <a:r>
                        <a:rPr lang="en-US" sz="2800" kern="100" dirty="0" smtClean="0">
                          <a:solidFill>
                            <a:srgbClr val="000000"/>
                          </a:solidFill>
                          <a:effectLst/>
                          <a:latin typeface="Times New Roman" panose="02020603050405020304"/>
                          <a:ea typeface="楷体_GB2312"/>
                          <a:cs typeface="Courier New" panose="02070309020205020404"/>
                        </a:rPr>
                        <a:t>_____________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魅力；着迷</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fascinate</a:t>
                      </a:r>
                      <a:r>
                        <a:rPr lang="en-US" sz="2800" i="1" kern="100" dirty="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使着迷，迷住</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______________</a:t>
                      </a:r>
                      <a:r>
                        <a:rPr lang="en-US" sz="2800" i="1" kern="100" dirty="0">
                          <a:solidFill>
                            <a:srgbClr val="000000"/>
                          </a:solidFill>
                          <a:effectLst/>
                          <a:latin typeface="Times New Roman" panose="02020603050405020304"/>
                          <a:ea typeface="楷体_GB2312"/>
                          <a:cs typeface="Courier New" panose="02070309020205020404"/>
                        </a:rPr>
                        <a:t> adj. </a:t>
                      </a:r>
                      <a:r>
                        <a:rPr lang="zh-CN" sz="2800" kern="100" dirty="0">
                          <a:solidFill>
                            <a:srgbClr val="000000"/>
                          </a:solidFill>
                          <a:effectLst/>
                          <a:latin typeface="Times New Roman" panose="02020603050405020304"/>
                          <a:ea typeface="楷体_GB2312"/>
                          <a:cs typeface="Times New Roman" panose="02020603050405020304"/>
                        </a:rPr>
                        <a:t>神秘的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mystery</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神秘</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l">
                        <a:lnSpc>
                          <a:spcPct val="130000"/>
                        </a:lnSpc>
                        <a:spcAft>
                          <a:spcPts val="0"/>
                        </a:spcAft>
                        <a:tabLst>
                          <a:tab pos="4500880" algn="l"/>
                        </a:tabLst>
                      </a:pPr>
                      <a:r>
                        <a:rPr lang="fr-FR" sz="2800" kern="100" dirty="0">
                          <a:solidFill>
                            <a:srgbClr val="000000"/>
                          </a:solidFill>
                          <a:effectLst/>
                          <a:latin typeface="Times New Roman" panose="02020603050405020304"/>
                          <a:ea typeface="楷体_GB2312"/>
                          <a:cs typeface="Courier New" panose="02070309020205020404"/>
                        </a:rPr>
                        <a:t>_______________</a:t>
                      </a:r>
                      <a:r>
                        <a:rPr lang="fr-FR"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想象力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imagine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想象</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imaginable</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可想象的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_______________ </a:t>
                      </a:r>
                      <a:r>
                        <a:rPr lang="en-US" sz="2800" i="1" kern="100" dirty="0">
                          <a:solidFill>
                            <a:srgbClr val="000000"/>
                          </a:solidFill>
                          <a:effectLst/>
                          <a:latin typeface="Times New Roman" panose="02020603050405020304"/>
                          <a:ea typeface="楷体_GB2312"/>
                          <a:cs typeface="Courier New" panose="02070309020205020404"/>
                        </a:rPr>
                        <a:t>ad</a:t>
                      </a:r>
                      <a:r>
                        <a:rPr lang="en-US" sz="2800" i="1" kern="100" dirty="0">
                          <a:solidFill>
                            <a:srgbClr val="000000"/>
                          </a:solidFill>
                          <a:effectLst/>
                          <a:latin typeface="Book Antiqua" panose="02040602050305030304"/>
                          <a:ea typeface="楷体_GB2312"/>
                          <a:cs typeface="Times New Roman" panose="020206030504050203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可以相信地；可想象地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conceive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想象，设想</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conceivable</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可想象的；可信的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____________</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看不见的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visible</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看得见的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visibly </a:t>
                      </a:r>
                      <a:r>
                        <a:rPr lang="en-US" sz="2800" i="1" kern="100" dirty="0">
                          <a:solidFill>
                            <a:srgbClr val="000000"/>
                          </a:solidFill>
                          <a:effectLst/>
                          <a:latin typeface="Times New Roman" panose="02020603050405020304"/>
                          <a:ea typeface="楷体_GB2312"/>
                          <a:cs typeface="Courier New" panose="02070309020205020404"/>
                        </a:rPr>
                        <a:t>ad</a:t>
                      </a:r>
                      <a:r>
                        <a:rPr lang="en-US" sz="2800" i="1" kern="100" dirty="0">
                          <a:solidFill>
                            <a:srgbClr val="000000"/>
                          </a:solidFill>
                          <a:effectLst/>
                          <a:latin typeface="Book Antiqua" panose="02040602050305030304"/>
                          <a:ea typeface="楷体_GB2312"/>
                          <a:cs typeface="Times New Roman" panose="020206030504050203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看得见地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900497" y="1799927"/>
            <a:ext cx="1757212" cy="523220"/>
          </a:xfrm>
          <a:prstGeom prst="rect">
            <a:avLst/>
          </a:prstGeom>
        </p:spPr>
        <p:txBody>
          <a:bodyPr wrap="none">
            <a:spAutoFit/>
          </a:bodyPr>
          <a:lstStyle/>
          <a:p>
            <a:r>
              <a:rPr lang="en-US" altLang="zh-CN" kern="100" dirty="0">
                <a:latin typeface="Times New Roman" panose="02020603050405020304"/>
                <a:ea typeface="楷体_GB2312"/>
              </a:rPr>
              <a:t>fascination</a:t>
            </a:r>
            <a:endParaRPr lang="zh-CN" altLang="en-US" dirty="0"/>
          </a:p>
        </p:txBody>
      </p:sp>
      <p:sp>
        <p:nvSpPr>
          <p:cNvPr id="5" name="矩形 4"/>
          <p:cNvSpPr/>
          <p:nvPr/>
        </p:nvSpPr>
        <p:spPr>
          <a:xfrm>
            <a:off x="900497" y="2334764"/>
            <a:ext cx="1757212" cy="523220"/>
          </a:xfrm>
          <a:prstGeom prst="rect">
            <a:avLst/>
          </a:prstGeom>
        </p:spPr>
        <p:txBody>
          <a:bodyPr wrap="none">
            <a:spAutoFit/>
          </a:bodyPr>
          <a:lstStyle/>
          <a:p>
            <a:r>
              <a:rPr lang="en-US" altLang="zh-CN" kern="100" dirty="0">
                <a:latin typeface="Times New Roman" panose="02020603050405020304"/>
                <a:ea typeface="楷体_GB2312"/>
              </a:rPr>
              <a:t>mysterious</a:t>
            </a:r>
            <a:endParaRPr lang="zh-CN" altLang="en-US" dirty="0"/>
          </a:p>
        </p:txBody>
      </p:sp>
      <p:sp>
        <p:nvSpPr>
          <p:cNvPr id="6" name="矩形 5"/>
          <p:cNvSpPr/>
          <p:nvPr/>
        </p:nvSpPr>
        <p:spPr>
          <a:xfrm>
            <a:off x="900497" y="3154273"/>
            <a:ext cx="1896673" cy="523220"/>
          </a:xfrm>
          <a:prstGeom prst="rect">
            <a:avLst/>
          </a:prstGeom>
        </p:spPr>
        <p:txBody>
          <a:bodyPr wrap="none">
            <a:spAutoFit/>
          </a:bodyPr>
          <a:lstStyle/>
          <a:p>
            <a:r>
              <a:rPr lang="fr-FR" altLang="zh-CN" kern="100" dirty="0">
                <a:latin typeface="Times New Roman" panose="02020603050405020304"/>
                <a:ea typeface="楷体_GB2312"/>
              </a:rPr>
              <a:t>imagination</a:t>
            </a:r>
            <a:endParaRPr lang="zh-CN" altLang="en-US" dirty="0"/>
          </a:p>
        </p:txBody>
      </p:sp>
      <p:sp>
        <p:nvSpPr>
          <p:cNvPr id="7" name="矩形 6"/>
          <p:cNvSpPr/>
          <p:nvPr/>
        </p:nvSpPr>
        <p:spPr>
          <a:xfrm>
            <a:off x="900497" y="3982409"/>
            <a:ext cx="1915909" cy="523220"/>
          </a:xfrm>
          <a:prstGeom prst="rect">
            <a:avLst/>
          </a:prstGeom>
        </p:spPr>
        <p:txBody>
          <a:bodyPr wrap="none">
            <a:spAutoFit/>
          </a:bodyPr>
          <a:lstStyle/>
          <a:p>
            <a:r>
              <a:rPr lang="en-US" altLang="zh-CN" kern="100" dirty="0">
                <a:latin typeface="Times New Roman" panose="02020603050405020304"/>
                <a:ea typeface="楷体_GB2312"/>
              </a:rPr>
              <a:t>conceivably</a:t>
            </a:r>
            <a:endParaRPr lang="zh-CN" altLang="en-US" dirty="0"/>
          </a:p>
        </p:txBody>
      </p:sp>
      <p:sp>
        <p:nvSpPr>
          <p:cNvPr id="8" name="矩形 7"/>
          <p:cNvSpPr/>
          <p:nvPr/>
        </p:nvSpPr>
        <p:spPr>
          <a:xfrm>
            <a:off x="900497" y="5379889"/>
            <a:ext cx="1418978" cy="523220"/>
          </a:xfrm>
          <a:prstGeom prst="rect">
            <a:avLst/>
          </a:prstGeom>
        </p:spPr>
        <p:txBody>
          <a:bodyPr wrap="none">
            <a:spAutoFit/>
          </a:bodyPr>
          <a:lstStyle/>
          <a:p>
            <a:r>
              <a:rPr lang="en-US" altLang="zh-CN" kern="100" dirty="0">
                <a:latin typeface="Times New Roman" panose="02020603050405020304"/>
                <a:ea typeface="楷体_GB2312"/>
              </a:rPr>
              <a:t>invisible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120341"/>
            <a:ext cx="10693400" cy="42439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be composed ___ </a:t>
            </a:r>
            <a:r>
              <a:rPr lang="zh-CN" altLang="zh-CN" kern="100" dirty="0">
                <a:solidFill>
                  <a:srgbClr val="000000"/>
                </a:solidFill>
                <a:latin typeface="Times New Roman" panose="02020603050405020304"/>
                <a:cs typeface="Times New Roman" panose="02020603050405020304"/>
              </a:rPr>
              <a:t>由</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组成</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构成</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___ reality </a:t>
            </a:r>
            <a:r>
              <a:rPr lang="zh-CN" altLang="zh-CN" kern="100" dirty="0">
                <a:solidFill>
                  <a:srgbClr val="000000"/>
                </a:solidFill>
                <a:latin typeface="Times New Roman" panose="02020603050405020304"/>
                <a:cs typeface="Times New Roman" panose="02020603050405020304"/>
              </a:rPr>
              <a:t>事实上，实际上</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carry ____ </a:t>
            </a:r>
            <a:r>
              <a:rPr lang="zh-CN" altLang="zh-CN" kern="100" dirty="0">
                <a:solidFill>
                  <a:srgbClr val="000000"/>
                </a:solidFill>
                <a:latin typeface="Times New Roman" panose="02020603050405020304"/>
                <a:cs typeface="Times New Roman" panose="02020603050405020304"/>
              </a:rPr>
              <a:t>实行，实施</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more ___ less </a:t>
            </a:r>
            <a:r>
              <a:rPr lang="zh-CN" altLang="zh-CN" kern="100" dirty="0">
                <a:solidFill>
                  <a:srgbClr val="000000"/>
                </a:solidFill>
                <a:latin typeface="Times New Roman" panose="02020603050405020304"/>
                <a:cs typeface="Times New Roman" panose="02020603050405020304"/>
              </a:rPr>
              <a:t>或多或少；差不多</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regard... ___ ... </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认为是</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；把</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当作</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after ____ </a:t>
            </a:r>
            <a:r>
              <a:rPr lang="zh-CN" altLang="zh-CN" kern="100" dirty="0">
                <a:solidFill>
                  <a:srgbClr val="000000"/>
                </a:solidFill>
                <a:latin typeface="Times New Roman" panose="02020603050405020304"/>
                <a:cs typeface="Times New Roman" panose="02020603050405020304"/>
              </a:rPr>
              <a:t>毕竟；</a:t>
            </a:r>
            <a:r>
              <a:rPr lang="zh-CN" altLang="zh-CN" kern="100" dirty="0" smtClean="0">
                <a:solidFill>
                  <a:srgbClr val="000000"/>
                </a:solidFill>
                <a:latin typeface="Times New Roman" panose="02020603050405020304"/>
                <a:cs typeface="Times New Roman" panose="02020603050405020304"/>
              </a:rPr>
              <a:t>终究</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864341" y="1799927"/>
            <a:ext cx="484428" cy="523220"/>
          </a:xfrm>
          <a:prstGeom prst="rect">
            <a:avLst/>
          </a:prstGeom>
        </p:spPr>
        <p:txBody>
          <a:bodyPr wrap="none">
            <a:spAutoFit/>
          </a:bodyPr>
          <a:lstStyle/>
          <a:p>
            <a:r>
              <a:rPr lang="en-US" altLang="zh-CN" dirty="0"/>
              <a:t>of</a:t>
            </a:r>
            <a:endParaRPr lang="zh-CN" altLang="en-US" dirty="0"/>
          </a:p>
        </p:txBody>
      </p:sp>
      <p:sp>
        <p:nvSpPr>
          <p:cNvPr id="3" name="矩形 2"/>
          <p:cNvSpPr/>
          <p:nvPr/>
        </p:nvSpPr>
        <p:spPr>
          <a:xfrm>
            <a:off x="904961" y="2411995"/>
            <a:ext cx="46358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in</a:t>
            </a:r>
            <a:endParaRPr lang="zh-CN" altLang="en-US" dirty="0"/>
          </a:p>
        </p:txBody>
      </p:sp>
      <p:sp>
        <p:nvSpPr>
          <p:cNvPr id="5" name="矩形 4"/>
          <p:cNvSpPr/>
          <p:nvPr/>
        </p:nvSpPr>
        <p:spPr>
          <a:xfrm>
            <a:off x="1764593" y="3033097"/>
            <a:ext cx="64312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out</a:t>
            </a:r>
            <a:endParaRPr lang="zh-CN" altLang="en-US" dirty="0"/>
          </a:p>
        </p:txBody>
      </p:sp>
      <p:sp>
        <p:nvSpPr>
          <p:cNvPr id="6" name="矩形 5"/>
          <p:cNvSpPr/>
          <p:nvPr/>
        </p:nvSpPr>
        <p:spPr>
          <a:xfrm>
            <a:off x="1755966" y="3619693"/>
            <a:ext cx="484428"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or</a:t>
            </a:r>
            <a:endParaRPr lang="zh-CN" altLang="en-US" dirty="0"/>
          </a:p>
        </p:txBody>
      </p:sp>
      <p:sp>
        <p:nvSpPr>
          <p:cNvPr id="7" name="矩形 6"/>
          <p:cNvSpPr/>
          <p:nvPr/>
        </p:nvSpPr>
        <p:spPr>
          <a:xfrm>
            <a:off x="2160637" y="4229035"/>
            <a:ext cx="48282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as</a:t>
            </a:r>
            <a:endParaRPr lang="zh-CN" altLang="en-US" dirty="0"/>
          </a:p>
        </p:txBody>
      </p:sp>
      <p:sp>
        <p:nvSpPr>
          <p:cNvPr id="8" name="矩形 7"/>
          <p:cNvSpPr/>
          <p:nvPr/>
        </p:nvSpPr>
        <p:spPr>
          <a:xfrm>
            <a:off x="1669702" y="4792886"/>
            <a:ext cx="542136"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all</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84209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Times New Roman" panose="02020603050405020304"/>
                <a:cs typeface="Courier New" panose="02070309020205020404"/>
              </a:rPr>
              <a:t>to do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For example, the mysterious large-eyed, bronze statues of the ancient Shu Kingdom, discovered at the Chinese archeological site at Sanxingdui, </a:t>
            </a:r>
            <a:r>
              <a:rPr lang="en-US" altLang="zh-CN" kern="100" dirty="0" smtClean="0">
                <a:solidFill>
                  <a:srgbClr val="000000"/>
                </a:solidFill>
                <a:latin typeface="Times New Roman" panose="02020603050405020304"/>
                <a:cs typeface="Courier New" panose="02070309020205020404"/>
              </a:rPr>
              <a:t>__________________________________</a:t>
            </a:r>
            <a:r>
              <a:rPr lang="en-US" altLang="zh-CN" kern="100" dirty="0">
                <a:solidFill>
                  <a:srgbClr val="000000"/>
                </a:solidFill>
                <a:latin typeface="Times New Roman" panose="02020603050405020304"/>
                <a:cs typeface="Courier New" panose="02070309020205020404"/>
              </a:rPr>
              <a:t>_</a:t>
            </a:r>
            <a:r>
              <a:rPr lang="en-US" altLang="zh-CN" kern="100" dirty="0" smtClean="0">
                <a:solidFill>
                  <a:srgbClr val="000000"/>
                </a:solidFill>
                <a:latin typeface="Times New Roman" panose="02020603050405020304"/>
                <a:cs typeface="Courier New" panose="02070309020205020404"/>
              </a:rPr>
              <a:t>_____ </a:t>
            </a:r>
            <a:r>
              <a:rPr lang="en-US" altLang="zh-CN" kern="100" dirty="0">
                <a:solidFill>
                  <a:srgbClr val="000000"/>
                </a:solidFill>
                <a:latin typeface="Times New Roman" panose="02020603050405020304"/>
                <a:cs typeface="Courier New" panose="02070309020205020404"/>
              </a:rPr>
              <a:t>great distances into the stars.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zh-CN" altLang="zh-CN" kern="100" dirty="0">
                <a:solidFill>
                  <a:srgbClr val="000000"/>
                </a:solidFill>
                <a:latin typeface="Times New Roman" panose="02020603050405020304"/>
                <a:cs typeface="Times New Roman" panose="02020603050405020304"/>
              </a:rPr>
              <a:t>例如，在中国考古遗址三星堆发现的古蜀国的神秘的巨目青铜像，古时的人们认为它们能够看到遥远的星空。</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p:txBody>
      </p:sp>
      <p:sp>
        <p:nvSpPr>
          <p:cNvPr id="3" name="副标题 2"/>
          <p:cNvSpPr txBox="1"/>
          <p:nvPr/>
        </p:nvSpPr>
        <p:spPr bwMode="auto">
          <a:xfrm>
            <a:off x="414338" y="3168079"/>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rPr>
              <a:t>were believed to have been able to look across</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539788"/>
            <a:ext cx="10693400" cy="590677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it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＋过去分词＋</a:t>
            </a:r>
            <a:r>
              <a:rPr lang="en-US" altLang="zh-CN" kern="100" dirty="0">
                <a:solidFill>
                  <a:srgbClr val="000000"/>
                </a:solidFill>
                <a:latin typeface="Times New Roman" panose="02020603050405020304"/>
                <a:cs typeface="Courier New" panose="02070309020205020404"/>
              </a:rPr>
              <a:t>that...</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Soon, </a:t>
            </a:r>
            <a:r>
              <a:rPr lang="en-US" altLang="zh-CN" kern="100" dirty="0" smtClean="0">
                <a:solidFill>
                  <a:srgbClr val="000000"/>
                </a:solidFill>
                <a:latin typeface="Times New Roman" panose="02020603050405020304"/>
                <a:cs typeface="Courier New" panose="02070309020205020404"/>
              </a:rPr>
              <a:t>_____________________ </a:t>
            </a:r>
            <a:r>
              <a:rPr lang="en-US" altLang="zh-CN" kern="100" dirty="0">
                <a:solidFill>
                  <a:srgbClr val="000000"/>
                </a:solidFill>
                <a:latin typeface="Times New Roman" panose="02020603050405020304"/>
                <a:cs typeface="Courier New" panose="02070309020205020404"/>
              </a:rPr>
              <a:t>the Sun was just one star among billions in the galaxy we call the Milky Way. </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不久以后，人们了解到太阳只是我们称之为银河系的数以十亿计的恒星中的一个。</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so... that...</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_______________________ </a:t>
            </a:r>
            <a:r>
              <a:rPr lang="en-US" altLang="zh-CN" kern="100" dirty="0">
                <a:solidFill>
                  <a:srgbClr val="000000"/>
                </a:solidFill>
                <a:latin typeface="Times New Roman" panose="02020603050405020304"/>
                <a:cs typeface="Courier New" panose="02070309020205020404"/>
              </a:rPr>
              <a:t>remains unexplored </a:t>
            </a:r>
            <a:r>
              <a:rPr lang="en-US" altLang="zh-CN" kern="100" dirty="0" smtClean="0">
                <a:solidFill>
                  <a:srgbClr val="000000"/>
                </a:solidFill>
                <a:latin typeface="Times New Roman" panose="02020603050405020304"/>
                <a:cs typeface="Courier New" panose="02070309020205020404"/>
              </a:rPr>
              <a:t>_____ </a:t>
            </a:r>
            <a:r>
              <a:rPr lang="en-US" altLang="zh-CN" kern="100" dirty="0">
                <a:solidFill>
                  <a:srgbClr val="000000"/>
                </a:solidFill>
                <a:latin typeface="Times New Roman" panose="02020603050405020304"/>
                <a:cs typeface="Courier New" panose="02070309020205020404"/>
              </a:rPr>
              <a:t>we are still close to the start of this incredible journey of discovery.</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zh-CN" altLang="zh-CN" kern="100" dirty="0">
                <a:solidFill>
                  <a:srgbClr val="000000"/>
                </a:solidFill>
                <a:latin typeface="Times New Roman" panose="02020603050405020304"/>
                <a:cs typeface="Times New Roman" panose="02020603050405020304"/>
              </a:rPr>
              <a:t>宇宙还有很多的未知领域，我们才刚刚接近这段奇幻发现之旅的起点</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620577" y="1204699"/>
            <a:ext cx="3342582"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it was understood that</a:t>
            </a:r>
            <a:endParaRPr lang="zh-CN" altLang="en-US" dirty="0"/>
          </a:p>
        </p:txBody>
      </p:sp>
      <p:sp>
        <p:nvSpPr>
          <p:cNvPr id="4" name="矩形 3"/>
          <p:cNvSpPr/>
          <p:nvPr/>
        </p:nvSpPr>
        <p:spPr>
          <a:xfrm>
            <a:off x="568154" y="4042790"/>
            <a:ext cx="3672800"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So much of the universe</a:t>
            </a:r>
            <a:endParaRPr lang="zh-CN" altLang="en-US" dirty="0"/>
          </a:p>
        </p:txBody>
      </p:sp>
      <p:sp>
        <p:nvSpPr>
          <p:cNvPr id="3" name="矩形 2"/>
          <p:cNvSpPr/>
          <p:nvPr/>
        </p:nvSpPr>
        <p:spPr>
          <a:xfrm>
            <a:off x="7739665" y="4085019"/>
            <a:ext cx="721672"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that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418718"/>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sound like</a:t>
            </a:r>
            <a:r>
              <a:rPr lang="zh-CN" altLang="zh-CN" kern="100" dirty="0">
                <a:solidFill>
                  <a:srgbClr val="000000"/>
                </a:solidFill>
                <a:latin typeface="Times New Roman" panose="02020603050405020304"/>
                <a:cs typeface="Times New Roman" panose="02020603050405020304"/>
              </a:rPr>
              <a:t>＋</a:t>
            </a:r>
            <a:r>
              <a:rPr lang="en-US" altLang="zh-CN" i="1" kern="100" dirty="0">
                <a:solidFill>
                  <a:srgbClr val="000000"/>
                </a:solidFill>
                <a:latin typeface="Times New Roman" panose="02020603050405020304"/>
                <a:cs typeface="Courier New" panose="02070309020205020404"/>
              </a:rPr>
              <a:t>adj</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________________ </a:t>
            </a:r>
            <a:r>
              <a:rPr lang="en-US" altLang="zh-CN" kern="100" dirty="0">
                <a:solidFill>
                  <a:srgbClr val="000000"/>
                </a:solidFill>
                <a:latin typeface="Times New Roman" panose="02020603050405020304"/>
                <a:cs typeface="Courier New" panose="02070309020205020404"/>
              </a:rPr>
              <a:t>on the ceiling might </a:t>
            </a:r>
            <a:r>
              <a:rPr lang="en-US" altLang="zh-CN" kern="100" dirty="0" smtClean="0">
                <a:solidFill>
                  <a:srgbClr val="000000"/>
                </a:solidFill>
                <a:latin typeface="Times New Roman" panose="02020603050405020304"/>
                <a:cs typeface="Courier New" panose="02070309020205020404"/>
              </a:rPr>
              <a:t>______________, astronauts </a:t>
            </a:r>
            <a:r>
              <a:rPr lang="en-US" altLang="zh-CN" kern="100" dirty="0">
                <a:solidFill>
                  <a:srgbClr val="000000"/>
                </a:solidFill>
                <a:latin typeface="Times New Roman" panose="02020603050405020304"/>
                <a:cs typeface="Courier New" panose="02070309020205020404"/>
              </a:rPr>
              <a:t>need to be strapped to sleeping compartments to protect themselves from injury.</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虽然睡在天花板上可能听起来很有趣，但宇航员需要被绑在睡眠舱上，以保护自己免受伤害</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152525" y="2051955"/>
            <a:ext cx="226536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while sleeping</a:t>
            </a:r>
            <a:endParaRPr lang="zh-CN" altLang="en-US" dirty="0"/>
          </a:p>
        </p:txBody>
      </p:sp>
      <p:sp>
        <p:nvSpPr>
          <p:cNvPr id="3" name="矩形 2"/>
          <p:cNvSpPr/>
          <p:nvPr/>
        </p:nvSpPr>
        <p:spPr>
          <a:xfrm>
            <a:off x="6841157" y="2104799"/>
            <a:ext cx="2238113"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sound like fun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8805</Words>
  <Application>WPS 演示</Application>
  <PresentationFormat>自定义</PresentationFormat>
  <Paragraphs>394</Paragraphs>
  <Slides>34</Slides>
  <Notes>34</Notes>
  <HiddenSlides>0</HiddenSlides>
  <MMClips>0</MMClips>
  <ScaleCrop>false</ScaleCrop>
  <HeadingPairs>
    <vt:vector size="8" baseType="variant">
      <vt:variant>
        <vt:lpstr>已用的字体</vt:lpstr>
      </vt:variant>
      <vt:variant>
        <vt:i4>21</vt:i4>
      </vt:variant>
      <vt:variant>
        <vt:lpstr>主题</vt:lpstr>
      </vt:variant>
      <vt:variant>
        <vt:i4>3</vt:i4>
      </vt:variant>
      <vt:variant>
        <vt:lpstr>嵌入 OLE 服务器</vt:lpstr>
      </vt:variant>
      <vt:variant>
        <vt:i4>2</vt:i4>
      </vt:variant>
      <vt:variant>
        <vt:lpstr>幻灯片标题</vt:lpstr>
      </vt:variant>
      <vt:variant>
        <vt:i4>34</vt:i4>
      </vt:variant>
    </vt:vector>
  </HeadingPairs>
  <TitlesOfParts>
    <vt:vector size="60"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黑体</vt:lpstr>
      <vt:lpstr>楷体_GB2312</vt:lpstr>
      <vt:lpstr>新宋体</vt:lpstr>
      <vt:lpstr>Book Antiqua</vt:lpstr>
      <vt:lpstr>等线</vt:lpstr>
      <vt:lpstr>Arial Unicode MS</vt:lpstr>
      <vt:lpstr>华文细黑</vt:lpstr>
      <vt:lpstr>IPAPANNEW</vt:lpstr>
      <vt:lpstr>Segoe Print</vt:lpstr>
      <vt:lpstr>Office 主题</vt:lpstr>
      <vt:lpstr>1_Office 主题</vt:lpstr>
      <vt:lpstr>自定义设计方案</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1308</cp:revision>
  <dcterms:created xsi:type="dcterms:W3CDTF">2016-06-29T09:22:00Z</dcterms:created>
  <dcterms:modified xsi:type="dcterms:W3CDTF">2026-02-27T09:50:08Z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