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 id="2147483662" r:id="rId4"/>
  </p:sldMasterIdLst>
  <p:notesMasterIdLst>
    <p:notesMasterId r:id="rId6"/>
  </p:notesMasterIdLst>
  <p:handoutMasterIdLst>
    <p:handoutMasterId r:id="rId30"/>
  </p:handoutMasterIdLst>
  <p:sldIdLst>
    <p:sldId id="2476" r:id="rId5"/>
    <p:sldId id="2363" r:id="rId7"/>
    <p:sldId id="3804" r:id="rId8"/>
    <p:sldId id="3805" r:id="rId9"/>
    <p:sldId id="3803" r:id="rId10"/>
    <p:sldId id="3825" r:id="rId11"/>
    <p:sldId id="3808" r:id="rId12"/>
    <p:sldId id="3807" r:id="rId13"/>
    <p:sldId id="3812" r:id="rId14"/>
    <p:sldId id="3800" r:id="rId15"/>
    <p:sldId id="2478" r:id="rId16"/>
    <p:sldId id="2343" r:id="rId17"/>
    <p:sldId id="3826" r:id="rId18"/>
    <p:sldId id="3827" r:id="rId19"/>
    <p:sldId id="3664" r:id="rId20"/>
    <p:sldId id="3671" r:id="rId21"/>
    <p:sldId id="3828" r:id="rId22"/>
    <p:sldId id="3830" r:id="rId23"/>
    <p:sldId id="3829" r:id="rId24"/>
    <p:sldId id="3832" r:id="rId25"/>
    <p:sldId id="3833" r:id="rId26"/>
    <p:sldId id="3834" r:id="rId27"/>
    <p:sldId id="3780" r:id="rId28"/>
    <p:sldId id="2276" r:id="rId29"/>
  </p:sldIdLst>
  <p:sldSz cx="11522075" cy="6480175"/>
  <p:notesSz cx="6858000" cy="9144000"/>
  <p:custDataLst>
    <p:tags r:id="rId34"/>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710" userDrawn="1">
          <p15:clr>
            <a:srgbClr val="A4A3A4"/>
          </p15:clr>
        </p15:guide>
        <p15:guide id="5" pos="0" userDrawn="1">
          <p15:clr>
            <a:srgbClr val="A4A3A4"/>
          </p15:clr>
        </p15:guide>
        <p15:guide id="6" pos="36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showGuides="1">
      <p:cViewPr varScale="1">
        <p:scale>
          <a:sx n="110" d="100"/>
          <a:sy n="110" d="100"/>
        </p:scale>
        <p:origin x="-978" y="-78"/>
      </p:cViewPr>
      <p:guideLst>
        <p:guide orient="horz" pos="562"/>
        <p:guide orient="horz" pos="462"/>
        <p:guide orient="horz" pos="2212"/>
        <p:guide pos="1710"/>
        <p:guide/>
        <p:guide pos="3628"/>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906"/>
        <p:guide pos="2160"/>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4" Type="http://schemas.openxmlformats.org/officeDocument/2006/relationships/tags" Target="tags/tag13.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dirty="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6417E43-C327-418C-8FE7-FADF2F210B2C}"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6417E43-C327-418C-8FE7-FADF2F210B2C}"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6325117-9EA1-4D0F-B6CB-E03C5024BD69}"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23.xml"/><Relationship Id="rId3" Type="http://schemas.openxmlformats.org/officeDocument/2006/relationships/slide" Target="../slides/slide15.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23.xml"/><Relationship Id="rId3" Type="http://schemas.openxmlformats.org/officeDocument/2006/relationships/slide" Target="../slides/slide15.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11.xml"/><Relationship Id="rId3" Type="http://schemas.openxmlformats.org/officeDocument/2006/relationships/slide" Target="../slides/slide23.xml"/><Relationship Id="rId2" Type="http://schemas.openxmlformats.org/officeDocument/2006/relationships/slide" Target="../slides/slide1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11.xml"/><Relationship Id="rId4" Type="http://schemas.openxmlformats.org/officeDocument/2006/relationships/slide" Target="../slides/slide24.xml"/><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11.xml"/><Relationship Id="rId4" Type="http://schemas.openxmlformats.org/officeDocument/2006/relationships/slide" Target="../slides/slide24.xml"/><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11.xml"/><Relationship Id="rId4" Type="http://schemas.openxmlformats.org/officeDocument/2006/relationships/slide" Target="../slides/slide24.xml"/><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11.xml"/><Relationship Id="rId4" Type="http://schemas.openxmlformats.org/officeDocument/2006/relationships/slide" Target="../slides/slide24.xml"/><Relationship Id="rId3" Type="http://schemas.openxmlformats.org/officeDocument/2006/relationships/slide" Target="../slides/slide1.xml"/><Relationship Id="rId2" Type="http://schemas.openxmlformats.org/officeDocument/2006/relationships/slide" Target="../slides/slide1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7330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Section Ⅰ</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Starting out &amp; Understanding ideas—Comprehending</a:t>
            </a:r>
            <a:endParaRPr lang="en-US" altLang="zh-CN"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png"/><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Section Ⅰ</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Starting out &amp; Understanding ideas—Comprehending</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4</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Everyday economics</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1.xml"/><Relationship Id="rId10" Type="http://schemas.openxmlformats.org/officeDocument/2006/relationships/slideLayout" Target="../slideLayouts/slideLayout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1.xml"/><Relationship Id="rId5" Type="http://schemas.openxmlformats.org/officeDocument/2006/relationships/hyperlink" Target="..\3.&#37197;&#22871;&#32451;&#20064;&#39064;\&#35838;&#21518;&#32032;&#20859;&#35780;&#20215;\13%20Unit%204&#12288;&#35838;&#21518;&#32032;&#20859;&#35780;&#20215;(&#21313;&#19977;)&#12288;Section%20&#8544;&#12288;Starting%20out%20&amp;%20Understanding%20ideas&#8212;Comprehending.docx" TargetMode="External"/><Relationship Id="rId4" Type="http://schemas.openxmlformats.org/officeDocument/2006/relationships/slide" Target="slide1.xml"/><Relationship Id="rId3" Type="http://schemas.openxmlformats.org/officeDocument/2006/relationships/tags" Target="../tags/tag12.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4.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4</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Everyday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economics</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学习任务目标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415037" y="2556011"/>
            <a:ext cx="10692000" cy="2446952"/>
          </a:xfrm>
        </p:spPr>
        <p:txBody>
          <a:bodyPr/>
          <a:lstStyle/>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1. Watch the video, understand the main idea and gain an initial understanding of various economic activities in daily life. </a:t>
            </a:r>
            <a:endParaRPr lang="zh-CN" altLang="zh-CN" sz="1050" kern="100" dirty="0">
              <a:latin typeface="宋体" panose="02010600030101010101" pitchFamily="2" charset="-122"/>
              <a:cs typeface="Courier New" panose="02070309020205020404"/>
            </a:endParaRPr>
          </a:p>
          <a:p>
            <a:r>
              <a:rPr lang="en-US" altLang="zh-CN" kern="100" dirty="0">
                <a:solidFill>
                  <a:srgbClr val="000000"/>
                </a:solidFill>
                <a:latin typeface="Times New Roman" panose="02020603050405020304"/>
                <a:ea typeface="宋体" panose="02010600030101010101" pitchFamily="2" charset="-122"/>
              </a:rPr>
              <a:t>2. Read the text and think deeply about the protagonist's experiences and advice. </a:t>
            </a:r>
            <a:endParaRPr lang="zh-CN" altLang="en-US" dirty="0"/>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自主式</a:t>
            </a:r>
            <a:r>
              <a:rPr lang="zh-CN" altLang="en-US" sz="3600" b="1" dirty="0">
                <a:solidFill>
                  <a:schemeClr val="bg1"/>
                </a:solidFill>
                <a:latin typeface="微软雅黑" panose="020B0503020204020204" pitchFamily="34" charset="-122"/>
                <a:ea typeface="微软雅黑" panose="020B0503020204020204" pitchFamily="34" charset="-122"/>
              </a:rPr>
              <a:t>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411" name="副标题 1"/>
          <p:cNvSpPr>
            <a:spLocks noGrp="1"/>
          </p:cNvSpPr>
          <p:nvPr>
            <p:ph type="subTitle" idx="1"/>
          </p:nvPr>
        </p:nvSpPr>
        <p:spPr bwMode="auto">
          <a:xfrm>
            <a:off x="414338" y="1655763"/>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写出下列词汇的汉语意思</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核心词汇</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blank</a:t>
            </a:r>
            <a:r>
              <a:rPr lang="en-US" altLang="zh-CN" i="1" kern="100" dirty="0">
                <a:solidFill>
                  <a:srgbClr val="000000"/>
                </a:solidFill>
                <a:latin typeface="Times New Roman" panose="02020603050405020304"/>
                <a:cs typeface="Courier New" panose="02070309020205020404"/>
              </a:rPr>
              <a:t> adj. </a:t>
            </a:r>
            <a:r>
              <a:rPr lang="en-US" altLang="zh-CN" kern="100" dirty="0" smtClean="0">
                <a:latin typeface="Times New Roman" panose="02020603050405020304"/>
                <a:ea typeface="楷体_GB2312"/>
                <a:cs typeface="Courier New" panose="02070309020205020404"/>
              </a:rPr>
              <a:t>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dizzy</a:t>
            </a:r>
            <a:r>
              <a:rPr lang="en-US" altLang="zh-CN" i="1" kern="100" dirty="0">
                <a:solidFill>
                  <a:srgbClr val="000000"/>
                </a:solidFill>
                <a:latin typeface="Times New Roman" panose="02020603050405020304"/>
                <a:cs typeface="Courier New" panose="02070309020205020404"/>
              </a:rPr>
              <a:t> adj. </a:t>
            </a:r>
            <a:r>
              <a:rPr lang="en-US" altLang="zh-CN" kern="100" dirty="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potential</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___________________________</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Times New Roman" panose="02020603050405020304"/>
                <a:cs typeface="Courier New" panose="02070309020205020404"/>
              </a:rPr>
              <a:t>4. enterprising</a:t>
            </a:r>
            <a:r>
              <a:rPr lang="en-US" altLang="zh-CN" i="1" kern="100" dirty="0">
                <a:solidFill>
                  <a:srgbClr val="000000"/>
                </a:solidFill>
                <a:latin typeface="Times New Roman" panose="02020603050405020304"/>
                <a:cs typeface="Courier New" panose="02070309020205020404"/>
              </a:rPr>
              <a:t> adj. </a:t>
            </a:r>
            <a:r>
              <a:rPr lang="en-US" altLang="zh-CN" kern="100" dirty="0" smtClean="0">
                <a:latin typeface="Times New Roman" panose="02020603050405020304"/>
                <a:ea typeface="楷体_GB2312"/>
                <a:cs typeface="Courier New" panose="02070309020205020404"/>
              </a:rPr>
              <a:t>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5. phase</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667786" y="2896887"/>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无表情的，木然的</a:t>
            </a:r>
            <a:endParaRPr lang="zh-CN" altLang="en-US" dirty="0"/>
          </a:p>
        </p:txBody>
      </p:sp>
      <p:sp>
        <p:nvSpPr>
          <p:cNvPr id="5" name="矩形 4"/>
          <p:cNvSpPr/>
          <p:nvPr/>
        </p:nvSpPr>
        <p:spPr>
          <a:xfrm>
            <a:off x="2667786" y="3535241"/>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头晕目眩的</a:t>
            </a:r>
            <a:endParaRPr lang="zh-CN" altLang="en-US" dirty="0"/>
          </a:p>
        </p:txBody>
      </p:sp>
      <p:sp>
        <p:nvSpPr>
          <p:cNvPr id="6" name="矩形 5"/>
          <p:cNvSpPr/>
          <p:nvPr/>
        </p:nvSpPr>
        <p:spPr>
          <a:xfrm>
            <a:off x="2883447" y="4104584"/>
            <a:ext cx="3656770"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事物的</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潜力，可能性</a:t>
            </a:r>
            <a:endParaRPr lang="zh-CN" altLang="en-US" dirty="0"/>
          </a:p>
        </p:txBody>
      </p:sp>
      <p:sp>
        <p:nvSpPr>
          <p:cNvPr id="7" name="矩形 6"/>
          <p:cNvSpPr/>
          <p:nvPr/>
        </p:nvSpPr>
        <p:spPr>
          <a:xfrm>
            <a:off x="3539054" y="4708433"/>
            <a:ext cx="664797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有创业精神的；有事业心的；有进取心的</a:t>
            </a:r>
            <a:endParaRPr lang="zh-CN" altLang="en-US" dirty="0"/>
          </a:p>
        </p:txBody>
      </p:sp>
      <p:sp>
        <p:nvSpPr>
          <p:cNvPr id="8" name="矩形 7"/>
          <p:cNvSpPr/>
          <p:nvPr/>
        </p:nvSpPr>
        <p:spPr>
          <a:xfrm>
            <a:off x="2314103" y="5320909"/>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阶段，时期</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467779"/>
            <a:ext cx="10693400" cy="59093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6. bonus</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7. guidance</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8. consultant</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9. purchase</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10. distribution</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______________________</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11. contribute to </a:t>
            </a:r>
            <a:r>
              <a:rPr lang="en-US" altLang="zh-CN" kern="100" dirty="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12. most of all </a:t>
            </a:r>
            <a:r>
              <a:rPr lang="en-US" altLang="zh-CN" kern="100" dirty="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13. take a deep breath </a:t>
            </a:r>
            <a:r>
              <a:rPr lang="en-US" altLang="zh-CN" kern="100" dirty="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14. return to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lnSpc>
                <a:spcPct val="135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15. dream of </a:t>
            </a:r>
            <a:r>
              <a:rPr lang="en-US" altLang="zh-CN" kern="100" dirty="0" smtClean="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412665" y="53978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奖金；红利</a:t>
            </a:r>
            <a:endParaRPr lang="zh-CN" altLang="en-US" dirty="0"/>
          </a:p>
        </p:txBody>
      </p:sp>
      <p:sp>
        <p:nvSpPr>
          <p:cNvPr id="4" name="矩形 3"/>
          <p:cNvSpPr/>
          <p:nvPr/>
        </p:nvSpPr>
        <p:spPr>
          <a:xfrm>
            <a:off x="2852613" y="109187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指导，引导</a:t>
            </a:r>
            <a:endParaRPr lang="zh-CN" altLang="en-US" dirty="0"/>
          </a:p>
        </p:txBody>
      </p:sp>
      <p:sp>
        <p:nvSpPr>
          <p:cNvPr id="5" name="矩形 4"/>
          <p:cNvSpPr/>
          <p:nvPr/>
        </p:nvSpPr>
        <p:spPr>
          <a:xfrm>
            <a:off x="2844713" y="169572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顾问</a:t>
            </a:r>
            <a:endParaRPr lang="zh-CN" altLang="en-US" dirty="0"/>
          </a:p>
        </p:txBody>
      </p:sp>
      <p:sp>
        <p:nvSpPr>
          <p:cNvPr id="6" name="矩形 5"/>
          <p:cNvSpPr/>
          <p:nvPr/>
        </p:nvSpPr>
        <p:spPr>
          <a:xfrm>
            <a:off x="2628689" y="2256443"/>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购买</a:t>
            </a:r>
            <a:endParaRPr lang="zh-CN" altLang="en-US" dirty="0"/>
          </a:p>
        </p:txBody>
      </p:sp>
      <p:sp>
        <p:nvSpPr>
          <p:cNvPr id="7" name="矩形 6"/>
          <p:cNvSpPr/>
          <p:nvPr/>
        </p:nvSpPr>
        <p:spPr>
          <a:xfrm>
            <a:off x="3318439" y="2825787"/>
            <a:ext cx="3297698"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商品的</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分销，经销</a:t>
            </a:r>
            <a:endParaRPr lang="zh-CN" altLang="en-US" dirty="0"/>
          </a:p>
        </p:txBody>
      </p:sp>
      <p:sp>
        <p:nvSpPr>
          <p:cNvPr id="8" name="矩形 7"/>
          <p:cNvSpPr/>
          <p:nvPr/>
        </p:nvSpPr>
        <p:spPr>
          <a:xfrm>
            <a:off x="3120031" y="343694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促成；导致</a:t>
            </a:r>
            <a:endParaRPr lang="zh-CN" altLang="en-US" dirty="0"/>
          </a:p>
        </p:txBody>
      </p:sp>
      <p:sp>
        <p:nvSpPr>
          <p:cNvPr id="9" name="矩形 8"/>
          <p:cNvSpPr/>
          <p:nvPr/>
        </p:nvSpPr>
        <p:spPr>
          <a:xfrm>
            <a:off x="2826733" y="3998979"/>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最重要的是</a:t>
            </a:r>
            <a:endParaRPr lang="zh-CN" altLang="en-US" dirty="0"/>
          </a:p>
        </p:txBody>
      </p:sp>
      <p:sp>
        <p:nvSpPr>
          <p:cNvPr id="10" name="矩形 9"/>
          <p:cNvSpPr/>
          <p:nvPr/>
        </p:nvSpPr>
        <p:spPr>
          <a:xfrm>
            <a:off x="3939541" y="456832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深吸一口气</a:t>
            </a:r>
            <a:endParaRPr lang="zh-CN" altLang="en-US" dirty="0"/>
          </a:p>
        </p:txBody>
      </p:sp>
      <p:sp>
        <p:nvSpPr>
          <p:cNvPr id="11" name="矩形 10"/>
          <p:cNvSpPr/>
          <p:nvPr/>
        </p:nvSpPr>
        <p:spPr>
          <a:xfrm>
            <a:off x="2438545" y="5120413"/>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回到</a:t>
            </a:r>
            <a:endParaRPr lang="zh-CN" altLang="en-US" dirty="0"/>
          </a:p>
        </p:txBody>
      </p:sp>
      <p:sp>
        <p:nvSpPr>
          <p:cNvPr id="12" name="矩形 11"/>
          <p:cNvSpPr/>
          <p:nvPr/>
        </p:nvSpPr>
        <p:spPr>
          <a:xfrm>
            <a:off x="2550689" y="5707009"/>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渴望；梦见</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683803"/>
            <a:ext cx="10693400" cy="55215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阅读词汇</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bug</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manufacturer</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cosmetics</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4. entrepreneurial</a:t>
            </a:r>
            <a:r>
              <a:rPr lang="en-US" altLang="zh-CN" i="1" kern="100" dirty="0">
                <a:solidFill>
                  <a:srgbClr val="000000"/>
                </a:solidFill>
                <a:latin typeface="Times New Roman" panose="02020603050405020304"/>
                <a:cs typeface="Courier New" panose="02070309020205020404"/>
              </a:rPr>
              <a:t> adj. </a:t>
            </a:r>
            <a:r>
              <a:rPr lang="en-US" altLang="zh-CN" kern="100" dirty="0" smtClean="0">
                <a:latin typeface="Times New Roman" panose="02020603050405020304"/>
                <a:ea typeface="楷体_GB2312"/>
                <a:cs typeface="Courier New" panose="02070309020205020404"/>
              </a:rPr>
              <a:t>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5. input</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6. forehead</a:t>
            </a:r>
            <a:r>
              <a:rPr lang="en-US" altLang="zh-CN" i="1" kern="100" dirty="0">
                <a:solidFill>
                  <a:srgbClr val="000000"/>
                </a:solidFill>
                <a:latin typeface="Times New Roman" panose="02020603050405020304"/>
                <a:cs typeface="Courier New" panose="02070309020205020404"/>
              </a:rPr>
              <a:t> n. </a:t>
            </a:r>
            <a:r>
              <a:rPr lang="en-US" altLang="zh-CN" kern="100" dirty="0">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7. chairwoman</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8. sunrise</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124633" y="1367879"/>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突然的兴趣，迷恋</a:t>
            </a:r>
            <a:endParaRPr lang="zh-CN" altLang="en-US" dirty="0"/>
          </a:p>
        </p:txBody>
      </p:sp>
      <p:sp>
        <p:nvSpPr>
          <p:cNvPr id="4" name="矩形 3"/>
          <p:cNvSpPr/>
          <p:nvPr/>
        </p:nvSpPr>
        <p:spPr>
          <a:xfrm>
            <a:off x="3435848" y="1937223"/>
            <a:ext cx="4493538"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制造商；制造公司，制造厂</a:t>
            </a:r>
            <a:endParaRPr lang="zh-CN" altLang="en-US" dirty="0"/>
          </a:p>
        </p:txBody>
      </p:sp>
      <p:sp>
        <p:nvSpPr>
          <p:cNvPr id="5" name="矩形 4"/>
          <p:cNvSpPr/>
          <p:nvPr/>
        </p:nvSpPr>
        <p:spPr>
          <a:xfrm>
            <a:off x="2970022" y="2541072"/>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化妆品，美容品</a:t>
            </a:r>
            <a:endParaRPr lang="zh-CN" altLang="en-US" dirty="0"/>
          </a:p>
        </p:txBody>
      </p:sp>
      <p:sp>
        <p:nvSpPr>
          <p:cNvPr id="6" name="矩形 5"/>
          <p:cNvSpPr/>
          <p:nvPr/>
        </p:nvSpPr>
        <p:spPr>
          <a:xfrm>
            <a:off x="4117335" y="3127668"/>
            <a:ext cx="413446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创业的，具有创业精神的</a:t>
            </a:r>
            <a:endParaRPr lang="zh-CN" altLang="en-US" dirty="0"/>
          </a:p>
        </p:txBody>
      </p:sp>
      <p:sp>
        <p:nvSpPr>
          <p:cNvPr id="7" name="矩形 6"/>
          <p:cNvSpPr/>
          <p:nvPr/>
        </p:nvSpPr>
        <p:spPr>
          <a:xfrm>
            <a:off x="2305788" y="3731517"/>
            <a:ext cx="150233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投入</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物</a:t>
            </a:r>
            <a:r>
              <a:rPr lang="en-US" altLang="zh-CN" kern="100" dirty="0">
                <a:latin typeface="Times New Roman" panose="02020603050405020304"/>
                <a:ea typeface="楷体_GB2312"/>
              </a:rPr>
              <a:t>)</a:t>
            </a:r>
            <a:endParaRPr lang="zh-CN" altLang="en-US" dirty="0"/>
          </a:p>
        </p:txBody>
      </p:sp>
      <p:sp>
        <p:nvSpPr>
          <p:cNvPr id="8" name="矩形 7"/>
          <p:cNvSpPr/>
          <p:nvPr/>
        </p:nvSpPr>
        <p:spPr>
          <a:xfrm>
            <a:off x="2780241" y="4343993"/>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额，前额</a:t>
            </a:r>
            <a:endParaRPr lang="zh-CN" altLang="en-US" dirty="0"/>
          </a:p>
        </p:txBody>
      </p:sp>
      <p:sp>
        <p:nvSpPr>
          <p:cNvPr id="9" name="矩形 8"/>
          <p:cNvSpPr/>
          <p:nvPr/>
        </p:nvSpPr>
        <p:spPr>
          <a:xfrm>
            <a:off x="3366837" y="4930589"/>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女主席；女会长</a:t>
            </a:r>
            <a:endParaRPr lang="zh-CN" altLang="en-US" dirty="0"/>
          </a:p>
        </p:txBody>
      </p:sp>
      <p:sp>
        <p:nvSpPr>
          <p:cNvPr id="10" name="矩形 9"/>
          <p:cNvSpPr/>
          <p:nvPr/>
        </p:nvSpPr>
        <p:spPr>
          <a:xfrm>
            <a:off x="2599086" y="5525179"/>
            <a:ext cx="4015843"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日出</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时分</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；黎明；拂晓</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1979947"/>
            <a:ext cx="10693400" cy="25053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9. obstacle</a:t>
            </a:r>
            <a:r>
              <a:rPr lang="en-US" altLang="zh-CN" i="1" kern="100" dirty="0">
                <a:solidFill>
                  <a:srgbClr val="000000"/>
                </a:solidFill>
                <a:latin typeface="Times New Roman" panose="02020603050405020304"/>
                <a:cs typeface="Courier New" panose="02070309020205020404"/>
              </a:rPr>
              <a:t> n. </a:t>
            </a:r>
            <a:r>
              <a:rPr lang="en-US" altLang="zh-CN" kern="100" dirty="0" smtClean="0">
                <a:latin typeface="Times New Roman" panose="02020603050405020304"/>
                <a:ea typeface="楷体_GB2312"/>
                <a:cs typeface="Courier New" panose="02070309020205020404"/>
              </a:rPr>
              <a:t>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10. row upon row </a:t>
            </a:r>
            <a:r>
              <a:rPr lang="en-US" altLang="zh-CN" kern="100" dirty="0">
                <a:latin typeface="Times New Roman" panose="02020603050405020304"/>
                <a:ea typeface="楷体_GB2312"/>
                <a:cs typeface="Courier New" panose="02070309020205020404"/>
              </a:rPr>
              <a:t>_______________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11. in the hope of </a:t>
            </a:r>
            <a:r>
              <a:rPr lang="en-US" altLang="zh-CN" kern="100" dirty="0">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12. start out </a:t>
            </a:r>
            <a:r>
              <a:rPr lang="en-US" altLang="zh-CN" kern="100" dirty="0" smtClean="0">
                <a:latin typeface="Times New Roman" panose="02020603050405020304"/>
                <a:ea typeface="楷体_GB2312"/>
                <a:cs typeface="Courier New" panose="02070309020205020404"/>
              </a:rPr>
              <a:t>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703790" y="2068795"/>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障碍，阻碍，妨碍</a:t>
            </a:r>
            <a:endParaRPr lang="zh-CN" altLang="en-US" dirty="0"/>
          </a:p>
        </p:txBody>
      </p:sp>
      <p:sp>
        <p:nvSpPr>
          <p:cNvPr id="3" name="矩形 2"/>
          <p:cNvSpPr/>
          <p:nvPr/>
        </p:nvSpPr>
        <p:spPr>
          <a:xfrm>
            <a:off x="3384773" y="2664023"/>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一排又一排</a:t>
            </a:r>
            <a:endParaRPr lang="zh-CN" altLang="en-US" dirty="0"/>
          </a:p>
        </p:txBody>
      </p:sp>
      <p:sp>
        <p:nvSpPr>
          <p:cNvPr id="4" name="矩形 3"/>
          <p:cNvSpPr/>
          <p:nvPr/>
        </p:nvSpPr>
        <p:spPr>
          <a:xfrm>
            <a:off x="3168749" y="325692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希望</a:t>
            </a:r>
            <a:endParaRPr lang="zh-CN" altLang="en-US" dirty="0"/>
          </a:p>
        </p:txBody>
      </p:sp>
      <p:sp>
        <p:nvSpPr>
          <p:cNvPr id="6" name="矩形 5"/>
          <p:cNvSpPr/>
          <p:nvPr/>
        </p:nvSpPr>
        <p:spPr>
          <a:xfrm>
            <a:off x="2547647" y="3834897"/>
            <a:ext cx="413446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开始，起初；从</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着手</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任务型课堂</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9461" name="副标题 3"/>
          <p:cNvSpPr>
            <a:spLocks noGrp="1"/>
          </p:cNvSpPr>
          <p:nvPr>
            <p:ph type="subTitle" idx="1"/>
          </p:nvPr>
        </p:nvSpPr>
        <p:spPr bwMode="auto">
          <a:xfrm>
            <a:off x="414338" y="1616271"/>
            <a:ext cx="10693400" cy="1227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a:t>
            </a:r>
            <a:r>
              <a:rPr lang="en-US" altLang="zh-CN" b="1" kern="100" dirty="0" smtClean="0">
                <a:solidFill>
                  <a:srgbClr val="000000"/>
                </a:solidFill>
                <a:latin typeface="Times New Roman" panose="02020603050405020304"/>
                <a:ea typeface="黑体" panose="02010609060101010101" charset="-122"/>
                <a:cs typeface="Courier New" panose="02070309020205020404"/>
              </a:rPr>
              <a:t>text</a:t>
            </a:r>
            <a:endParaRPr lang="zh-CN" altLang="zh-CN" sz="1050" kern="100" dirty="0">
              <a:latin typeface="宋体" panose="02010600030101010101" pitchFamily="2" charset="-122"/>
              <a:cs typeface="Courier New" panose="02070309020205020404"/>
            </a:endParaRPr>
          </a:p>
        </p:txBody>
      </p:sp>
      <p:pic>
        <p:nvPicPr>
          <p:cNvPr id="614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405" y="3103395"/>
            <a:ext cx="11269252" cy="290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4164023" y="3096071"/>
            <a:ext cx="1200970"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chairwoman</a:t>
            </a:r>
            <a:endParaRPr lang="zh-CN" altLang="en-US" sz="1600" dirty="0"/>
          </a:p>
        </p:txBody>
      </p:sp>
      <p:sp>
        <p:nvSpPr>
          <p:cNvPr id="6" name="矩形 5"/>
          <p:cNvSpPr/>
          <p:nvPr/>
        </p:nvSpPr>
        <p:spPr>
          <a:xfrm>
            <a:off x="8605353" y="3648162"/>
            <a:ext cx="915635"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purchase</a:t>
            </a:r>
            <a:endParaRPr lang="zh-CN" altLang="en-US" sz="1600" dirty="0"/>
          </a:p>
        </p:txBody>
      </p:sp>
      <p:sp>
        <p:nvSpPr>
          <p:cNvPr id="7" name="矩形 6"/>
          <p:cNvSpPr/>
          <p:nvPr/>
        </p:nvSpPr>
        <p:spPr>
          <a:xfrm>
            <a:off x="1721474" y="5140531"/>
            <a:ext cx="869149"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Reasons</a:t>
            </a:r>
            <a:endParaRPr lang="zh-CN" altLang="en-US" sz="1600" dirty="0"/>
          </a:p>
        </p:txBody>
      </p:sp>
      <p:sp>
        <p:nvSpPr>
          <p:cNvPr id="8" name="矩形 7"/>
          <p:cNvSpPr/>
          <p:nvPr/>
        </p:nvSpPr>
        <p:spPr>
          <a:xfrm>
            <a:off x="6805153" y="5241793"/>
            <a:ext cx="870751"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freedom</a:t>
            </a:r>
            <a:endParaRPr lang="zh-CN" altLang="en-US" sz="1600" dirty="0"/>
          </a:p>
        </p:txBody>
      </p:sp>
      <p:sp>
        <p:nvSpPr>
          <p:cNvPr id="9" name="矩形 8"/>
          <p:cNvSpPr/>
          <p:nvPr/>
        </p:nvSpPr>
        <p:spPr>
          <a:xfrm>
            <a:off x="5364993" y="5623610"/>
            <a:ext cx="2366353"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Giving something back to</a:t>
            </a:r>
            <a:endParaRPr lang="zh-CN" altLang="en-US" sz="16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8409" y="1851708"/>
            <a:ext cx="11305256" cy="2540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1836601" y="2087959"/>
            <a:ext cx="1098378"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Challenges</a:t>
            </a:r>
            <a:endParaRPr lang="zh-CN" altLang="en-US" sz="1600" dirty="0"/>
          </a:p>
        </p:txBody>
      </p:sp>
      <p:sp>
        <p:nvSpPr>
          <p:cNvPr id="4" name="矩形 3"/>
          <p:cNvSpPr/>
          <p:nvPr/>
        </p:nvSpPr>
        <p:spPr>
          <a:xfrm>
            <a:off x="4338623" y="1907939"/>
            <a:ext cx="1088760"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investment</a:t>
            </a:r>
            <a:endParaRPr lang="zh-CN" altLang="en-US" sz="1600" dirty="0"/>
          </a:p>
        </p:txBody>
      </p:sp>
      <p:sp>
        <p:nvSpPr>
          <p:cNvPr id="5" name="矩形 4"/>
          <p:cNvSpPr/>
          <p:nvPr/>
        </p:nvSpPr>
        <p:spPr>
          <a:xfrm>
            <a:off x="1778904" y="3333581"/>
            <a:ext cx="777777"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Advice</a:t>
            </a:r>
            <a:endParaRPr lang="zh-CN" altLang="en-US" sz="1600" dirty="0"/>
          </a:p>
        </p:txBody>
      </p:sp>
      <p:sp>
        <p:nvSpPr>
          <p:cNvPr id="6" name="矩形 5"/>
          <p:cNvSpPr/>
          <p:nvPr/>
        </p:nvSpPr>
        <p:spPr>
          <a:xfrm>
            <a:off x="6733145" y="2865529"/>
            <a:ext cx="1329210"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determination</a:t>
            </a:r>
            <a:endParaRPr lang="zh-CN" altLang="en-US" sz="1600" dirty="0"/>
          </a:p>
        </p:txBody>
      </p:sp>
      <p:sp>
        <p:nvSpPr>
          <p:cNvPr id="7" name="矩形 6"/>
          <p:cNvSpPr/>
          <p:nvPr/>
        </p:nvSpPr>
        <p:spPr>
          <a:xfrm>
            <a:off x="5076961" y="3549605"/>
            <a:ext cx="997389" cy="338554"/>
          </a:xfrm>
          <a:prstGeom prst="rect">
            <a:avLst/>
          </a:prstGeom>
        </p:spPr>
        <p:txBody>
          <a:bodyPr wrap="none">
            <a:spAutoFit/>
          </a:bodyPr>
          <a:lstStyle/>
          <a:p>
            <a:r>
              <a:rPr lang="en-US" altLang="zh-CN" sz="1600" kern="100" dirty="0" smtClean="0">
                <a:latin typeface="Times New Roman" panose="02020603050405020304"/>
                <a:ea typeface="黑体" panose="02010609060101010101" charset="-122"/>
                <a:cs typeface="Courier New" panose="02070309020205020404"/>
              </a:rPr>
              <a:t>ambitious</a:t>
            </a:r>
            <a:endParaRPr lang="zh-CN" altLang="en-US" sz="1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220490"/>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How did Zhang Yue feel when she appeared on TV?</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solidFill>
                  <a:srgbClr val="000000"/>
                </a:solidFill>
                <a:latin typeface="Times New Roman" panose="02020603050405020304"/>
                <a:cs typeface="Courier New" panose="02070309020205020404"/>
              </a:rPr>
              <a:t>A. Excited</a:t>
            </a:r>
            <a:r>
              <a:rPr lang="en-US" altLang="zh-CN" kern="100" dirty="0">
                <a:solidFill>
                  <a:srgbClr val="000000"/>
                </a:solidFill>
                <a:latin typeface="Times New Roman" panose="02020603050405020304"/>
                <a:cs typeface="Courier New" panose="02070309020205020404"/>
              </a:rPr>
              <a:t>.  	B. Nervous.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Depressed.  	D. Calm</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4824933" y="3636131"/>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727919"/>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Why should rose flowers be picked before sunrise?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Because they grow well then.</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 Because they are the most beautiful then.</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Because there are too many people then.</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 Because they are easily damaged or broken.</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24433" y="4141928"/>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1799927"/>
            <a:ext cx="10693400" cy="3037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3. What's the biggest challenge at the initial phase for Zhang Yue?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A. Her parents' disapproval.</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B. Her lack of confidence.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C. How to win the belief of local people.</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D. Her lack of capital and equipment</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360012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202" y="1657777"/>
            <a:ext cx="2419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endParaRPr lang="zh-CN" altLang="en-US" sz="1400" b="1">
              <a:solidFill>
                <a:srgbClr val="C0472D"/>
              </a:solidFill>
              <a:latin typeface="微软雅黑" panose="020B0503020204020204" pitchFamily="34" charset="-122"/>
              <a:ea typeface="微软雅黑" panose="020B0503020204020204" pitchFamily="34" charset="-122"/>
            </a:endParaRPr>
          </a:p>
        </p:txBody>
      </p:sp>
      <p:sp>
        <p:nvSpPr>
          <p:cNvPr id="6" name="平行四边形 5"/>
          <p:cNvSpPr/>
          <p:nvPr/>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smtClean="0">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副标题 3"/>
          <p:cNvSpPr>
            <a:spLocks noGrp="1"/>
          </p:cNvSpPr>
          <p:nvPr>
            <p:ph type="subTitle" idx="1"/>
          </p:nvPr>
        </p:nvSpPr>
        <p:spPr>
          <a:xfrm>
            <a:off x="415037" y="2292484"/>
            <a:ext cx="10692000" cy="4009390"/>
          </a:xfrm>
        </p:spPr>
        <p:txBody>
          <a:bodyPr/>
          <a:lstStyle/>
          <a:p>
            <a:pPr indent="711200" algn="just">
              <a:lnSpc>
                <a:spcPct val="130000"/>
              </a:lnSpc>
              <a:spcAft>
                <a:spcPts val="0"/>
              </a:spcAft>
              <a:tabLst>
                <a:tab pos="4500880" algn="l"/>
              </a:tabLst>
            </a:pPr>
            <a:r>
              <a:rPr lang="en-US" altLang="zh-CN" kern="100" dirty="0">
                <a:solidFill>
                  <a:srgbClr val="000000"/>
                </a:solidFill>
                <a:latin typeface="Times New Roman" panose="02020603050405020304"/>
                <a:cs typeface="Courier New" panose="02070309020205020404"/>
              </a:rPr>
              <a:t>The theme of this unit is humans and society, whose topics are about personal career tendencies, future planning, and social and economic phenomena. Starting with the development of currency, this unit focuses on hot spots and trends in social development, and leads students to understand economic phenomena in everyday life. Students can develop professional thinking habits and creativity, and establish a correct view of money and financial management.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842098"/>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It was only after graduating from university overseas and returning to visit her parents that Zhang </a:t>
            </a:r>
            <a:r>
              <a:rPr lang="en-US" altLang="zh-CN" kern="100" dirty="0" err="1">
                <a:solidFill>
                  <a:srgbClr val="000000"/>
                </a:solidFill>
                <a:latin typeface="Times New Roman" panose="02020603050405020304"/>
                <a:cs typeface="Courier New" panose="02070309020205020404"/>
              </a:rPr>
              <a:t>realised</a:t>
            </a:r>
            <a:r>
              <a:rPr lang="en-US" altLang="zh-CN" kern="100" dirty="0">
                <a:solidFill>
                  <a:srgbClr val="000000"/>
                </a:solidFill>
                <a:latin typeface="Times New Roman" panose="02020603050405020304"/>
                <a:cs typeface="Courier New" panose="02070309020205020404"/>
              </a:rPr>
              <a:t> the potential.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本句是</a:t>
            </a:r>
            <a:r>
              <a:rPr lang="en-US" altLang="zh-CN" kern="100" dirty="0">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句型，被强调的部分是</a:t>
            </a:r>
            <a:r>
              <a:rPr lang="en-US" altLang="zh-CN" kern="100" dirty="0">
                <a:solidFill>
                  <a:srgbClr val="000000"/>
                </a:solidFill>
                <a:latin typeface="Times New Roman" panose="02020603050405020304"/>
                <a:cs typeface="Courier New" panose="02070309020205020404"/>
              </a:rPr>
              <a:t>“only after graduating from university overseas and returning to visit her parents”</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smtClean="0">
                <a:solidFill>
                  <a:srgbClr val="000000"/>
                </a:solidFill>
                <a:latin typeface="IPAPANNEW"/>
                <a:cs typeface="Times New Roman" panose="02020603050405020304"/>
              </a:rPr>
              <a:t>]</a:t>
            </a:r>
            <a:r>
              <a:rPr lang="en-US" altLang="zh-CN" kern="100" dirty="0" smtClean="0">
                <a:latin typeface="Times New Roman" panose="02020603050405020304"/>
                <a:ea typeface="楷体_GB2312"/>
                <a:cs typeface="Courier New" panose="02070309020205020404"/>
              </a:rPr>
              <a:t>_____________________________________</a:t>
            </a:r>
            <a:r>
              <a:rPr lang="en-US" altLang="zh-CN" kern="100" dirty="0">
                <a:latin typeface="Times New Roman" panose="02020603050405020304"/>
                <a:ea typeface="楷体_GB2312"/>
                <a:cs typeface="Courier New" panose="02070309020205020404"/>
              </a:rPr>
              <a:t>_</a:t>
            </a:r>
            <a:r>
              <a:rPr lang="en-US" altLang="zh-CN" kern="100" dirty="0" smtClean="0">
                <a:latin typeface="Times New Roman" panose="02020603050405020304"/>
                <a:ea typeface="楷体_GB2312"/>
                <a:cs typeface="Courier New" panose="02070309020205020404"/>
              </a:rPr>
              <a:t>___________ 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888519" y="3328935"/>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强调</a:t>
            </a:r>
            <a:endParaRPr lang="zh-CN" altLang="en-US" dirty="0"/>
          </a:p>
        </p:txBody>
      </p:sp>
      <p:sp>
        <p:nvSpPr>
          <p:cNvPr id="4" name="副标题 1"/>
          <p:cNvSpPr txBox="1"/>
          <p:nvPr/>
        </p:nvSpPr>
        <p:spPr bwMode="auto">
          <a:xfrm>
            <a:off x="414338" y="4392215"/>
            <a:ext cx="10693400" cy="12086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0"/>
              </a:spcAft>
              <a:tabLst>
                <a:tab pos="4500880" algn="l"/>
              </a:tabLst>
            </a:pPr>
            <a:r>
              <a:rPr lang="en-US" altLang="zh-CN" kern="100" dirty="0" smtClean="0">
                <a:solidFill>
                  <a:srgbClr val="FF0000"/>
                </a:solidFill>
                <a:latin typeface="Times New Roman" panose="02020603050405020304"/>
                <a:ea typeface="楷体_GB2312"/>
                <a:cs typeface="Times New Roman" panose="02020603050405020304"/>
              </a:rPr>
              <a:t>                    </a:t>
            </a:r>
            <a:r>
              <a:rPr lang="zh-CN" altLang="zh-CN" kern="100" dirty="0" smtClean="0">
                <a:solidFill>
                  <a:srgbClr val="FF0000"/>
                </a:solidFill>
                <a:latin typeface="Times New Roman" panose="02020603050405020304"/>
                <a:ea typeface="楷体_GB2312"/>
                <a:cs typeface="Times New Roman" panose="02020603050405020304"/>
              </a:rPr>
              <a:t>直到</a:t>
            </a:r>
            <a:r>
              <a:rPr lang="zh-CN" altLang="zh-CN" kern="100" dirty="0">
                <a:solidFill>
                  <a:srgbClr val="FF0000"/>
                </a:solidFill>
                <a:latin typeface="Times New Roman" panose="02020603050405020304"/>
                <a:ea typeface="楷体_GB2312"/>
                <a:cs typeface="Times New Roman" panose="02020603050405020304"/>
              </a:rPr>
              <a:t>从国外的大学毕业后，回去探望父母时，张悦才意识到这里的潜力。</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439887"/>
            <a:ext cx="10693400" cy="37117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2.  The biggest challenge at the initial phase was to persuade people to work for me, which was totally outside my experience. </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句式分析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本句主句是主系表结构，</a:t>
            </a:r>
            <a:r>
              <a:rPr lang="en-US" altLang="zh-CN" kern="100" dirty="0">
                <a:solidFill>
                  <a:srgbClr val="000000"/>
                </a:solidFill>
                <a:latin typeface="Times New Roman" panose="02020603050405020304"/>
                <a:cs typeface="Courier New" panose="02070309020205020404"/>
              </a:rPr>
              <a:t>which</a:t>
            </a:r>
            <a:r>
              <a:rPr lang="zh-CN" altLang="zh-CN" kern="100" dirty="0">
                <a:solidFill>
                  <a:srgbClr val="000000"/>
                </a:solidFill>
                <a:latin typeface="Times New Roman" panose="02020603050405020304"/>
                <a:cs typeface="Times New Roman" panose="02020603050405020304"/>
              </a:rPr>
              <a:t>引导</a:t>
            </a:r>
            <a:r>
              <a:rPr lang="en-US" altLang="zh-CN" kern="100" dirty="0">
                <a:latin typeface="Times New Roman" panose="02020603050405020304"/>
                <a:ea typeface="楷体_GB2312"/>
                <a:cs typeface="Courier New" panose="02070309020205020404"/>
              </a:rPr>
              <a:t>__________________</a:t>
            </a:r>
            <a:r>
              <a:rPr lang="zh-CN" altLang="zh-CN" kern="100" dirty="0">
                <a:solidFill>
                  <a:srgbClr val="000000"/>
                </a:solidFill>
                <a:latin typeface="Times New Roman" panose="02020603050405020304"/>
                <a:cs typeface="Times New Roman" panose="02020603050405020304"/>
              </a:rPr>
              <a:t>从句。</a:t>
            </a:r>
            <a:endParaRPr lang="zh-CN" altLang="zh-CN" sz="1050" kern="100" dirty="0">
              <a:latin typeface="宋体" panose="02010600030101010101" pitchFamily="2" charset="-122"/>
              <a:cs typeface="Courier New" panose="02070309020205020404"/>
            </a:endParaRPr>
          </a:p>
          <a:p>
            <a:pPr>
              <a:spcAft>
                <a:spcPts val="0"/>
              </a:spcAft>
              <a:tabLst>
                <a:tab pos="450088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smtClean="0">
                <a:solidFill>
                  <a:srgbClr val="000000"/>
                </a:solidFill>
                <a:latin typeface="IPAPANNEW"/>
                <a:cs typeface="Times New Roman" panose="02020603050405020304"/>
              </a:rPr>
              <a:t>]</a:t>
            </a:r>
            <a:r>
              <a:rPr lang="en-US" altLang="zh-CN" kern="100" dirty="0" smtClean="0">
                <a:latin typeface="Times New Roman" panose="02020603050405020304"/>
                <a:ea typeface="楷体_GB2312"/>
                <a:cs typeface="Courier New" panose="02070309020205020404"/>
              </a:rPr>
              <a:t>_________________________________________________ 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8138459" y="2716868"/>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非限制性定语</a:t>
            </a:r>
            <a:endParaRPr lang="zh-CN" altLang="en-US" dirty="0"/>
          </a:p>
        </p:txBody>
      </p:sp>
      <p:sp>
        <p:nvSpPr>
          <p:cNvPr id="4" name="副标题 1"/>
          <p:cNvSpPr txBox="1"/>
          <p:nvPr/>
        </p:nvSpPr>
        <p:spPr bwMode="auto">
          <a:xfrm>
            <a:off x="414338" y="3780147"/>
            <a:ext cx="10693400" cy="12086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smtClean="0">
                <a:solidFill>
                  <a:srgbClr val="FF0000"/>
                </a:solidFill>
                <a:latin typeface="Times New Roman" panose="02020603050405020304"/>
                <a:ea typeface="楷体_GB2312"/>
                <a:cs typeface="Times New Roman" panose="02020603050405020304"/>
              </a:rPr>
              <a:t>                      </a:t>
            </a:r>
            <a:r>
              <a:rPr lang="zh-CN" altLang="zh-CN" kern="100" dirty="0" smtClean="0">
                <a:solidFill>
                  <a:srgbClr val="FF0000"/>
                </a:solidFill>
                <a:latin typeface="Times New Roman" panose="02020603050405020304"/>
                <a:ea typeface="楷体_GB2312"/>
                <a:cs typeface="Times New Roman" panose="02020603050405020304"/>
              </a:rPr>
              <a:t>在</a:t>
            </a:r>
            <a:r>
              <a:rPr lang="zh-CN" altLang="zh-CN" kern="100" dirty="0">
                <a:solidFill>
                  <a:srgbClr val="FF0000"/>
                </a:solidFill>
                <a:latin typeface="Times New Roman" panose="02020603050405020304"/>
                <a:ea typeface="楷体_GB2312"/>
                <a:cs typeface="Times New Roman" panose="02020603050405020304"/>
              </a:rPr>
              <a:t>最初阶段，最大的挑战是说服人们为我工作，这完全超出了我的经验范围。</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085300"/>
            <a:ext cx="10693400" cy="431502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450088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a:solidFill>
                  <a:srgbClr val="000000"/>
                </a:solidFill>
                <a:latin typeface="Times New Roman" panose="02020603050405020304"/>
                <a:cs typeface="Courier New" panose="02070309020205020404"/>
              </a:rPr>
              <a:t>1. What do you think has contributed to Zhang Yue's success?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latin typeface="Times New Roman" panose="02020603050405020304"/>
                <a:cs typeface="Courier New" panose="02070309020205020404"/>
              </a:rPr>
              <a:t>___________________________________________________________</a:t>
            </a:r>
            <a:r>
              <a:rPr lang="en-US" altLang="zh-CN" kern="100" dirty="0" smtClean="0">
                <a:solidFill>
                  <a:srgbClr val="000000"/>
                </a:solidFill>
                <a:latin typeface="Times New Roman" panose="02020603050405020304"/>
                <a:cs typeface="Courier New" panose="02070309020205020404"/>
              </a:rPr>
              <a:t>2</a:t>
            </a:r>
            <a:r>
              <a:rPr lang="en-US" altLang="zh-CN" kern="100" dirty="0">
                <a:solidFill>
                  <a:srgbClr val="000000"/>
                </a:solidFill>
                <a:latin typeface="Times New Roman" panose="02020603050405020304"/>
                <a:cs typeface="Courier New" panose="02070309020205020404"/>
              </a:rPr>
              <a:t>.  What other difficulties do you think young people encounter when starting their own business?</a:t>
            </a:r>
            <a:endParaRPr lang="zh-CN" altLang="zh-CN" sz="1050" kern="100" dirty="0">
              <a:latin typeface="宋体" panose="02010600030101010101" pitchFamily="2" charset="-122"/>
              <a:cs typeface="Courier New" panose="02070309020205020404"/>
            </a:endParaRPr>
          </a:p>
          <a:p>
            <a:pPr algn="just">
              <a:spcAft>
                <a:spcPts val="0"/>
              </a:spcAft>
              <a:tabLst>
                <a:tab pos="4500880" algn="l"/>
              </a:tabLst>
            </a:pPr>
            <a:r>
              <a:rPr lang="en-US" altLang="zh-CN" kern="100" dirty="0" smtClean="0">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p:txBody>
      </p:sp>
      <p:sp>
        <p:nvSpPr>
          <p:cNvPr id="3" name="副标题 1"/>
          <p:cNvSpPr txBox="1"/>
          <p:nvPr/>
        </p:nvSpPr>
        <p:spPr bwMode="auto">
          <a:xfrm>
            <a:off x="414338" y="2831581"/>
            <a:ext cx="10693400" cy="6245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cs typeface="Courier New" panose="02070309020205020404"/>
              </a:rPr>
              <a:t>Her determination, hard work, devotion and management skills.</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bwMode="auto">
          <a:xfrm>
            <a:off x="414338" y="4608622"/>
            <a:ext cx="10693400" cy="6245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4500880" algn="l"/>
              </a:tabLst>
            </a:pPr>
            <a:r>
              <a:rPr lang="en-US" altLang="zh-CN" kern="100" dirty="0">
                <a:solidFill>
                  <a:srgbClr val="FF0000"/>
                </a:solidFill>
                <a:latin typeface="Times New Roman" panose="02020603050405020304"/>
                <a:cs typeface="Courier New" panose="02070309020205020404"/>
              </a:rPr>
              <a:t>Misunderstandings and objections from parents and families.</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4895850"/>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4</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课后</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素养评价</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十三</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4" action="ppaction://hlinksldjump"/>
          </p:cNvPr>
          <p:cNvSpPr/>
          <p:nvPr/>
        </p:nvSpPr>
        <p:spPr>
          <a:xfrm>
            <a:off x="3243263" y="5508339"/>
            <a:ext cx="817040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Ⅰ</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Starting out &amp; Understanding ideas—Comprehending</a:t>
            </a:r>
            <a:endPar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 name="矩形 1">
            <a:hlinkClick r:id="rId5" tooltip="" action="ppaction://hlinkfile"/>
          </p:cNvPr>
          <p:cNvSpPr/>
          <p:nvPr/>
        </p:nvSpPr>
        <p:spPr>
          <a:xfrm>
            <a:off x="252730" y="0"/>
            <a:ext cx="11269345" cy="6480810"/>
          </a:xfrm>
          <a:prstGeom prst="rect">
            <a:avLst/>
          </a:prstGeom>
          <a:noFill/>
          <a:ln>
            <a:noFill/>
          </a:ln>
          <a:extLst>
            <a:ext uri="{909E8E84-426E-40DD-AFC4-6F175D3DCCD1}">
              <a14:hiddenFill xmlns:a14="http://schemas.microsoft.com/office/drawing/2010/main">
                <a:solidFill>
                  <a:schemeClr val="accent2"/>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13153" y="179489"/>
            <a:ext cx="24669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504453" y="1010503"/>
          <a:ext cx="10621378" cy="4992624"/>
        </p:xfrm>
        <a:graphic>
          <a:graphicData uri="http://schemas.openxmlformats.org/drawingml/2006/table">
            <a:tbl>
              <a:tblPr/>
              <a:tblGrid>
                <a:gridCol w="1620378"/>
                <a:gridCol w="576064"/>
                <a:gridCol w="899902"/>
                <a:gridCol w="7525034"/>
              </a:tblGrid>
              <a:tr h="216024">
                <a:tc>
                  <a:txBody>
                    <a:bodyPr/>
                    <a:lstStyle/>
                    <a:p>
                      <a:pPr algn="ctr">
                        <a:lnSpc>
                          <a:spcPct val="13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3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993436">
                <a:tc rowSpan="4">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语言知识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能正确使用与</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个人职业规划和社会经济现象</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主题相关的单词和表达。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688">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理解并运用定语从句。</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0164">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阅读有关</a:t>
                      </a:r>
                      <a:r>
                        <a:rPr lang="en-US" altLang="zh-CN" sz="2800" kern="100" dirty="0">
                          <a:solidFill>
                            <a:srgbClr val="000000"/>
                          </a:solidFill>
                          <a:effectLst/>
                          <a:latin typeface="Times New Roman" panose="02020603050405020304"/>
                          <a:ea typeface="楷体_GB231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个人职业规划和社会经济现象</a:t>
                      </a:r>
                      <a:r>
                        <a:rPr lang="en-US" altLang="zh-CN" sz="2800" kern="100" dirty="0">
                          <a:solidFill>
                            <a:srgbClr val="000000"/>
                          </a:solidFill>
                          <a:effectLst/>
                          <a:latin typeface="Times New Roman" panose="02020603050405020304"/>
                          <a:ea typeface="楷体_GB231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的语篇，获取关键信息；</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熟悉议论文的文体结构，了解相应</a:t>
                      </a:r>
                      <a:r>
                        <a:rPr lang="zh-CN" altLang="en-US" sz="2800" kern="100" dirty="0">
                          <a:solidFill>
                            <a:srgbClr val="000000"/>
                          </a:solidFill>
                          <a:effectLst/>
                          <a:latin typeface="Times New Roman" panose="02020603050405020304"/>
                          <a:ea typeface="楷体_GB2312"/>
                          <a:cs typeface="Times New Roman" panose="02020603050405020304"/>
                        </a:rPr>
                        <a:t>的</a:t>
                      </a:r>
                      <a:r>
                        <a:rPr lang="zh-CN" sz="2800" kern="100" dirty="0">
                          <a:solidFill>
                            <a:srgbClr val="000000"/>
                          </a:solidFill>
                          <a:effectLst/>
                          <a:latin typeface="Times New Roman" panose="02020603050405020304"/>
                          <a:ea typeface="楷体_GB2312"/>
                          <a:cs typeface="Times New Roman" panose="02020603050405020304"/>
                        </a:rPr>
                        <a:t>写作要点。</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374">
                <a:tc vMerge="1">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语用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了解澄清问题和陈述优势时的基本用语；</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了解撰写议论文的基本规则。</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04453" y="683803"/>
          <a:ext cx="10621378" cy="5547360"/>
        </p:xfrm>
        <a:graphic>
          <a:graphicData uri="http://schemas.openxmlformats.org/drawingml/2006/table">
            <a:tbl>
              <a:tblPr/>
              <a:tblGrid>
                <a:gridCol w="1620378"/>
                <a:gridCol w="863898"/>
                <a:gridCol w="612266"/>
                <a:gridCol w="7524836"/>
              </a:tblGrid>
              <a:tr h="511739">
                <a:tc>
                  <a:txBody>
                    <a:bodyPr/>
                    <a:lstStyle/>
                    <a:p>
                      <a:pPr algn="ctr">
                        <a:lnSpc>
                          <a:spcPct val="13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3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tc>
                <a:tc hMerge="1">
                  <a:tcPr/>
                </a:tc>
              </a:tr>
              <a:tr h="1063373">
                <a:tc rowSpan="4">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语言技能</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听</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听细节，根据谈话内容进行推理，判断出谈话的主题。</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2959">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说</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能根据具体场景使用有关理财的用语；</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能使用陈述优点的用语。</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63373">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通过阅读两篇文章，辩证地思考身边的经济现象和行为，增强风险意识，学会理财。</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5227">
                <a:tc vMerge="1">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写</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能正确运用所学词汇写出有效开展自我财务管理的建议和方法；</a:t>
                      </a:r>
                      <a:endParaRPr lang="zh-CN" sz="1050" kern="100" dirty="0">
                        <a:effectLst/>
                        <a:latin typeface="宋体" panose="02010600030101010101" pitchFamily="2" charset="-122"/>
                        <a:cs typeface="Courier New" panose="02070309020205020404"/>
                      </a:endParaRPr>
                    </a:p>
                    <a:p>
                      <a:pPr algn="l">
                        <a:lnSpc>
                          <a:spcPct val="13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能写一篇语言精练、结构清晰的议论文。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04453" y="683803"/>
          <a:ext cx="10621378" cy="5376672"/>
        </p:xfrm>
        <a:graphic>
          <a:graphicData uri="http://schemas.openxmlformats.org/drawingml/2006/table">
            <a:tbl>
              <a:tblPr/>
              <a:tblGrid>
                <a:gridCol w="1620378"/>
                <a:gridCol w="9001000"/>
              </a:tblGrid>
              <a:tr h="216024">
                <a:tc>
                  <a:txBody>
                    <a:bodyPr/>
                    <a:lstStyle/>
                    <a:p>
                      <a:pPr algn="ctr">
                        <a:lnSpc>
                          <a:spcPct val="14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232910">
                <a:tc>
                  <a:txBody>
                    <a:bodyPr/>
                    <a:lstStyle/>
                    <a:p>
                      <a:pPr algn="ctr">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学习能力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能运用各种学习策略，在自主合作与探究式学习的过程中，结合本单元提供的反思性和评价性问题，不断评价、反思和调整学习内容和过程，激发英语学习的兴趣，提升分析和解决问题的能力，提高理解和表达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910">
                <a:tc>
                  <a:txBody>
                    <a:bodyPr/>
                    <a:lstStyle/>
                    <a:p>
                      <a:pPr algn="ctr">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思维品质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能正确运用本单元所学知识来解释观点、分析利弊，结合自身实际，正确认识大学生创业现象，深入思考今后择业的意向，形成正确的人生观、价值观和金钱观。</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504453" y="1930575"/>
          <a:ext cx="10621378" cy="2389632"/>
        </p:xfrm>
        <a:graphic>
          <a:graphicData uri="http://schemas.openxmlformats.org/drawingml/2006/table">
            <a:tbl>
              <a:tblPr/>
              <a:tblGrid>
                <a:gridCol w="1620378"/>
                <a:gridCol w="9001000"/>
              </a:tblGrid>
              <a:tr h="216024">
                <a:tc>
                  <a:txBody>
                    <a:bodyPr/>
                    <a:lstStyle/>
                    <a:p>
                      <a:pPr algn="ctr">
                        <a:lnSpc>
                          <a:spcPct val="14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0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0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232910">
                <a:tc>
                  <a:txBody>
                    <a:bodyPr/>
                    <a:lstStyle/>
                    <a:p>
                      <a:pPr algn="ctr">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文化意识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通过对</a:t>
                      </a:r>
                      <a:r>
                        <a:rPr lang="en-US" sz="2800" kern="100" dirty="0">
                          <a:solidFill>
                            <a:srgbClr val="000000"/>
                          </a:solidFill>
                          <a:effectLst/>
                          <a:latin typeface="Times New Roman" panose="02020603050405020304"/>
                          <a:cs typeface="Courier New" panose="02070309020205020404"/>
                        </a:rPr>
                        <a:t>“</a:t>
                      </a:r>
                      <a:r>
                        <a:rPr lang="en-US" sz="2800" kern="100" dirty="0">
                          <a:solidFill>
                            <a:srgbClr val="000000"/>
                          </a:solidFill>
                          <a:effectLst/>
                          <a:latin typeface="Times New Roman" panose="02020603050405020304"/>
                          <a:ea typeface="楷体_GB2312"/>
                          <a:cs typeface="Courier New" panose="02070309020205020404"/>
                        </a:rPr>
                        <a:t>Business Blossoms</a:t>
                      </a:r>
                      <a:r>
                        <a:rPr lang="en-US" sz="2800" kern="100" dirty="0">
                          <a:solidFill>
                            <a:srgbClr val="000000"/>
                          </a:solidFill>
                          <a:effectLst/>
                          <a:latin typeface="Times New Roman" panose="02020603050405020304"/>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和</a:t>
                      </a:r>
                      <a:r>
                        <a:rPr lang="en-US" sz="2800" kern="100" dirty="0">
                          <a:solidFill>
                            <a:srgbClr val="000000"/>
                          </a:solidFill>
                          <a:effectLst/>
                          <a:latin typeface="Times New Roman" panose="02020603050405020304"/>
                          <a:cs typeface="Courier New" panose="02070309020205020404"/>
                        </a:rPr>
                        <a:t>“</a:t>
                      </a:r>
                      <a:r>
                        <a:rPr lang="en-US" sz="2800" kern="100" dirty="0">
                          <a:solidFill>
                            <a:srgbClr val="000000"/>
                          </a:solidFill>
                          <a:effectLst/>
                          <a:latin typeface="Times New Roman" panose="02020603050405020304"/>
                          <a:ea typeface="楷体_GB2312"/>
                          <a:cs typeface="Courier New" panose="02070309020205020404"/>
                        </a:rPr>
                        <a:t>What's mine is yours.</a:t>
                      </a:r>
                      <a:r>
                        <a:rPr lang="en-US" sz="2800" kern="100" dirty="0">
                          <a:solidFill>
                            <a:srgbClr val="000000"/>
                          </a:solidFill>
                          <a:effectLst/>
                          <a:latin typeface="Times New Roman" panose="02020603050405020304"/>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的学习，了解世界各国经济的发展历史和具有代表性的经济运动，深化对单元主题的理解。</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6735" y="564292"/>
            <a:ext cx="2447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576263" y="1341143"/>
          <a:ext cx="10369550" cy="4779264"/>
        </p:xfrm>
        <a:graphic>
          <a:graphicData uri="http://schemas.openxmlformats.org/drawingml/2006/table">
            <a:tbl>
              <a:tblPr/>
              <a:tblGrid>
                <a:gridCol w="1008310"/>
                <a:gridCol w="9361240"/>
              </a:tblGrid>
              <a:tr h="0">
                <a:tc>
                  <a:txBody>
                    <a:bodyPr/>
                    <a:lstStyle/>
                    <a:p>
                      <a:pPr algn="ctr">
                        <a:lnSpc>
                          <a:spcPct val="14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必背单词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forehead, blank, dizzy, chairwoman, potential, enterprising, input, phase, purchase, distribution, bonus, guidance, consultant, conventional, discriminate, equator, estate, superior, mild, calorie, subjective, financial, automatically, sorrow, hire, expense, abuse, theft, purse</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重点表达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dirty="0">
                          <a:solidFill>
                            <a:srgbClr val="000000"/>
                          </a:solidFill>
                          <a:effectLst/>
                          <a:latin typeface="Times New Roman" panose="02020603050405020304"/>
                          <a:ea typeface="楷体_GB2312"/>
                          <a:cs typeface="Courier New" panose="02070309020205020404"/>
                        </a:rPr>
                        <a:t>as to, a world away from, make ends meet, row upon row, start out, response to, do a further </a:t>
                      </a:r>
                      <a:r>
                        <a:rPr lang="en-US" sz="2800" kern="100" dirty="0" err="1">
                          <a:solidFill>
                            <a:srgbClr val="000000"/>
                          </a:solidFill>
                          <a:effectLst/>
                          <a:latin typeface="Times New Roman" panose="02020603050405020304"/>
                          <a:ea typeface="楷体_GB2312"/>
                          <a:cs typeface="Courier New" panose="02070309020205020404"/>
                        </a:rPr>
                        <a:t>favour</a:t>
                      </a:r>
                      <a:r>
                        <a:rPr lang="en-US" sz="2800" kern="100" dirty="0">
                          <a:solidFill>
                            <a:srgbClr val="000000"/>
                          </a:solidFill>
                          <a:effectLst/>
                          <a:latin typeface="Times New Roman" panose="02020603050405020304"/>
                          <a:ea typeface="楷体_GB2312"/>
                          <a:cs typeface="Courier New" panose="02070309020205020404"/>
                        </a:rPr>
                        <a:t>, as is often the case, be subject to, interfere with, go into debt, at the expense of</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76263" y="1822563"/>
          <a:ext cx="10369550" cy="2389632"/>
        </p:xfrm>
        <a:graphic>
          <a:graphicData uri="http://schemas.openxmlformats.org/drawingml/2006/table">
            <a:tbl>
              <a:tblPr/>
              <a:tblGrid>
                <a:gridCol w="1764394"/>
                <a:gridCol w="8605156"/>
              </a:tblGrid>
              <a:tr h="0">
                <a:tc>
                  <a:txBody>
                    <a:bodyPr/>
                    <a:lstStyle/>
                    <a:p>
                      <a:pPr algn="ctr">
                        <a:lnSpc>
                          <a:spcPct val="140000"/>
                        </a:lnSpc>
                        <a:spcAft>
                          <a:spcPts val="0"/>
                        </a:spcAft>
                        <a:tabLst>
                          <a:tab pos="450088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重点知识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1. </a:t>
                      </a:r>
                      <a:r>
                        <a:rPr lang="zh-CN" sz="2800" kern="100">
                          <a:solidFill>
                            <a:srgbClr val="000000"/>
                          </a:solidFill>
                          <a:effectLst/>
                          <a:latin typeface="Times New Roman" panose="02020603050405020304"/>
                          <a:ea typeface="楷体_GB2312"/>
                          <a:cs typeface="Times New Roman" panose="02020603050405020304"/>
                        </a:rPr>
                        <a:t>强调句型</a:t>
                      </a:r>
                      <a:endParaRPr lang="zh-CN" sz="1050" kern="100">
                        <a:effectLst/>
                        <a:latin typeface="宋体" panose="02010600030101010101" pitchFamily="2" charset="-122"/>
                        <a:cs typeface="Courier New" panose="02070309020205020404"/>
                      </a:endParaRPr>
                    </a:p>
                    <a:p>
                      <a:pPr algn="l">
                        <a:lnSpc>
                          <a:spcPct val="140000"/>
                        </a:lnSpc>
                        <a:spcAft>
                          <a:spcPts val="0"/>
                        </a:spcAft>
                        <a:tabLst>
                          <a:tab pos="4500880" algn="l"/>
                        </a:tabLst>
                      </a:pPr>
                      <a:r>
                        <a:rPr lang="en-US" sz="2800" kern="100">
                          <a:solidFill>
                            <a:srgbClr val="000000"/>
                          </a:solidFill>
                          <a:effectLst/>
                          <a:latin typeface="Times New Roman" panose="02020603050405020304"/>
                          <a:ea typeface="楷体_GB2312"/>
                          <a:cs typeface="Courier New" panose="02070309020205020404"/>
                        </a:rPr>
                        <a:t>2. as</a:t>
                      </a:r>
                      <a:r>
                        <a:rPr lang="zh-CN" sz="2800" kern="100">
                          <a:solidFill>
                            <a:srgbClr val="000000"/>
                          </a:solidFill>
                          <a:effectLst/>
                          <a:latin typeface="Times New Roman" panose="02020603050405020304"/>
                          <a:ea typeface="楷体_GB2312"/>
                          <a:cs typeface="Times New Roman" panose="02020603050405020304"/>
                        </a:rPr>
                        <a:t>引导非限制性定语从句</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单元语法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zh-CN" sz="2800" kern="100">
                          <a:solidFill>
                            <a:srgbClr val="000000"/>
                          </a:solidFill>
                          <a:effectLst/>
                          <a:latin typeface="Times New Roman" panose="02020603050405020304"/>
                          <a:ea typeface="楷体_GB2312"/>
                          <a:cs typeface="Times New Roman" panose="02020603050405020304"/>
                        </a:rPr>
                        <a:t>复习定语从句</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450088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单元写作</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tabLst>
                          <a:tab pos="4500880" algn="l"/>
                        </a:tabLst>
                      </a:pPr>
                      <a:r>
                        <a:rPr lang="zh-CN" sz="2800" kern="100" dirty="0">
                          <a:solidFill>
                            <a:srgbClr val="000000"/>
                          </a:solidFill>
                          <a:effectLst/>
                          <a:latin typeface="Times New Roman" panose="02020603050405020304"/>
                          <a:ea typeface="楷体_GB2312"/>
                          <a:cs typeface="Times New Roman" panose="02020603050405020304"/>
                        </a:rPr>
                        <a:t>关于非现金支付的议论文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9" name="副标题 1"/>
          <p:cNvSpPr txBox="1"/>
          <p:nvPr/>
        </p:nvSpPr>
        <p:spPr>
          <a:xfrm>
            <a:off x="1" y="2736031"/>
            <a:ext cx="11522074" cy="1323439"/>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Section Ⅰ</a:t>
            </a: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15.25,&quot;left&quot;:48.424778761061944,&quot;top&quot;:94.5,&quot;width&quot;:828.0752212389382}"/>
</p:tagLst>
</file>

<file path=ppt/tags/tag11.xml><?xml version="1.0" encoding="utf-8"?>
<p:tagLst xmlns:p="http://schemas.openxmlformats.org/presentationml/2006/main">
  <p:tag name="KSO_WM_DIAGRAM_VIRTUALLY_FRAME" val="{&quot;height&quot;:415.25,&quot;left&quot;:48.424778761061944,&quot;top&quot;:94.5,&quot;width&quot;:828.0752212389382}"/>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415.25,&quot;left&quot;:48.424778761061944,&quot;top&quot;:94.5,&quot;width&quot;:828.075221238938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5341</Words>
  <Application>WPS 演示</Application>
  <PresentationFormat>自定义</PresentationFormat>
  <Paragraphs>336</Paragraphs>
  <Slides>24</Slides>
  <Notes>24</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24</vt:i4>
      </vt:variant>
    </vt:vector>
  </HeadingPairs>
  <TitlesOfParts>
    <vt:vector size="48"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Times New Roman</vt:lpstr>
      <vt:lpstr>Courier New</vt:lpstr>
      <vt:lpstr>楷体_GB2312</vt:lpstr>
      <vt:lpstr>新宋体</vt:lpstr>
      <vt:lpstr>阿里巴巴普惠体</vt:lpstr>
      <vt:lpstr>Arial Unicode MS</vt:lpstr>
      <vt:lpstr>黑体</vt:lpstr>
      <vt:lpstr>Book Antiqua</vt:lpstr>
      <vt:lpstr>华文细黑</vt:lpstr>
      <vt:lpstr>IPAPANNEW</vt:lpstr>
      <vt:lpstr>Segoe Print</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1301</cp:revision>
  <dcterms:created xsi:type="dcterms:W3CDTF">2016-06-29T09:22:00Z</dcterms:created>
  <dcterms:modified xsi:type="dcterms:W3CDTF">2026-02-27T07:16:57Z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