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62" r:id="rId4"/>
  </p:sldMasterIdLst>
  <p:notesMasterIdLst>
    <p:notesMasterId r:id="rId6"/>
  </p:notesMasterIdLst>
  <p:handoutMasterIdLst>
    <p:handoutMasterId r:id="rId29"/>
  </p:handoutMasterIdLst>
  <p:sldIdLst>
    <p:sldId id="2476" r:id="rId5"/>
    <p:sldId id="2363" r:id="rId7"/>
    <p:sldId id="3804" r:id="rId8"/>
    <p:sldId id="3805" r:id="rId9"/>
    <p:sldId id="3825" r:id="rId10"/>
    <p:sldId id="3808" r:id="rId11"/>
    <p:sldId id="3826" r:id="rId12"/>
    <p:sldId id="3812" r:id="rId13"/>
    <p:sldId id="3800" r:id="rId14"/>
    <p:sldId id="2478" r:id="rId15"/>
    <p:sldId id="3829" r:id="rId16"/>
    <p:sldId id="3830" r:id="rId17"/>
    <p:sldId id="3831" r:id="rId18"/>
    <p:sldId id="3664" r:id="rId19"/>
    <p:sldId id="3671" r:id="rId20"/>
    <p:sldId id="3832" r:id="rId21"/>
    <p:sldId id="3833" r:id="rId22"/>
    <p:sldId id="3834" r:id="rId23"/>
    <p:sldId id="3786" r:id="rId24"/>
    <p:sldId id="3838" r:id="rId25"/>
    <p:sldId id="3839" r:id="rId26"/>
    <p:sldId id="3780" r:id="rId27"/>
    <p:sldId id="2276" r:id="rId28"/>
  </p:sldIdLst>
  <p:sldSz cx="11522075" cy="6480175"/>
  <p:notesSz cx="6858000" cy="9144000"/>
  <p:custDataLst>
    <p:tags r:id="rId33"/>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58" userDrawn="1">
          <p15:clr>
            <a:srgbClr val="A4A3A4"/>
          </p15:clr>
        </p15:guide>
        <p15:guide id="2" orient="horz" pos="453" userDrawn="1">
          <p15:clr>
            <a:srgbClr val="A4A3A4"/>
          </p15:clr>
        </p15:guide>
        <p15:guide id="3" orient="horz" pos="2212" userDrawn="1">
          <p15:clr>
            <a:srgbClr val="A4A3A4"/>
          </p15:clr>
        </p15:guide>
        <p15:guide id="4" pos="1678" userDrawn="1">
          <p15:clr>
            <a:srgbClr val="A4A3A4"/>
          </p15:clr>
        </p15:guide>
        <p15:guide id="5" pos="11"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0" d="100"/>
          <a:sy n="110" d="100"/>
        </p:scale>
        <p:origin x="-978" y="-78"/>
      </p:cViewPr>
      <p:guideLst>
        <p:guide orient="horz" pos="558"/>
        <p:guide orient="horz" pos="453"/>
        <p:guide orient="horz" pos="2212"/>
        <p:guide pos="1678"/>
        <p:guide pos="11"/>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3" Type="http://schemas.openxmlformats.org/officeDocument/2006/relationships/tags" Target="tags/tag1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22.xml"/><Relationship Id="rId3" Type="http://schemas.openxmlformats.org/officeDocument/2006/relationships/slide" Target="../slides/slide14.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2.xml"/><Relationship Id="rId3" Type="http://schemas.openxmlformats.org/officeDocument/2006/relationships/slide" Target="../slides/slide14.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10.xml"/><Relationship Id="rId3" Type="http://schemas.openxmlformats.org/officeDocument/2006/relationships/slide" Target="../slides/slide22.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3.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3.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3.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3.xml"/><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7330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Ⅰ</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Starting out &amp; Understanding ideas—Comprehending</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Ⅰ</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Starting out &amp; Understanding ideas—Comprehending</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6</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Space and beyond</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1.xml"/><Relationship Id="rId5" Type="http://schemas.openxmlformats.org/officeDocument/2006/relationships/hyperlink" Target="../3.&#37197;&#22871;&#32451;&#20064;&#39064;/&#35838;&#21518;&#32032;&#20859;&#35780;&#20215;/21%20Unit%206&#12288;&#35838;&#21518;&#32032;&#20859;&#35780;&#20215;(&#20108;&#21313;&#19968;)&#12288;Section%20&#8544;&#12288;Starting%20out%20&amp;%20Understanding%20ideas&#8212;Comprehending.docx" TargetMode="External"/><Relationship Id="rId4" Type="http://schemas.openxmlformats.org/officeDocument/2006/relationships/slide" Target="slide1.xml"/><Relationship Id="rId3" Type="http://schemas.openxmlformats.org/officeDocument/2006/relationships/tags" Target="../tags/tag12.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6</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Space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and beyond</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自主式</a:t>
            </a:r>
            <a:r>
              <a:rPr lang="zh-CN" altLang="en-US" sz="3600" b="1" dirty="0">
                <a:solidFill>
                  <a:schemeClr val="bg1"/>
                </a:solidFill>
                <a:latin typeface="微软雅黑" panose="020B0503020204020204" pitchFamily="34" charset="-122"/>
                <a:ea typeface="微软雅黑" panose="020B0503020204020204" pitchFamily="34" charset="-122"/>
              </a:rPr>
              <a:t>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1"/>
          <p:cNvSpPr>
            <a:spLocks noGrp="1"/>
          </p:cNvSpPr>
          <p:nvPr>
            <p:ph type="subTitle" idx="1"/>
          </p:nvPr>
        </p:nvSpPr>
        <p:spPr bwMode="auto">
          <a:xfrm>
            <a:off x="414338" y="1655763"/>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scream</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smtClean="0">
                <a:latin typeface="Times New Roman" panose="02020603050405020304"/>
                <a:ea typeface="楷体_GB2312"/>
                <a:cs typeface="Courier New" panose="02070309020205020404"/>
              </a:rPr>
              <a:t>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unexceptional</a:t>
            </a:r>
            <a:r>
              <a:rPr lang="en-US" altLang="zh-CN" i="1" kern="100" dirty="0">
                <a:solidFill>
                  <a:srgbClr val="000000"/>
                </a:solidFill>
                <a:latin typeface="Times New Roman" panose="02020603050405020304"/>
                <a:cs typeface="Courier New" panose="02070309020205020404"/>
              </a:rPr>
              <a:t> adj. </a:t>
            </a:r>
            <a:r>
              <a:rPr lang="en-US" altLang="zh-CN" kern="100" dirty="0">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shadow</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suspend</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5. become accustomed to</a:t>
            </a:r>
            <a:r>
              <a:rPr lang="en-US" altLang="zh-CN" kern="100" dirty="0" smtClean="0">
                <a:latin typeface="Times New Roman" panose="02020603050405020304"/>
                <a:ea typeface="楷体_GB2312"/>
                <a:cs typeface="Courier New" panose="02070309020205020404"/>
              </a:rPr>
              <a:t>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415379" y="2896887"/>
            <a:ext cx="5541902" cy="523220"/>
          </a:xfrm>
          <a:prstGeom prst="rect">
            <a:avLst/>
          </a:prstGeom>
        </p:spPr>
        <p:txBody>
          <a:bodyPr wrap="none">
            <a:spAutoFit/>
          </a:bodyPr>
          <a:lstStyle/>
          <a:p>
            <a:r>
              <a:rPr lang="zh-CN" altLang="zh-CN" i="1" kern="100" dirty="0">
                <a:solidFill>
                  <a:srgbClr val="000000"/>
                </a:solidFill>
                <a:ea typeface="Times New Roman" panose="02020603050405020304"/>
              </a:rPr>
              <a:t> </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因疼痛、惊恐、兴奋等</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尖声大叫</a:t>
            </a:r>
            <a:endParaRPr lang="zh-CN" altLang="en-US" dirty="0"/>
          </a:p>
        </p:txBody>
      </p:sp>
      <p:sp>
        <p:nvSpPr>
          <p:cNvPr id="3" name="矩形 2"/>
          <p:cNvSpPr/>
          <p:nvPr/>
        </p:nvSpPr>
        <p:spPr>
          <a:xfrm>
            <a:off x="3708809" y="3544959"/>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平常的</a:t>
            </a:r>
            <a:endParaRPr lang="zh-CN" altLang="en-US" dirty="0"/>
          </a:p>
        </p:txBody>
      </p:sp>
      <p:sp>
        <p:nvSpPr>
          <p:cNvPr id="6" name="矩形 5"/>
          <p:cNvSpPr/>
          <p:nvPr/>
        </p:nvSpPr>
        <p:spPr>
          <a:xfrm>
            <a:off x="2639133" y="4122929"/>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坏影响，阴影</a:t>
            </a:r>
            <a:endParaRPr lang="zh-CN" altLang="en-US" dirty="0"/>
          </a:p>
        </p:txBody>
      </p:sp>
      <p:sp>
        <p:nvSpPr>
          <p:cNvPr id="7" name="矩形 6"/>
          <p:cNvSpPr/>
          <p:nvPr/>
        </p:nvSpPr>
        <p:spPr>
          <a:xfrm>
            <a:off x="2690892" y="4733091"/>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暂停，中止</a:t>
            </a:r>
            <a:endParaRPr lang="zh-CN" altLang="en-US" dirty="0"/>
          </a:p>
        </p:txBody>
      </p:sp>
      <p:sp>
        <p:nvSpPr>
          <p:cNvPr id="8" name="矩形 7"/>
          <p:cNvSpPr/>
          <p:nvPr/>
        </p:nvSpPr>
        <p:spPr>
          <a:xfrm>
            <a:off x="4269526" y="5278869"/>
            <a:ext cx="293862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习惯于</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做</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某事</a:t>
            </a:r>
            <a:r>
              <a:rPr lang="zh-CN" altLang="zh-CN" kern="100" dirty="0" smtClean="0">
                <a:latin typeface="Times New Roman" panose="02020603050405020304"/>
                <a:ea typeface="楷体_GB2312"/>
                <a:cs typeface="Times New Roman" panose="02020603050405020304"/>
              </a:rPr>
              <a:t>的</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914106"/>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6. take off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7. go wrong </a:t>
            </a:r>
            <a:r>
              <a:rPr lang="en-US" altLang="zh-CN" kern="100" dirty="0">
                <a:latin typeface="Times New Roman" panose="02020603050405020304"/>
                <a:ea typeface="楷体_GB2312"/>
                <a:cs typeface="Courier New" panose="02070309020205020404"/>
              </a:rPr>
              <a:t>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8. cast a shadow on </a:t>
            </a:r>
            <a:r>
              <a:rPr lang="en-US" altLang="zh-CN" kern="100" dirty="0" smtClean="0">
                <a:latin typeface="Times New Roman" panose="02020603050405020304"/>
                <a:ea typeface="楷体_GB2312"/>
                <a:cs typeface="Courier New" panose="02070309020205020404"/>
              </a:rPr>
              <a:t>___</a:t>
            </a:r>
            <a:r>
              <a:rPr lang="en-US" altLang="zh-CN" kern="100" dirty="0">
                <a:latin typeface="Times New Roman" panose="02020603050405020304"/>
                <a:ea typeface="楷体_GB2312"/>
                <a:cs typeface="Courier New" panose="02070309020205020404"/>
              </a:rPr>
              <a:t>_____</a:t>
            </a:r>
            <a:r>
              <a:rPr lang="en-US" altLang="zh-CN" kern="100" dirty="0" smtClean="0">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9. turn into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10. no longer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11. make it </a:t>
            </a:r>
            <a:r>
              <a:rPr lang="en-US" altLang="zh-CN" kern="100" dirty="0">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12. be sure of </a:t>
            </a:r>
            <a:r>
              <a:rPr lang="en-US" altLang="zh-CN" kern="100" dirty="0" smtClean="0">
                <a:latin typeface="Times New Roman" panose="02020603050405020304"/>
                <a:ea typeface="楷体_GB2312"/>
                <a:cs typeface="Courier New" panose="02070309020205020404"/>
              </a:rPr>
              <a:t>___</a:t>
            </a:r>
            <a:r>
              <a:rPr lang="en-US" altLang="zh-CN" kern="100" dirty="0">
                <a:latin typeface="Times New Roman" panose="02020603050405020304"/>
                <a:ea typeface="楷体_GB2312"/>
                <a:cs typeface="Courier New" panose="02070309020205020404"/>
              </a:rPr>
              <a:t>_____</a:t>
            </a:r>
            <a:r>
              <a:rPr lang="en-US" altLang="zh-CN" kern="100" dirty="0" smtClean="0">
                <a:latin typeface="Times New Roman" panose="02020603050405020304"/>
                <a:ea typeface="楷体_GB2312"/>
                <a:cs typeface="Courier New" panose="02070309020205020404"/>
              </a:rPr>
              <a:t>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13. set foot on </a:t>
            </a:r>
            <a:r>
              <a:rPr lang="en-US" altLang="zh-CN" kern="100" dirty="0" smtClean="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160637" y="100783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起飞</a:t>
            </a:r>
            <a:endParaRPr lang="zh-CN" altLang="en-US" dirty="0"/>
          </a:p>
        </p:txBody>
      </p:sp>
      <p:sp>
        <p:nvSpPr>
          <p:cNvPr id="4" name="矩形 3"/>
          <p:cNvSpPr/>
          <p:nvPr/>
        </p:nvSpPr>
        <p:spPr>
          <a:xfrm>
            <a:off x="2566078" y="1594435"/>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出错；出故障</a:t>
            </a:r>
            <a:endParaRPr lang="zh-CN" altLang="en-US" dirty="0"/>
          </a:p>
        </p:txBody>
      </p:sp>
      <p:sp>
        <p:nvSpPr>
          <p:cNvPr id="5" name="矩形 4"/>
          <p:cNvSpPr/>
          <p:nvPr/>
        </p:nvSpPr>
        <p:spPr>
          <a:xfrm>
            <a:off x="3583996" y="2181032"/>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给</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蒙上阴影</a:t>
            </a:r>
            <a:endParaRPr lang="zh-CN" altLang="en-US" dirty="0"/>
          </a:p>
        </p:txBody>
      </p:sp>
      <p:sp>
        <p:nvSpPr>
          <p:cNvPr id="6" name="矩形 5"/>
          <p:cNvSpPr/>
          <p:nvPr/>
        </p:nvSpPr>
        <p:spPr>
          <a:xfrm>
            <a:off x="2272781" y="277625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变成</a:t>
            </a:r>
            <a:endParaRPr lang="zh-CN" altLang="en-US" dirty="0"/>
          </a:p>
        </p:txBody>
      </p:sp>
      <p:sp>
        <p:nvSpPr>
          <p:cNvPr id="7" name="矩形 6"/>
          <p:cNvSpPr/>
          <p:nvPr/>
        </p:nvSpPr>
        <p:spPr>
          <a:xfrm>
            <a:off x="2591958" y="3388730"/>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不再</a:t>
            </a:r>
            <a:endParaRPr lang="zh-CN" altLang="en-US" dirty="0"/>
          </a:p>
        </p:txBody>
      </p:sp>
      <p:sp>
        <p:nvSpPr>
          <p:cNvPr id="8" name="矩形 7"/>
          <p:cNvSpPr/>
          <p:nvPr/>
        </p:nvSpPr>
        <p:spPr>
          <a:xfrm>
            <a:off x="2367671" y="395807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获得成功</a:t>
            </a:r>
            <a:endParaRPr lang="zh-CN" altLang="en-US" dirty="0"/>
          </a:p>
        </p:txBody>
      </p:sp>
      <p:sp>
        <p:nvSpPr>
          <p:cNvPr id="9" name="矩形 8"/>
          <p:cNvSpPr/>
          <p:nvPr/>
        </p:nvSpPr>
        <p:spPr>
          <a:xfrm>
            <a:off x="2729981" y="4579175"/>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确定</a:t>
            </a:r>
            <a:r>
              <a:rPr lang="en-US" altLang="zh-CN" kern="100" dirty="0">
                <a:latin typeface="宋体" panose="02010600030101010101" pitchFamily="2" charset="-122"/>
                <a:cs typeface="Times New Roman" panose="02020603050405020304"/>
              </a:rPr>
              <a:t>……</a:t>
            </a:r>
            <a:endParaRPr lang="zh-CN" altLang="en-US" dirty="0"/>
          </a:p>
        </p:txBody>
      </p:sp>
      <p:sp>
        <p:nvSpPr>
          <p:cNvPr id="10" name="矩形 9"/>
          <p:cNvSpPr/>
          <p:nvPr/>
        </p:nvSpPr>
        <p:spPr>
          <a:xfrm>
            <a:off x="2773113" y="5165772"/>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踏上</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901088"/>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crew</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notion</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excursion</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hazardous</a:t>
            </a:r>
            <a:r>
              <a:rPr lang="en-US" altLang="zh-CN" i="1" kern="100" dirty="0">
                <a:solidFill>
                  <a:srgbClr val="000000"/>
                </a:solidFill>
                <a:latin typeface="Times New Roman" panose="02020603050405020304"/>
                <a:cs typeface="Courier New" panose="02070309020205020404"/>
              </a:rPr>
              <a:t> adj. </a:t>
            </a:r>
            <a:r>
              <a:rPr lang="en-US" altLang="zh-CN" kern="100" dirty="0" smtClean="0">
                <a:latin typeface="Times New Roman" panose="02020603050405020304"/>
                <a:ea typeface="楷体_GB2312"/>
                <a:cs typeface="Courier New" panose="02070309020205020404"/>
              </a:rPr>
              <a:t>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5. rekindle</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smtClean="0">
                <a:latin typeface="Times New Roman" panose="02020603050405020304"/>
                <a:ea typeface="楷体_GB2312"/>
                <a:cs typeface="Courier New" panose="02070309020205020404"/>
              </a:rPr>
              <a:t>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6. tragically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smtClean="0">
                <a:latin typeface="Times New Roman" panose="02020603050405020304"/>
                <a:ea typeface="楷体_GB2312"/>
                <a:cs typeface="Courier New" panose="02070309020205020404"/>
              </a:rPr>
              <a:t>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7. instantaneously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smtClean="0">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121922" y="1583903"/>
            <a:ext cx="4015843"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飞机上的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全体机组人员</a:t>
            </a:r>
            <a:endParaRPr lang="zh-CN" altLang="en-US" dirty="0"/>
          </a:p>
        </p:txBody>
      </p:sp>
      <p:sp>
        <p:nvSpPr>
          <p:cNvPr id="4" name="矩形 3"/>
          <p:cNvSpPr/>
          <p:nvPr/>
        </p:nvSpPr>
        <p:spPr>
          <a:xfrm>
            <a:off x="2423847" y="2161872"/>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概念；观点；看法</a:t>
            </a:r>
            <a:endParaRPr lang="zh-CN" altLang="en-US" dirty="0"/>
          </a:p>
        </p:txBody>
      </p:sp>
      <p:sp>
        <p:nvSpPr>
          <p:cNvPr id="5" name="矩形 4"/>
          <p:cNvSpPr/>
          <p:nvPr/>
        </p:nvSpPr>
        <p:spPr>
          <a:xfrm>
            <a:off x="2941432" y="2757095"/>
            <a:ext cx="4105611" cy="523220"/>
          </a:xfrm>
          <a:prstGeom prst="rect">
            <a:avLst/>
          </a:prstGeom>
        </p:spPr>
        <p:txBody>
          <a:bodyPr wrap="none">
            <a:spAutoFit/>
          </a:bodyPr>
          <a:lstStyle/>
          <a:p>
            <a:r>
              <a:rPr lang="zh-CN" altLang="zh-CN" i="1" kern="100" dirty="0">
                <a:solidFill>
                  <a:srgbClr val="000000"/>
                </a:solidFill>
                <a:ea typeface="Times New Roman" panose="02020603050405020304"/>
              </a:rPr>
              <a:t> </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有特定目的的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短途出行</a:t>
            </a:r>
            <a:endParaRPr lang="zh-CN" altLang="en-US" dirty="0"/>
          </a:p>
        </p:txBody>
      </p:sp>
      <p:sp>
        <p:nvSpPr>
          <p:cNvPr id="6" name="矩形 5"/>
          <p:cNvSpPr/>
          <p:nvPr/>
        </p:nvSpPr>
        <p:spPr>
          <a:xfrm>
            <a:off x="3200224" y="3360944"/>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危险的，不安全的</a:t>
            </a:r>
            <a:endParaRPr lang="zh-CN" altLang="en-US" dirty="0"/>
          </a:p>
        </p:txBody>
      </p:sp>
      <p:sp>
        <p:nvSpPr>
          <p:cNvPr id="7" name="矩形 6"/>
          <p:cNvSpPr/>
          <p:nvPr/>
        </p:nvSpPr>
        <p:spPr>
          <a:xfrm>
            <a:off x="2674013" y="3964793"/>
            <a:ext cx="3416320"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重新激起，重新唤起</a:t>
            </a:r>
            <a:endParaRPr lang="zh-CN" altLang="en-US" dirty="0"/>
          </a:p>
        </p:txBody>
      </p:sp>
      <p:sp>
        <p:nvSpPr>
          <p:cNvPr id="8" name="矩形 7"/>
          <p:cNvSpPr/>
          <p:nvPr/>
        </p:nvSpPr>
        <p:spPr>
          <a:xfrm>
            <a:off x="3226104" y="4542763"/>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悲惨地，不幸地</a:t>
            </a:r>
            <a:endParaRPr lang="zh-CN" altLang="en-US" dirty="0"/>
          </a:p>
        </p:txBody>
      </p:sp>
      <p:sp>
        <p:nvSpPr>
          <p:cNvPr id="9" name="矩形 8"/>
          <p:cNvSpPr/>
          <p:nvPr/>
        </p:nvSpPr>
        <p:spPr>
          <a:xfrm>
            <a:off x="4028361" y="5181118"/>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瞬间地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715720"/>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8. shuttle</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9. tune in </a:t>
            </a:r>
            <a:r>
              <a:rPr lang="en-US" altLang="zh-CN" kern="100" dirty="0" smtClean="0">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10. call to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11. go into shock </a:t>
            </a:r>
            <a:r>
              <a:rPr lang="en-US" altLang="zh-CN" kern="100" dirty="0">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12. blast off </a:t>
            </a:r>
            <a:r>
              <a:rPr lang="en-US" altLang="zh-CN" kern="100" dirty="0" smtClean="0">
                <a:latin typeface="Times New Roman" panose="02020603050405020304"/>
                <a:ea typeface="楷体_GB2312"/>
                <a:cs typeface="Courier New" panose="02070309020205020404"/>
              </a:rPr>
              <a:t>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484673" y="1791101"/>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航天飞机</a:t>
            </a:r>
            <a:endParaRPr lang="zh-CN" altLang="en-US" dirty="0"/>
          </a:p>
        </p:txBody>
      </p:sp>
      <p:sp>
        <p:nvSpPr>
          <p:cNvPr id="4" name="矩形 3"/>
          <p:cNvSpPr/>
          <p:nvPr/>
        </p:nvSpPr>
        <p:spPr>
          <a:xfrm>
            <a:off x="2191375" y="2386324"/>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收听，收看</a:t>
            </a:r>
            <a:endParaRPr lang="zh-CN" altLang="en-US" dirty="0"/>
          </a:p>
        </p:txBody>
      </p:sp>
      <p:sp>
        <p:nvSpPr>
          <p:cNvPr id="5" name="矩形 4"/>
          <p:cNvSpPr/>
          <p:nvPr/>
        </p:nvSpPr>
        <p:spPr>
          <a:xfrm>
            <a:off x="2122364" y="298154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召唤</a:t>
            </a:r>
            <a:endParaRPr lang="zh-CN" altLang="en-US" dirty="0"/>
          </a:p>
        </p:txBody>
      </p:sp>
      <p:sp>
        <p:nvSpPr>
          <p:cNvPr id="6" name="矩形 5"/>
          <p:cNvSpPr/>
          <p:nvPr/>
        </p:nvSpPr>
        <p:spPr>
          <a:xfrm>
            <a:off x="3131654" y="3585396"/>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陷入震惊</a:t>
            </a:r>
            <a:endParaRPr lang="zh-CN" altLang="en-US" dirty="0"/>
          </a:p>
        </p:txBody>
      </p:sp>
      <p:sp>
        <p:nvSpPr>
          <p:cNvPr id="7" name="矩形 6"/>
          <p:cNvSpPr/>
          <p:nvPr/>
        </p:nvSpPr>
        <p:spPr>
          <a:xfrm>
            <a:off x="2484673" y="4193031"/>
            <a:ext cx="6888424"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火箭、航天飞机等的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点火起飞，点火升空</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9461" name="副标题 3"/>
          <p:cNvSpPr>
            <a:spLocks noGrp="1"/>
          </p:cNvSpPr>
          <p:nvPr>
            <p:ph type="subTitle" idx="1"/>
          </p:nvPr>
        </p:nvSpPr>
        <p:spPr bwMode="auto">
          <a:xfrm>
            <a:off x="414338" y="1760287"/>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a:t>
            </a:r>
            <a:r>
              <a:rPr lang="en-US" altLang="zh-CN" b="1" kern="100" dirty="0" smtClean="0">
                <a:solidFill>
                  <a:srgbClr val="000000"/>
                </a:solidFill>
                <a:latin typeface="Times New Roman" panose="02020603050405020304"/>
                <a:ea typeface="黑体" panose="02010609060101010101" charset="-122"/>
                <a:cs typeface="Courier New" panose="02070309020205020404"/>
              </a:rPr>
              <a:t>text</a:t>
            </a:r>
            <a:endParaRPr lang="zh-CN" altLang="zh-CN" sz="1050" kern="100" dirty="0">
              <a:latin typeface="宋体" panose="02010600030101010101" pitchFamily="2" charset="-122"/>
              <a:cs typeface="Courier New" panose="02070309020205020404"/>
            </a:endParaRPr>
          </a:p>
        </p:txBody>
      </p:sp>
      <p:pic>
        <p:nvPicPr>
          <p:cNvPr id="512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188" y="3167285"/>
            <a:ext cx="11314112" cy="2305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5215172" y="3214699"/>
            <a:ext cx="877163" cy="369332"/>
          </a:xfrm>
          <a:prstGeom prst="rect">
            <a:avLst/>
          </a:prstGeom>
        </p:spPr>
        <p:txBody>
          <a:bodyPr wrap="none">
            <a:spAutoFit/>
          </a:bodyPr>
          <a:lstStyle/>
          <a:p>
            <a:pPr lvl="0"/>
            <a:r>
              <a:rPr lang="en-US" altLang="zh-CN" sz="1800" dirty="0"/>
              <a:t>landing</a:t>
            </a:r>
            <a:endParaRPr lang="zh-CN" altLang="en-US" sz="1800" dirty="0"/>
          </a:p>
        </p:txBody>
      </p:sp>
      <p:sp>
        <p:nvSpPr>
          <p:cNvPr id="7" name="矩形 6"/>
          <p:cNvSpPr/>
          <p:nvPr/>
        </p:nvSpPr>
        <p:spPr>
          <a:xfrm>
            <a:off x="4284873" y="3842863"/>
            <a:ext cx="889987" cy="369332"/>
          </a:xfrm>
          <a:prstGeom prst="rect">
            <a:avLst/>
          </a:prstGeom>
        </p:spPr>
        <p:txBody>
          <a:bodyPr wrap="none">
            <a:spAutoFit/>
          </a:bodyPr>
          <a:lstStyle/>
          <a:p>
            <a:pPr lvl="0"/>
            <a:r>
              <a:rPr lang="en-US" altLang="zh-CN" sz="1800" dirty="0" smtClean="0"/>
              <a:t>disaster</a:t>
            </a:r>
            <a:endParaRPr lang="zh-CN" altLang="en-US" sz="1800" dirty="0"/>
          </a:p>
        </p:txBody>
      </p:sp>
      <p:sp>
        <p:nvSpPr>
          <p:cNvPr id="8" name="矩形 7"/>
          <p:cNvSpPr/>
          <p:nvPr/>
        </p:nvSpPr>
        <p:spPr>
          <a:xfrm>
            <a:off x="4978738" y="4406897"/>
            <a:ext cx="697627" cy="369332"/>
          </a:xfrm>
          <a:prstGeom prst="rect">
            <a:avLst/>
          </a:prstGeom>
        </p:spPr>
        <p:txBody>
          <a:bodyPr wrap="none">
            <a:spAutoFit/>
          </a:bodyPr>
          <a:lstStyle/>
          <a:p>
            <a:pPr lvl="0"/>
            <a:r>
              <a:rPr lang="en-US" altLang="zh-CN" sz="1800" dirty="0" smtClean="0"/>
              <a:t>recall</a:t>
            </a:r>
            <a:endParaRPr lang="zh-CN" altLang="en-US" sz="1800" dirty="0"/>
          </a:p>
        </p:txBody>
      </p:sp>
      <p:sp>
        <p:nvSpPr>
          <p:cNvPr id="9" name="矩形 8"/>
          <p:cNvSpPr/>
          <p:nvPr/>
        </p:nvSpPr>
        <p:spPr>
          <a:xfrm>
            <a:off x="4284873" y="4994991"/>
            <a:ext cx="966931" cy="369332"/>
          </a:xfrm>
          <a:prstGeom prst="rect">
            <a:avLst/>
          </a:prstGeom>
        </p:spPr>
        <p:txBody>
          <a:bodyPr wrap="none">
            <a:spAutoFit/>
          </a:bodyPr>
          <a:lstStyle/>
          <a:p>
            <a:pPr lvl="0"/>
            <a:r>
              <a:rPr lang="en-US" altLang="zh-CN" sz="1800" dirty="0" smtClean="0"/>
              <a:t>sacrifice</a:t>
            </a:r>
            <a:endParaRPr lang="zh-CN" altLang="en-US" sz="1800" dirty="0"/>
          </a:p>
        </p:txBody>
      </p:sp>
      <p:sp>
        <p:nvSpPr>
          <p:cNvPr id="10" name="矩形 9"/>
          <p:cNvSpPr/>
          <p:nvPr/>
        </p:nvSpPr>
        <p:spPr>
          <a:xfrm>
            <a:off x="9109409" y="4946957"/>
            <a:ext cx="1069524" cy="369332"/>
          </a:xfrm>
          <a:prstGeom prst="rect">
            <a:avLst/>
          </a:prstGeom>
        </p:spPr>
        <p:txBody>
          <a:bodyPr wrap="none">
            <a:spAutoFit/>
          </a:bodyPr>
          <a:lstStyle/>
          <a:p>
            <a:pPr lvl="0"/>
            <a:r>
              <a:rPr lang="en-US" altLang="zh-CN" sz="1800" dirty="0" smtClean="0"/>
              <a:t>exploring</a:t>
            </a:r>
            <a:endParaRPr lang="zh-CN" altLang="en-US" sz="1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611795"/>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Who is the first person in the world to land on the Moon?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Yang </a:t>
            </a:r>
            <a:r>
              <a:rPr lang="en-US" altLang="zh-CN" kern="100" dirty="0" err="1">
                <a:solidFill>
                  <a:srgbClr val="000000"/>
                </a:solidFill>
                <a:latin typeface="Times New Roman" panose="02020603050405020304"/>
                <a:cs typeface="Courier New" panose="02070309020205020404"/>
              </a:rPr>
              <a:t>Liwei</a:t>
            </a:r>
            <a:r>
              <a:rPr lang="en-US" altLang="zh-CN" kern="100" dirty="0">
                <a:solidFill>
                  <a:srgbClr val="000000"/>
                </a:solidFill>
                <a:latin typeface="Times New Roman" panose="02020603050405020304"/>
                <a:cs typeface="Courier New" panose="02070309020205020404"/>
              </a:rPr>
              <a:t>. 	B. Neil Armstrong.</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Tereshkova. 	D. Yuri Gagarin.</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How did the world feel after the </a:t>
            </a:r>
            <a:r>
              <a:rPr lang="en-US" altLang="zh-CN" i="1" kern="100" dirty="0">
                <a:solidFill>
                  <a:srgbClr val="000000"/>
                </a:solidFill>
                <a:latin typeface="Times New Roman" panose="02020603050405020304"/>
                <a:cs typeface="Courier New" panose="02070309020205020404"/>
              </a:rPr>
              <a:t>Challenger</a:t>
            </a:r>
            <a:r>
              <a:rPr lang="en-US" altLang="zh-CN" kern="100" dirty="0">
                <a:solidFill>
                  <a:srgbClr val="000000"/>
                </a:solidFill>
                <a:latin typeface="Times New Roman" panose="02020603050405020304"/>
                <a:cs typeface="Courier New" panose="02070309020205020404"/>
              </a:rPr>
              <a:t> exploded?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Tired. 	B. Disappointed.</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Depressed. 	D. Shocked. </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4824933" y="306006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4824933" y="5438072"/>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606745"/>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What can we learn from the </a:t>
            </a:r>
            <a:r>
              <a:rPr lang="en-US" altLang="zh-CN" i="1" kern="100" dirty="0">
                <a:solidFill>
                  <a:srgbClr val="000000"/>
                </a:solidFill>
                <a:latin typeface="Times New Roman" panose="02020603050405020304"/>
                <a:cs typeface="Courier New" panose="02070309020205020404"/>
              </a:rPr>
              <a:t>Challenger</a:t>
            </a:r>
            <a:r>
              <a:rPr lang="en-US" altLang="zh-CN" kern="100" dirty="0">
                <a:solidFill>
                  <a:srgbClr val="000000"/>
                </a:solidFill>
                <a:latin typeface="Times New Roman" panose="02020603050405020304"/>
                <a:cs typeface="Courier New" panose="02070309020205020404"/>
              </a:rPr>
              <a:t> disaster?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Full preparations are of great importance to success.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The take-off should not be broadcast live.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There is a long way to go in space exploration.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Spending too much money on space exploration isn't worth it</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345611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255531"/>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Which of the following marked that the space shuttle </a:t>
            </a:r>
            <a:r>
              <a:rPr lang="en-US" altLang="zh-CN" kern="100" dirty="0" err="1">
                <a:solidFill>
                  <a:srgbClr val="000000"/>
                </a:solidFill>
                <a:latin typeface="Times New Roman" panose="02020603050405020304"/>
                <a:cs typeface="Courier New" panose="02070309020205020404"/>
              </a:rPr>
              <a:t>programme</a:t>
            </a:r>
            <a:r>
              <a:rPr lang="en-US" altLang="zh-CN" kern="100" dirty="0">
                <a:solidFill>
                  <a:srgbClr val="000000"/>
                </a:solidFill>
                <a:latin typeface="Times New Roman" panose="02020603050405020304"/>
                <a:cs typeface="Courier New" panose="02070309020205020404"/>
              </a:rPr>
              <a:t> resumed?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The appearance of the space shuttle.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The successful launch of </a:t>
            </a:r>
            <a:r>
              <a:rPr lang="en-US" altLang="zh-CN" i="1" kern="100" dirty="0">
                <a:solidFill>
                  <a:srgbClr val="000000"/>
                </a:solidFill>
                <a:latin typeface="Times New Roman" panose="02020603050405020304"/>
                <a:cs typeface="Courier New" panose="02070309020205020404"/>
              </a:rPr>
              <a:t>Disco</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ery</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The real causes of the loss of the </a:t>
            </a:r>
            <a:r>
              <a:rPr lang="en-US" altLang="zh-CN" i="1" kern="100" dirty="0">
                <a:solidFill>
                  <a:srgbClr val="000000"/>
                </a:solidFill>
                <a:latin typeface="Times New Roman" panose="02020603050405020304"/>
                <a:cs typeface="Courier New" panose="02070309020205020404"/>
              </a:rPr>
              <a:t>Challenger</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The rapid development of technology. </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309607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878102"/>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Millions watched that first lunar landing on black and white television sets, their hearts in their mouths, aware of how arduous and hazardous an undertaking it was, and of the many things that could go wrong.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their hearts in their mouths</a:t>
            </a:r>
            <a:r>
              <a:rPr lang="zh-CN" altLang="zh-CN" kern="100" dirty="0">
                <a:solidFill>
                  <a:srgbClr val="000000"/>
                </a:solidFill>
                <a:latin typeface="Times New Roman" panose="02020603050405020304"/>
                <a:cs typeface="Times New Roman" panose="02020603050405020304"/>
              </a:rPr>
              <a:t>为独立主格，</a:t>
            </a:r>
            <a:r>
              <a:rPr lang="en-US" altLang="zh-CN" kern="100" dirty="0">
                <a:solidFill>
                  <a:srgbClr val="000000"/>
                </a:solidFill>
                <a:latin typeface="Times New Roman" panose="02020603050405020304"/>
                <a:cs typeface="Courier New" panose="02070309020205020404"/>
              </a:rPr>
              <a:t>how</a:t>
            </a:r>
            <a:r>
              <a:rPr lang="zh-CN" altLang="zh-CN" kern="100" dirty="0">
                <a:solidFill>
                  <a:srgbClr val="000000"/>
                </a:solidFill>
                <a:latin typeface="Times New Roman" panose="02020603050405020304"/>
                <a:cs typeface="Times New Roman" panose="02020603050405020304"/>
              </a:rPr>
              <a:t>引导的名词性从句作介词</a:t>
            </a:r>
            <a:r>
              <a:rPr lang="en-US" altLang="zh-CN" kern="100" dirty="0">
                <a:solidFill>
                  <a:srgbClr val="000000"/>
                </a:solidFill>
                <a:latin typeface="Times New Roman" panose="02020603050405020304"/>
                <a:cs typeface="Courier New" panose="02070309020205020404"/>
              </a:rPr>
              <a:t>of</a:t>
            </a:r>
            <a:r>
              <a:rPr lang="zh-CN" altLang="zh-CN" kern="100" dirty="0">
                <a:solidFill>
                  <a:srgbClr val="000000"/>
                </a:solidFill>
                <a:latin typeface="Times New Roman" panose="02020603050405020304"/>
                <a:cs typeface="Times New Roman" panose="02020603050405020304"/>
              </a:rPr>
              <a:t>的</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，第三个</a:t>
            </a:r>
            <a:r>
              <a:rPr lang="en-US" altLang="zh-CN" kern="100" dirty="0">
                <a:solidFill>
                  <a:srgbClr val="000000"/>
                </a:solidFill>
                <a:latin typeface="Times New Roman" panose="02020603050405020304"/>
                <a:cs typeface="Courier New" panose="02070309020205020404"/>
              </a:rPr>
              <a:t>and</a:t>
            </a:r>
            <a:r>
              <a:rPr lang="zh-CN" altLang="zh-CN" kern="100" dirty="0">
                <a:solidFill>
                  <a:srgbClr val="000000"/>
                </a:solidFill>
                <a:latin typeface="Times New Roman" panose="02020603050405020304"/>
                <a:cs typeface="Times New Roman" panose="02020603050405020304"/>
              </a:rPr>
              <a:t>连接两个</a:t>
            </a:r>
            <a:r>
              <a:rPr lang="en-US" altLang="zh-CN" kern="100" dirty="0">
                <a:solidFill>
                  <a:srgbClr val="000000"/>
                </a:solidFill>
                <a:latin typeface="Times New Roman" panose="02020603050405020304"/>
                <a:cs typeface="Courier New" panose="02070309020205020404"/>
              </a:rPr>
              <a:t>of</a:t>
            </a:r>
            <a:r>
              <a:rPr lang="zh-CN" altLang="zh-CN" kern="100" dirty="0">
                <a:solidFill>
                  <a:srgbClr val="000000"/>
                </a:solidFill>
                <a:latin typeface="Times New Roman" panose="02020603050405020304"/>
                <a:cs typeface="Times New Roman" panose="02020603050405020304"/>
              </a:rPr>
              <a:t>短语，第二个</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从句，修饰</a:t>
            </a:r>
            <a:r>
              <a:rPr lang="en-US" altLang="zh-CN" kern="100" dirty="0">
                <a:solidFill>
                  <a:srgbClr val="000000"/>
                </a:solidFill>
                <a:latin typeface="Times New Roman" panose="02020603050405020304"/>
                <a:cs typeface="Courier New" panose="02070309020205020404"/>
              </a:rPr>
              <a:t>the many things</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176876" y="4571791"/>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4" name="矩形 3"/>
          <p:cNvSpPr/>
          <p:nvPr/>
        </p:nvSpPr>
        <p:spPr>
          <a:xfrm>
            <a:off x="1944479" y="518426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2058108"/>
            <a:ext cx="10693400" cy="190205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smtClean="0">
                <a:solidFill>
                  <a:srgbClr val="000000"/>
                </a:solidFill>
                <a:latin typeface="IPAPANNEW"/>
                <a:cs typeface="Times New Roman" panose="02020603050405020304"/>
              </a:rPr>
              <a:t>]</a:t>
            </a:r>
            <a:r>
              <a:rPr lang="en-US" altLang="zh-CN" kern="100" dirty="0" smtClean="0">
                <a:solidFill>
                  <a:prstClr val="black"/>
                </a:solidFill>
                <a:latin typeface="Times New Roman" panose="02020603050405020304"/>
                <a:ea typeface="楷体_GB2312"/>
                <a:cs typeface="Courier New" panose="02070309020205020404"/>
              </a:rPr>
              <a:t>_________________________________________________ 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
        <p:nvSpPr>
          <p:cNvPr id="3" name="副标题 1"/>
          <p:cNvSpPr txBox="1"/>
          <p:nvPr/>
        </p:nvSpPr>
        <p:spPr bwMode="auto">
          <a:xfrm>
            <a:off x="414338" y="2015951"/>
            <a:ext cx="10693400" cy="18118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smtClean="0">
                <a:solidFill>
                  <a:srgbClr val="FF0000"/>
                </a:solidFill>
                <a:latin typeface="Times New Roman" panose="02020603050405020304"/>
                <a:ea typeface="楷体_GB2312"/>
                <a:cs typeface="Times New Roman" panose="02020603050405020304"/>
              </a:rPr>
              <a:t>                       </a:t>
            </a:r>
            <a:r>
              <a:rPr lang="zh-CN" altLang="zh-CN" kern="100" dirty="0" smtClean="0">
                <a:solidFill>
                  <a:srgbClr val="FF0000"/>
                </a:solidFill>
                <a:latin typeface="Times New Roman" panose="02020603050405020304"/>
                <a:ea typeface="楷体_GB2312"/>
                <a:cs typeface="Times New Roman" panose="02020603050405020304"/>
              </a:rPr>
              <a:t>数百万</a:t>
            </a:r>
            <a:r>
              <a:rPr lang="zh-CN" altLang="zh-CN" kern="100" dirty="0">
                <a:solidFill>
                  <a:srgbClr val="FF0000"/>
                </a:solidFill>
                <a:latin typeface="Times New Roman" panose="02020603050405020304"/>
                <a:ea typeface="楷体_GB2312"/>
                <a:cs typeface="Times New Roman" panose="02020603050405020304"/>
              </a:rPr>
              <a:t>人在黑白电视机前观看了第一次登月，他们的心都提到了嗓子眼，意识到这是一项多么艰巨和危险的任务，也意识到许多事情可能会出错。</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202" y="1619907"/>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endParaRPr lang="zh-CN" altLang="en-US" sz="1400" b="1">
              <a:solidFill>
                <a:srgbClr val="C0472D"/>
              </a:solidFill>
              <a:latin typeface="微软雅黑" panose="020B0503020204020204" pitchFamily="34" charset="-122"/>
              <a:ea typeface="微软雅黑" panose="020B0503020204020204" pitchFamily="34" charset="-122"/>
            </a:endParaRP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smtClean="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159967"/>
            <a:ext cx="10692000" cy="4310380"/>
          </a:xfrm>
        </p:spPr>
        <p:txBody>
          <a:bodyPr/>
          <a:lstStyle/>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The theme of this unit is humans and nature, whose topic is about exploring the mysteries of the universe. This unit focuses on the formation of the solar system, China's space development and achievements, the space shuttle </a:t>
            </a:r>
            <a:r>
              <a:rPr lang="en-US" altLang="zh-CN" i="1" kern="100" dirty="0">
                <a:solidFill>
                  <a:srgbClr val="000000"/>
                </a:solidFill>
                <a:latin typeface="Times New Roman" panose="02020603050405020304"/>
                <a:cs typeface="Courier New" panose="02070309020205020404"/>
              </a:rPr>
              <a:t>Challenger</a:t>
            </a:r>
            <a:r>
              <a:rPr lang="en-US" altLang="zh-CN" kern="100" dirty="0">
                <a:solidFill>
                  <a:srgbClr val="000000"/>
                </a:solidFill>
                <a:latin typeface="Times New Roman" panose="02020603050405020304"/>
                <a:cs typeface="Courier New" panose="02070309020205020404"/>
              </a:rPr>
              <a:t> disaster and human beings' reverence for the universe. Through the unit, students can gain a good understanding of major events in the human exploration of space and develop curiosity and interest in exploring the universe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647799"/>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Guided by a computer that was much less powerful than the ones used by today's average school students, all three astronauts of the Apollo 11 mission made it safely back to Earth.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从句，修饰</a:t>
            </a:r>
            <a:r>
              <a:rPr lang="en-US" altLang="zh-CN" kern="100" dirty="0">
                <a:solidFill>
                  <a:srgbClr val="000000"/>
                </a:solidFill>
                <a:latin typeface="Times New Roman" panose="02020603050405020304"/>
                <a:cs typeface="Courier New" panose="02070309020205020404"/>
              </a:rPr>
              <a:t>a computer,</a:t>
            </a:r>
            <a:r>
              <a:rPr lang="zh-CN" altLang="en-US" kern="100" dirty="0">
                <a:solidFill>
                  <a:srgbClr val="000000"/>
                </a:solidFill>
                <a:latin typeface="Times New Roman" panose="02020603050405020304"/>
                <a:cs typeface="Courier New" panose="02070309020205020404"/>
              </a:rPr>
              <a:t>；</a:t>
            </a:r>
            <a:r>
              <a:rPr lang="en-US" altLang="zh-CN" kern="100" dirty="0">
                <a:solidFill>
                  <a:srgbClr val="000000"/>
                </a:solidFill>
                <a:latin typeface="Times New Roman" panose="02020603050405020304"/>
                <a:cs typeface="Courier New" panose="02070309020205020404"/>
              </a:rPr>
              <a:t>Guided by a computer</a:t>
            </a:r>
            <a:r>
              <a:rPr lang="zh-CN" altLang="zh-CN" kern="100" dirty="0">
                <a:solidFill>
                  <a:srgbClr val="000000"/>
                </a:solidFill>
                <a:latin typeface="Times New Roman" panose="02020603050405020304"/>
                <a:cs typeface="Times New Roman" panose="02020603050405020304"/>
              </a:rPr>
              <a:t>为过去分词短语作</a:t>
            </a:r>
            <a:r>
              <a:rPr lang="en-US" altLang="zh-CN" kern="100" dirty="0">
                <a:latin typeface="Times New Roman" panose="02020603050405020304"/>
                <a:ea typeface="楷体_GB2312"/>
                <a:cs typeface="Courier New" panose="02070309020205020404"/>
              </a:rPr>
              <a:t>______</a:t>
            </a:r>
            <a:r>
              <a:rPr lang="zh-CN" altLang="en-US" kern="100" dirty="0">
                <a:latin typeface="Times New Roman" panose="02020603050405020304"/>
                <a:ea typeface="楷体_GB2312"/>
                <a:cs typeface="Courier New" panose="02070309020205020404"/>
              </a:rPr>
              <a:t>；</a:t>
            </a:r>
            <a:r>
              <a:rPr lang="en-US" altLang="zh-CN" kern="100" dirty="0">
                <a:solidFill>
                  <a:srgbClr val="000000"/>
                </a:solidFill>
                <a:latin typeface="Times New Roman" panose="02020603050405020304"/>
                <a:cs typeface="Courier New" panose="02070309020205020404"/>
              </a:rPr>
              <a:t>used by today's average school students</a:t>
            </a:r>
            <a:r>
              <a:rPr lang="zh-CN" altLang="zh-CN" kern="100" dirty="0">
                <a:solidFill>
                  <a:srgbClr val="000000"/>
                </a:solidFill>
                <a:latin typeface="Times New Roman" panose="02020603050405020304"/>
                <a:cs typeface="Times New Roman" panose="02020603050405020304"/>
              </a:rPr>
              <a:t>为过去分词短语作</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smtClean="0">
                <a:solidFill>
                  <a:srgbClr val="000000"/>
                </a:solidFill>
                <a:latin typeface="IPAPANNEW"/>
                <a:cs typeface="Times New Roman" panose="02020603050405020304"/>
              </a:rPr>
              <a:t>]</a:t>
            </a:r>
            <a:r>
              <a:rPr lang="en-US" altLang="zh-CN" kern="100" dirty="0" smtClean="0">
                <a:latin typeface="Times New Roman" panose="02020603050405020304"/>
                <a:ea typeface="楷体_GB2312"/>
                <a:cs typeface="Courier New" panose="02070309020205020404"/>
              </a:rPr>
              <a:t>__________________________________________</a:t>
            </a:r>
            <a:r>
              <a:rPr lang="en-US" altLang="zh-CN" kern="100" dirty="0">
                <a:latin typeface="Times New Roman" panose="02020603050405020304"/>
                <a:ea typeface="楷体_GB2312"/>
                <a:cs typeface="Courier New" panose="02070309020205020404"/>
              </a:rPr>
              <a:t>_</a:t>
            </a:r>
            <a:r>
              <a:rPr lang="en-US" altLang="zh-CN" kern="100" dirty="0" smtClean="0">
                <a:latin typeface="Times New Roman" panose="02020603050405020304"/>
                <a:ea typeface="楷体_GB2312"/>
                <a:cs typeface="Courier New" panose="02070309020205020404"/>
              </a:rPr>
              <a:t>______ 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074250" y="252000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4" name="矩形 3"/>
          <p:cNvSpPr/>
          <p:nvPr/>
        </p:nvSpPr>
        <p:spPr>
          <a:xfrm>
            <a:off x="5833375" y="3115230"/>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状语</a:t>
            </a:r>
            <a:endParaRPr lang="zh-CN" altLang="en-US" dirty="0"/>
          </a:p>
        </p:txBody>
      </p:sp>
      <p:sp>
        <p:nvSpPr>
          <p:cNvPr id="5" name="矩形 4"/>
          <p:cNvSpPr/>
          <p:nvPr/>
        </p:nvSpPr>
        <p:spPr>
          <a:xfrm>
            <a:off x="5755738" y="371045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6" name="副标题 1"/>
          <p:cNvSpPr txBox="1"/>
          <p:nvPr/>
        </p:nvSpPr>
        <p:spPr bwMode="auto">
          <a:xfrm>
            <a:off x="414338" y="4212195"/>
            <a:ext cx="10693400" cy="18992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smtClean="0">
                <a:solidFill>
                  <a:srgbClr val="FF0000"/>
                </a:solidFill>
                <a:latin typeface="Times New Roman" panose="02020603050405020304"/>
                <a:ea typeface="楷体_GB2312"/>
                <a:cs typeface="Times New Roman" panose="02020603050405020304"/>
              </a:rPr>
              <a:t>                    </a:t>
            </a:r>
            <a:r>
              <a:rPr lang="zh-CN" altLang="zh-CN" kern="100" dirty="0" smtClean="0">
                <a:solidFill>
                  <a:srgbClr val="FF0000"/>
                </a:solidFill>
                <a:latin typeface="Times New Roman" panose="02020603050405020304"/>
                <a:ea typeface="楷体_GB2312"/>
                <a:cs typeface="Times New Roman" panose="02020603050405020304"/>
              </a:rPr>
              <a:t>执行</a:t>
            </a:r>
            <a:r>
              <a:rPr lang="en-US" altLang="zh-CN" kern="100" dirty="0" smtClean="0">
                <a:solidFill>
                  <a:srgbClr val="FF0000"/>
                </a:solidFill>
                <a:latin typeface="Times New Roman" panose="02020603050405020304"/>
                <a:ea typeface="楷体_GB2312"/>
                <a:cs typeface="Times New Roman" panose="02020603050405020304"/>
              </a:rPr>
              <a:t>“</a:t>
            </a:r>
            <a:r>
              <a:rPr lang="zh-CN" altLang="zh-CN" kern="100" dirty="0">
                <a:solidFill>
                  <a:srgbClr val="FF0000"/>
                </a:solidFill>
                <a:latin typeface="Times New Roman" panose="02020603050405020304"/>
                <a:ea typeface="楷体_GB2312"/>
                <a:cs typeface="Times New Roman" panose="02020603050405020304"/>
              </a:rPr>
              <a:t>阿波罗</a:t>
            </a:r>
            <a:r>
              <a:rPr lang="en-US" altLang="zh-CN" kern="100" dirty="0">
                <a:solidFill>
                  <a:srgbClr val="FF0000"/>
                </a:solidFill>
                <a:latin typeface="Times New Roman" panose="02020603050405020304"/>
                <a:ea typeface="楷体_GB2312"/>
                <a:cs typeface="Courier New" panose="02070309020205020404"/>
              </a:rPr>
              <a:t>11</a:t>
            </a:r>
            <a:r>
              <a:rPr lang="zh-CN" altLang="zh-CN" kern="100" dirty="0">
                <a:solidFill>
                  <a:srgbClr val="FF0000"/>
                </a:solidFill>
                <a:latin typeface="Times New Roman" panose="02020603050405020304"/>
                <a:ea typeface="楷体_GB2312"/>
                <a:cs typeface="Times New Roman" panose="02020603050405020304"/>
              </a:rPr>
              <a:t>号</a:t>
            </a:r>
            <a:r>
              <a:rPr lang="en-US" altLang="zh-CN" kern="100" dirty="0">
                <a:solidFill>
                  <a:srgbClr val="FF0000"/>
                </a:solidFill>
                <a:latin typeface="Times New Roman" panose="02020603050405020304"/>
                <a:ea typeface="楷体_GB2312"/>
                <a:cs typeface="Times New Roman" panose="02020603050405020304"/>
              </a:rPr>
              <a:t>”</a:t>
            </a:r>
            <a:r>
              <a:rPr lang="zh-CN" altLang="zh-CN" kern="100" dirty="0">
                <a:solidFill>
                  <a:srgbClr val="FF0000"/>
                </a:solidFill>
                <a:latin typeface="Times New Roman" panose="02020603050405020304"/>
                <a:ea typeface="楷体_GB2312"/>
                <a:cs typeface="Times New Roman" panose="02020603050405020304"/>
              </a:rPr>
              <a:t>太空飞行任务的三名宇航员在一台计算机的引导下安全返回地球，而这台计算机远不如今天普通学生使用的计算机功能强大。</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121304"/>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smtClean="0">
                <a:solidFill>
                  <a:srgbClr val="000000"/>
                </a:solidFill>
                <a:latin typeface="宋体" panose="02010600030101010101" pitchFamily="2" charset="-122"/>
                <a:cs typeface="Times New Roman" panose="02020603050405020304"/>
              </a:rPr>
              <a:t>○</a:t>
            </a:r>
            <a:r>
              <a:rPr lang="zh-CN" altLang="zh-CN" kern="100" dirty="0" smtClean="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smtClean="0">
              <a:latin typeface="宋体" panose="02010600030101010101" pitchFamily="2" charset="-122"/>
              <a:cs typeface="Courier New" panose="02070309020205020404"/>
            </a:endParaRPr>
          </a:p>
          <a:p>
            <a:pPr algn="just">
              <a:spcAft>
                <a:spcPts val="0"/>
              </a:spcAft>
              <a:tabLst>
                <a:tab pos="4500880" algn="l"/>
              </a:tabLst>
            </a:pPr>
            <a:r>
              <a:rPr lang="en-US" altLang="zh-CN" b="1" kern="100" dirty="0" smtClean="0">
                <a:solidFill>
                  <a:srgbClr val="000000"/>
                </a:solidFill>
                <a:latin typeface="Times New Roman" panose="02020603050405020304"/>
                <a:cs typeface="Courier New" panose="02070309020205020404"/>
              </a:rPr>
              <a:t>Activity 4: Think and answer the following questions</a:t>
            </a:r>
            <a:endParaRPr lang="zh-CN" altLang="zh-CN" sz="1050" kern="100" dirty="0" smtClean="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1. What were people's feelings before and after the </a:t>
            </a:r>
            <a:r>
              <a:rPr lang="en-US" altLang="zh-CN" i="1" kern="100" dirty="0" smtClean="0">
                <a:solidFill>
                  <a:srgbClr val="000000"/>
                </a:solidFill>
                <a:latin typeface="Times New Roman" panose="02020603050405020304"/>
                <a:cs typeface="Courier New" panose="02070309020205020404"/>
              </a:rPr>
              <a:t>Challenger</a:t>
            </a:r>
            <a:r>
              <a:rPr lang="en-US" altLang="zh-CN" kern="100" dirty="0" smtClean="0">
                <a:solidFill>
                  <a:srgbClr val="000000"/>
                </a:solidFill>
                <a:latin typeface="Times New Roman" panose="02020603050405020304"/>
                <a:cs typeface="Courier New" panose="02070309020205020404"/>
              </a:rPr>
              <a:t> disaster?</a:t>
            </a:r>
            <a:endParaRPr lang="zh-CN" altLang="zh-CN" sz="1050" kern="100" dirty="0" smtClean="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latin typeface="Times New Roman" panose="02020603050405020304"/>
                <a:cs typeface="Courier New" panose="02070309020205020404"/>
              </a:rPr>
              <a:t>______________________________________________________________________________________________________________________</a:t>
            </a:r>
            <a:r>
              <a:rPr lang="en-US" altLang="zh-CN" kern="100" dirty="0" smtClean="0">
                <a:solidFill>
                  <a:srgbClr val="000000"/>
                </a:solidFill>
                <a:latin typeface="Times New Roman" panose="02020603050405020304"/>
                <a:cs typeface="Courier New" panose="02070309020205020404"/>
              </a:rPr>
              <a:t>2. Would you like to go to space? Give your reasons.</a:t>
            </a:r>
            <a:endParaRPr lang="zh-CN" altLang="zh-CN" sz="1050" kern="100" dirty="0" smtClean="0">
              <a:latin typeface="宋体" panose="02010600030101010101" pitchFamily="2" charset="-122"/>
              <a:cs typeface="Courier New" panose="02070309020205020404"/>
            </a:endParaRPr>
          </a:p>
          <a:p>
            <a:pPr algn="just">
              <a:spcAft>
                <a:spcPts val="0"/>
              </a:spcAft>
              <a:tabLst>
                <a:tab pos="4500880" algn="l"/>
              </a:tabLst>
            </a:pPr>
            <a:r>
              <a:rPr lang="zh-CN" altLang="zh-CN" kern="100" dirty="0" smtClean="0">
                <a:solidFill>
                  <a:srgbClr val="FF0000"/>
                </a:solidFill>
                <a:latin typeface="Times New Roman" panose="02020603050405020304"/>
                <a:ea typeface="黑体" panose="02010609060101010101" charset="-122"/>
                <a:cs typeface="Times New Roman" panose="02020603050405020304"/>
              </a:rPr>
              <a:t>答案：</a:t>
            </a:r>
            <a:r>
              <a:rPr lang="zh-CN" altLang="zh-CN" kern="100" dirty="0" smtClean="0">
                <a:solidFill>
                  <a:srgbClr val="000000"/>
                </a:solidFill>
                <a:latin typeface="Times New Roman" panose="02020603050405020304"/>
                <a:ea typeface="楷体_GB2312"/>
                <a:cs typeface="Times New Roman" panose="02020603050405020304"/>
              </a:rPr>
              <a:t>略</a:t>
            </a:r>
            <a:endParaRPr lang="zh-CN" altLang="zh-CN" sz="1050" kern="100" dirty="0">
              <a:latin typeface="宋体" panose="02010600030101010101" pitchFamily="2" charset="-122"/>
              <a:cs typeface="Courier New" panose="02070309020205020404"/>
            </a:endParaRPr>
          </a:p>
        </p:txBody>
      </p:sp>
      <p:sp>
        <p:nvSpPr>
          <p:cNvPr id="3" name="副标题 1"/>
          <p:cNvSpPr txBox="1"/>
          <p:nvPr/>
        </p:nvSpPr>
        <p:spPr bwMode="auto">
          <a:xfrm>
            <a:off x="414338" y="2844043"/>
            <a:ext cx="10693400" cy="129667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Before the disaster, people were excited and optimistic. After the disaster</a:t>
            </a:r>
            <a:r>
              <a:rPr lang="zh-CN" altLang="en-US" kern="100" dirty="0">
                <a:solidFill>
                  <a:srgbClr val="FF0000"/>
                </a:solidFill>
                <a:latin typeface="Times New Roman" panose="02020603050405020304"/>
                <a:cs typeface="Courier New" panose="02070309020205020404"/>
              </a:rPr>
              <a:t>，</a:t>
            </a:r>
            <a:r>
              <a:rPr lang="en-US" altLang="zh-CN" kern="100" dirty="0">
                <a:solidFill>
                  <a:srgbClr val="FF0000"/>
                </a:solidFill>
                <a:latin typeface="Times New Roman" panose="02020603050405020304"/>
                <a:cs typeface="Courier New" panose="02070309020205020404"/>
              </a:rPr>
              <a:t> people became frightened and frustrated.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60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4895850"/>
            <a:ext cx="6205538"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6</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二十一</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sldjump"/>
          </p:cNvPr>
          <p:cNvSpPr/>
          <p:nvPr/>
        </p:nvSpPr>
        <p:spPr>
          <a:xfrm>
            <a:off x="3243263" y="5508339"/>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2588" y="529008"/>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576263" y="1259867"/>
          <a:ext cx="10369550" cy="5035296"/>
        </p:xfrm>
        <a:graphic>
          <a:graphicData uri="http://schemas.openxmlformats.org/drawingml/2006/table">
            <a:tbl>
              <a:tblPr/>
              <a:tblGrid>
                <a:gridCol w="1665350"/>
                <a:gridCol w="711112"/>
                <a:gridCol w="900100"/>
                <a:gridCol w="7092988"/>
              </a:tblGrid>
              <a:tr h="597408">
                <a:tc>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705757">
                <a:tc rowSpan="4">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语言知识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能正确使用与</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探索宇宙奥秘</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主题相关的单词和表达。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013">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能理解并运用情态动词。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4816">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阅读关于探索宇宙的语篇，获取关键信息；</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熟悉太空生活日记的文体结构，了解相应的写作要点。</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272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语用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了解关于太空探索的基本表达；</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了解撰写太空生活日记的基本规则。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76263" y="647799"/>
          <a:ext cx="10369550" cy="5485021"/>
        </p:xfrm>
        <a:graphic>
          <a:graphicData uri="http://schemas.openxmlformats.org/drawingml/2006/table">
            <a:tbl>
              <a:tblPr/>
              <a:tblGrid>
                <a:gridCol w="1584374"/>
                <a:gridCol w="576064"/>
                <a:gridCol w="576064"/>
                <a:gridCol w="7633048"/>
              </a:tblGrid>
              <a:tr h="597408">
                <a:tc>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705757">
                <a:tc rowSpan="4">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听细节，根据谈话内容复述对话内容。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013">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说</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1. </a:t>
                      </a:r>
                      <a:r>
                        <a:rPr lang="zh-CN" sz="2800" kern="100">
                          <a:solidFill>
                            <a:srgbClr val="000000"/>
                          </a:solidFill>
                          <a:effectLst/>
                          <a:latin typeface="Times New Roman" panose="02020603050405020304"/>
                          <a:ea typeface="楷体_GB2312"/>
                          <a:cs typeface="Times New Roman" panose="02020603050405020304"/>
                        </a:rPr>
                        <a:t>能根据不同场合选用表达观点和希望的用语；</a:t>
                      </a:r>
                      <a:endParaRPr lang="zh-CN" sz="1050" kern="10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2. </a:t>
                      </a:r>
                      <a:r>
                        <a:rPr lang="zh-CN" sz="2800" kern="100">
                          <a:solidFill>
                            <a:srgbClr val="000000"/>
                          </a:solidFill>
                          <a:effectLst/>
                          <a:latin typeface="Times New Roman" panose="02020603050405020304"/>
                          <a:ea typeface="楷体_GB2312"/>
                          <a:cs typeface="Times New Roman" panose="02020603050405020304"/>
                        </a:rPr>
                        <a:t>能使用恰当的语言表述对短视频的观点。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4816">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通过阅读两篇文章，了解人类探索太空的重大事件。</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272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能正确运用所学词汇描述探索太空的过程和感想；</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能写一篇语言精练、结构清晰的太空生活日记。</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6263" y="719807"/>
          <a:ext cx="10369550" cy="5376672"/>
        </p:xfrm>
        <a:graphic>
          <a:graphicData uri="http://schemas.openxmlformats.org/drawingml/2006/table">
            <a:tbl>
              <a:tblPr/>
              <a:tblGrid>
                <a:gridCol w="1665350"/>
                <a:gridCol w="8704200"/>
              </a:tblGrid>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能熟练运用本单元所学知识，围绕</a:t>
                      </a:r>
                      <a:r>
                        <a:rPr lang="en-US" sz="2800" kern="100">
                          <a:solidFill>
                            <a:srgbClr val="000000"/>
                          </a:solidFill>
                          <a:effectLst/>
                          <a:latin typeface="Times New Roman" panose="02020603050405020304"/>
                          <a:cs typeface="Courier New" panose="02070309020205020404"/>
                        </a:rPr>
                        <a:t>“</a:t>
                      </a:r>
                      <a:r>
                        <a:rPr lang="en-US" sz="2800" kern="100">
                          <a:solidFill>
                            <a:srgbClr val="000000"/>
                          </a:solidFill>
                          <a:effectLst/>
                          <a:latin typeface="Times New Roman" panose="02020603050405020304"/>
                          <a:ea typeface="楷体_GB2312"/>
                          <a:cs typeface="Courier New" panose="02070309020205020404"/>
                        </a:rPr>
                        <a:t>Space and beyond</a:t>
                      </a:r>
                      <a:r>
                        <a:rPr lang="en-US" sz="2800" kern="100">
                          <a:solidFill>
                            <a:srgbClr val="000000"/>
                          </a:solidFill>
                          <a:effectLst/>
                          <a:latin typeface="Times New Roman" panose="02020603050405020304"/>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这一话题进行听、说、读、写训练，从而提升综合运用语言的能力。</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思维品质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保持在挫折与困难面前不轻言放弃、勇往直前的人生态度，实现知识</a:t>
                      </a:r>
                      <a:r>
                        <a:rPr lang="zh-CN" sz="2800" kern="100">
                          <a:solidFill>
                            <a:srgbClr val="000000"/>
                          </a:solidFill>
                          <a:effectLst/>
                          <a:latin typeface="Times New Roman" panose="02020603050405020304"/>
                          <a:ea typeface="楷体_GB2312"/>
                          <a:cs typeface="Times New Roman" panose="02020603050405020304"/>
                          <a:sym typeface="+mn-ea"/>
                        </a:rPr>
                        <a:t>的拓展与迁移</a:t>
                      </a:r>
                      <a:r>
                        <a:rPr lang="zh-CN" sz="2800" kern="100">
                          <a:solidFill>
                            <a:srgbClr val="000000"/>
                          </a:solidFill>
                          <a:effectLst/>
                          <a:latin typeface="Times New Roman" panose="02020603050405020304"/>
                          <a:ea typeface="楷体_GB2312"/>
                          <a:cs typeface="Times New Roman" panose="02020603050405020304"/>
                        </a:rPr>
                        <a:t>和思维能力的提升。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文化意识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通过对</a:t>
                      </a:r>
                      <a:r>
                        <a:rPr lang="en-US" sz="2800" kern="100" dirty="0">
                          <a:solidFill>
                            <a:srgbClr val="000000"/>
                          </a:solidFill>
                          <a:effectLst/>
                          <a:latin typeface="Times New Roman" panose="02020603050405020304"/>
                          <a:cs typeface="Courier New" panose="02070309020205020404"/>
                        </a:rPr>
                        <a:t>“</a:t>
                      </a:r>
                      <a:r>
                        <a:rPr lang="en-US" sz="2800" kern="100" dirty="0">
                          <a:solidFill>
                            <a:srgbClr val="000000"/>
                          </a:solidFill>
                          <a:effectLst/>
                          <a:latin typeface="Times New Roman" panose="02020603050405020304"/>
                          <a:ea typeface="楷体_GB2312"/>
                          <a:cs typeface="Courier New" panose="02070309020205020404"/>
                        </a:rPr>
                        <a:t>The Call of the </a:t>
                      </a:r>
                      <a:r>
                        <a:rPr lang="en-US" sz="2800" i="1" kern="100" dirty="0">
                          <a:solidFill>
                            <a:srgbClr val="000000"/>
                          </a:solidFill>
                          <a:effectLst/>
                          <a:latin typeface="Times New Roman" panose="02020603050405020304"/>
                          <a:ea typeface="楷体_GB2312"/>
                          <a:cs typeface="Courier New" panose="02070309020205020404"/>
                        </a:rPr>
                        <a:t>Challenger</a:t>
                      </a:r>
                      <a:r>
                        <a:rPr lang="en-US" sz="2800" kern="100" dirty="0">
                          <a:solidFill>
                            <a:srgbClr val="000000"/>
                          </a:solidFill>
                          <a:effectLst/>
                          <a:latin typeface="Times New Roman" panose="02020603050405020304"/>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和</a:t>
                      </a:r>
                      <a:r>
                        <a:rPr lang="en-US" sz="2800" kern="100" dirty="0">
                          <a:solidFill>
                            <a:srgbClr val="000000"/>
                          </a:solidFill>
                          <a:effectLst/>
                          <a:latin typeface="Times New Roman" panose="02020603050405020304"/>
                          <a:cs typeface="Courier New" panose="02070309020205020404"/>
                        </a:rPr>
                        <a:t>“</a:t>
                      </a:r>
                      <a:r>
                        <a:rPr lang="en-US" sz="2800" kern="100" dirty="0">
                          <a:solidFill>
                            <a:srgbClr val="000000"/>
                          </a:solidFill>
                          <a:effectLst/>
                          <a:latin typeface="Times New Roman" panose="02020603050405020304"/>
                          <a:ea typeface="楷体_GB2312"/>
                          <a:cs typeface="Courier New" panose="02070309020205020404"/>
                        </a:rPr>
                        <a:t>EYES UPON THE NIGHT</a:t>
                      </a:r>
                      <a:r>
                        <a:rPr lang="en-US" sz="2800" kern="100" dirty="0">
                          <a:solidFill>
                            <a:srgbClr val="000000"/>
                          </a:solidFill>
                          <a:effectLst/>
                          <a:latin typeface="Times New Roman" panose="02020603050405020304"/>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的学习，了解有关人类探索太空的知识，培养探索地球与宇宙奥秘的意识。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6735" y="904280"/>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576263" y="1815879"/>
          <a:ext cx="10369550" cy="3584448"/>
        </p:xfrm>
        <a:graphic>
          <a:graphicData uri="http://schemas.openxmlformats.org/drawingml/2006/table">
            <a:tbl>
              <a:tblPr/>
              <a:tblGrid>
                <a:gridCol w="1665350"/>
                <a:gridCol w="8704200"/>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必背单词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unexceptional, shadow, scream, suspend, crew, submit, awesome, telescope, angle, invisible, straightforward, self-discipline, fetch, muscle, pepper, sneeze, disc</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重点表达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become accustomed to, one's heart in one's mouth, take off, tune in, cast a shadow on, call to, reach for the stars, be composed of, quest for</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76263" y="1750555"/>
          <a:ext cx="10369550" cy="2389632"/>
        </p:xfrm>
        <a:graphic>
          <a:graphicData uri="http://schemas.openxmlformats.org/drawingml/2006/table">
            <a:tbl>
              <a:tblPr/>
              <a:tblGrid>
                <a:gridCol w="1665350"/>
                <a:gridCol w="8704200"/>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重点知识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1. no</a:t>
                      </a:r>
                      <a:r>
                        <a:rPr lang="zh-CN" sz="2800" kern="100">
                          <a:solidFill>
                            <a:srgbClr val="000000"/>
                          </a:solidFill>
                          <a:effectLst/>
                          <a:latin typeface="Times New Roman" panose="02020603050405020304"/>
                          <a:ea typeface="楷体_GB2312"/>
                          <a:cs typeface="Times New Roman" panose="02020603050405020304"/>
                        </a:rPr>
                        <a:t>＋比较级＋</a:t>
                      </a:r>
                      <a:r>
                        <a:rPr lang="en-US" sz="2800" kern="100">
                          <a:solidFill>
                            <a:srgbClr val="000000"/>
                          </a:solidFill>
                          <a:effectLst/>
                          <a:latin typeface="Times New Roman" panose="02020603050405020304"/>
                          <a:ea typeface="楷体_GB2312"/>
                          <a:cs typeface="Courier New" panose="02070309020205020404"/>
                        </a:rPr>
                        <a:t>than</a:t>
                      </a:r>
                      <a:endParaRPr lang="zh-CN" sz="1050" kern="10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2. sb./sth. be believed to do... </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复习情态动词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太空生活日记</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664023"/>
            <a:ext cx="11522074" cy="132343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学习任务目标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037" y="2339987"/>
            <a:ext cx="10692000" cy="1899285"/>
          </a:xfrm>
        </p:spPr>
        <p:txBody>
          <a:bodyPr/>
          <a:lstStyle/>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1. Watch the video, understand the main idea and stimulate the thinking on the theme of “exploring the mysteries of the universe”</a:t>
            </a:r>
            <a:r>
              <a:rPr lang="zh-CN"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r>
              <a:rPr lang="en-US" altLang="zh-CN" kern="100" dirty="0">
                <a:solidFill>
                  <a:srgbClr val="000000"/>
                </a:solidFill>
                <a:latin typeface="Times New Roman" panose="02020603050405020304"/>
                <a:ea typeface="宋体" panose="02010600030101010101" pitchFamily="2" charset="-122"/>
              </a:rPr>
              <a:t>2. Read the text and appreciate the human will to move forward.</a:t>
            </a:r>
            <a:endParaRPr lang="zh-CN" altLang="en-US" dirty="0"/>
          </a:p>
        </p:txBody>
      </p:sp>
    </p:spTree>
  </p:cSld>
  <p:clrMapOvr>
    <a:masterClrMapping/>
  </p:clrMapOvr>
  <p:transition spd="slow"/>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415.25,&quot;left&quot;:48.424778761061944,&quot;top&quot;:94.5,&quot;width&quot;:828.075221238938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5527</Words>
  <Application>WPS 演示</Application>
  <PresentationFormat>自定义</PresentationFormat>
  <Paragraphs>326</Paragraphs>
  <Slides>23</Slides>
  <Notes>23</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23</vt:i4>
      </vt:variant>
    </vt:vector>
  </HeadingPairs>
  <TitlesOfParts>
    <vt:vector size="47"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Times New Roman</vt:lpstr>
      <vt:lpstr>Courier New</vt:lpstr>
      <vt:lpstr>楷体_GB2312</vt:lpstr>
      <vt:lpstr>新宋体</vt:lpstr>
      <vt:lpstr>阿里巴巴普惠体</vt:lpstr>
      <vt:lpstr>黑体</vt:lpstr>
      <vt:lpstr>Book Antiqua</vt:lpstr>
      <vt:lpstr>Arial Unicode MS</vt:lpstr>
      <vt:lpstr>华文细黑</vt:lpstr>
      <vt:lpstr>IPAPANNEW</vt:lpstr>
      <vt:lpstr>Segoe Print</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1302</cp:revision>
  <dcterms:created xsi:type="dcterms:W3CDTF">2016-06-29T09:22:00Z</dcterms:created>
  <dcterms:modified xsi:type="dcterms:W3CDTF">2026-02-27T09:50:10Z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