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handoutMasterIdLst>
    <p:handoutMasterId r:id="rId36"/>
  </p:handoutMasterIdLst>
  <p:sldIdLst>
    <p:sldId id="2476" r:id="rId5"/>
    <p:sldId id="3800" r:id="rId7"/>
    <p:sldId id="2478" r:id="rId8"/>
    <p:sldId id="2343" r:id="rId9"/>
    <p:sldId id="3825" r:id="rId10"/>
    <p:sldId id="3826" r:id="rId11"/>
    <p:sldId id="3827" r:id="rId12"/>
    <p:sldId id="3828" r:id="rId13"/>
    <p:sldId id="3664" r:id="rId14"/>
    <p:sldId id="3671" r:id="rId15"/>
    <p:sldId id="3829" r:id="rId16"/>
    <p:sldId id="3830" r:id="rId17"/>
    <p:sldId id="3785" r:id="rId18"/>
    <p:sldId id="3786" r:id="rId19"/>
    <p:sldId id="3831" r:id="rId20"/>
    <p:sldId id="3813" r:id="rId21"/>
    <p:sldId id="3814" r:id="rId22"/>
    <p:sldId id="3832" r:id="rId23"/>
    <p:sldId id="3815" r:id="rId24"/>
    <p:sldId id="3816" r:id="rId25"/>
    <p:sldId id="3834" r:id="rId26"/>
    <p:sldId id="3833" r:id="rId27"/>
    <p:sldId id="3817" r:id="rId28"/>
    <p:sldId id="3818" r:id="rId29"/>
    <p:sldId id="3835" r:id="rId30"/>
    <p:sldId id="3820" r:id="rId31"/>
    <p:sldId id="3823" r:id="rId32"/>
    <p:sldId id="3824" r:id="rId33"/>
    <p:sldId id="3780" r:id="rId34"/>
    <p:sldId id="2276" r:id="rId35"/>
  </p:sldIdLst>
  <p:sldSz cx="11522075" cy="6480175"/>
  <p:notesSz cx="6858000" cy="9144000"/>
  <p:custDataLst>
    <p:tags r:id="rId40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4268" autoAdjust="0"/>
  </p:normalViewPr>
  <p:slideViewPr>
    <p:cSldViewPr showGuides="1">
      <p:cViewPr varScale="1">
        <p:scale>
          <a:sx n="110" d="100"/>
          <a:sy n="110" d="100"/>
        </p:scale>
        <p:origin x="-978" y="-78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0" Type="http://schemas.openxmlformats.org/officeDocument/2006/relationships/tags" Target="tags/tag10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9.xml"/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9.xml"/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.xml"/><Relationship Id="rId3" Type="http://schemas.openxmlformats.org/officeDocument/2006/relationships/slide" Target="../slides/slide29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0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0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0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0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7330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4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Everyday economics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1.xml"/><Relationship Id="rId5" Type="http://schemas.openxmlformats.org/officeDocument/2006/relationships/hyperlink" Target="../3.&#37197;&#22871;&#32451;&#20064;&#39064;/&#35838;&#21518;&#32032;&#20859;&#35780;&#20215;/14%20Unit%204&#12288;&#35838;&#21518;&#32032;&#20859;&#35780;&#20215;(&#21313;&#22235;)&#12288;Section%20&#8545;&#12288;Starting%20out%20&amp;%20Understanding%20ideas&#8212;Language%20points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4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5"/>
          <p:cNvSpPr/>
          <p:nvPr>
            <p:custDataLst>
              <p:tags r:id="rId5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梯形 24"/>
          <p:cNvSpPr/>
          <p:nvPr>
            <p:custDataLst>
              <p:tags r:id="rId6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8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9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Everyday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economics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29080"/>
            <a:ext cx="10693400" cy="485927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(1)have the potential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有潜力做某事；有可能做某事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potential for (doing)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某事的可能性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潜力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realise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one's potential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发挥某人的潜能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(2)potential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潜在的，有潜力的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potential disaster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潜在的危害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potential customer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潜在的客户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(3)potentially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潜在地，可能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0530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has the potential to ________ (become) a world-class musician.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应用文写作之发言稿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应当鼓励所有的儿童充分发挥他们的潜能。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children should be encouraged to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12908" y="2857510"/>
            <a:ext cx="12987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become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031654" y="4640870"/>
            <a:ext cx="3797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latin typeface="Times New Roman" panose="02020603050405020304"/>
                <a:ea typeface="宋体" panose="02010600030101010101" pitchFamily="2" charset="-122"/>
              </a:rPr>
              <a:t>realise</a:t>
            </a:r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 their full potential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29316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读后续写之人物描写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我认为这个男孩有绘画的潜质，但他需要训练。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think the boy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painting, but he needs training.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首先，你需要扩大你的汉语词汇量，这可能会帮助你更好地融入课堂。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First, you need to enlarge your Chinese vocabulary, thus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 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class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88729" y="2492017"/>
            <a:ext cx="30428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has the potential for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857381" y="4275377"/>
            <a:ext cx="17171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potentially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6461" y="4851441"/>
            <a:ext cx="3850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helping you better fit into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647799"/>
            <a:ext cx="10708617" cy="52197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2. distribution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商品的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分销，经销；分发；分配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37179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I went on TV, a major Asian manufacturer of cosmetics was willing to purchase my product and help with its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distribution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我登上电视屏幕之后，一家主要生产化妆品的亚洲制造商愿意购买我的产品并帮助我分销。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(1)distribute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分配；分发；分销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distribute... among/to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分配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(2)distributor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经销商；分销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商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23732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(distribute) of passports has been a slow process.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money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(distribute) among schools in the area.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Now we just have to find a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(distribute) in Australia.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89824" y="3104085"/>
            <a:ext cx="1838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distribution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736701" y="3716153"/>
            <a:ext cx="23663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was distributed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04953" y="4328221"/>
            <a:ext cx="1680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distributor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535700"/>
            <a:ext cx="10692000" cy="3108543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读后续写之动作描写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他和父亲开始更频繁地开车到市中心，把毯子分发给有需要的人。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and his father started to drive downtown more often to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 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people in need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65393" y="3436947"/>
            <a:ext cx="2066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distribute the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0457" y="4013011"/>
            <a:ext cx="1747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blankets 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3. guidance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指导，引导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089078"/>
            <a:ext cx="10693400" cy="528335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 she welcomes the new entrepreneurial spirit, she advises that people be realistic and seek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guidance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from expert consultants before rushing into things.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尽管她欢迎新的创业精神的涌现，但她建议人们要现实一些，向专家顾问寻求指导，避免仓促行事。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(1)under the guidance of sb.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under sb.'s guidance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在某人的指导下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ask for/look for guidance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寻求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指导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29316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(2)guide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给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引路，指引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向导，导游；指南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travel guide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一本旅行手册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guide sb. to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around...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带领某人到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穿过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参观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Children need discipline, but they need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(guide) even more.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blind man is sometimes ________ (guide) by a dog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03027" y="4257176"/>
            <a:ext cx="1478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guidance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816166" y="4852404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latin typeface="Times New Roman" panose="02020603050405020304"/>
                <a:ea typeface="宋体" panose="02010600030101010101" pitchFamily="2" charset="-122"/>
              </a:rPr>
              <a:t>guided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91915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应用文写作之发言稿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幸运的是，在老师的指导下，我开始了探索英语世界的旅程。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Thankfully,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began my journey of exploring the world of English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08046" y="3528119"/>
            <a:ext cx="4261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under my teacher's guidance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079847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4. consultant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顾问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859736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 she welcomes the new entrepreneurial spirit, she advises that people be realistic and seek guidance from expert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consultants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before rushing into things.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尽管她欢迎新的创业精神的涌现，但她建议人们要现实一些，向专家顾问寻求指导，避免仓促行事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2446952"/>
          </a:xfrm>
        </p:spPr>
        <p:txBody>
          <a:bodyPr/>
          <a:lstStyle/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Learn important expressions about the topic, develop a positive attitude towards life and dialectically treat the problems of young people's start-up business.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Practise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 using the expressions to complete relevant exercises. 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35931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(1)consult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请教，咨询；商量；查阅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consult sb. about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咨询某人某事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consult with sb.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和某人商量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(2)consultation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咨询；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磋商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085300"/>
            <a:ext cx="10692000" cy="431038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 increasing number of people are consulting their accountants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tax laws.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has the opportunity to teach or work as a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(consult)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decision was reached after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(consult) with parents and teachers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45513" y="2392831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about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53225" y="3564123"/>
            <a:ext cx="1657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consultant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74560" y="4140187"/>
            <a:ext cx="1678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consulting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051955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应用文写作之咨询信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因此，我写信向您咨询有关安排。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Therefore, I am writing to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37658" y="3312095"/>
            <a:ext cx="5283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consult you about the arrangements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5.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强调句型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089078"/>
            <a:ext cx="10693400" cy="525907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only then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locals began to believe 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直到那时，本地人才开始相信我。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强调句型的基本结构：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is/was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＋被强调部分＋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that/who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＋其他成分．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肯定句：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It is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＋被强调部分＋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＋其他成分．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一般疑问句：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Is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it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＋被强调部分＋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＋其他成分？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特殊疑问句：特殊疑问词＋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is/was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＋其他成分？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(4)not... until...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结构的强调句型为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“It is/was not until... that...”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，在这一固定句型中，由于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已经前移，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后只能用肯定形式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220332"/>
            <a:ext cx="10693400" cy="1811843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此句型中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it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没有词汇意义，只是引出被强调部分。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此强调句型只能强调主语、宾语、表语和状语，不能强调谓语动词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95" y="1896296"/>
            <a:ext cx="26860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31775"/>
            <a:ext cx="10693400" cy="59621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句型转换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cousin bought an old bike yesterday in a marketplace.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bought an old bike yesterday in a marketplace.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强调主语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cousin bought yesterday in a marketplace.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强调宾语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 my cousin bought an old bike in a marketplace.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强调时间状语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→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cousin bought an old bike yesterday.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强调地点状语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2505" y="2051955"/>
            <a:ext cx="3970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It was my cousin who/that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2505" y="3121631"/>
            <a:ext cx="3361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It was an old bike that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2505" y="4176191"/>
            <a:ext cx="3142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It was yesterday that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2505" y="5237240"/>
            <a:ext cx="41360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It was in a marketplace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86100"/>
            <a:ext cx="10693400" cy="19020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读后续写之细节描写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谢天谢地，是保罗帮我找回了我失去的梦想。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Thankfully,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0657" y="3246240"/>
            <a:ext cx="6948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it was Paul who helped me find my lost dream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35199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de-DE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 </a:t>
            </a:r>
            <a:r>
              <a:rPr lang="de-DE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blank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de-DE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de-DE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茫然的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de-DE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de-DE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空白的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de-DE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de-DE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de-DE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空白处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de-DE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Put a word in each </a:t>
            </a:r>
            <a:r>
              <a:rPr lang="de-DE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blank</a:t>
            </a:r>
            <a:r>
              <a:rPr lang="de-DE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complete the sentence. 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de-DE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de-DE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wide smile emerged from his </a:t>
            </a:r>
            <a:r>
              <a:rPr lang="de-DE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blank</a:t>
            </a:r>
            <a:r>
              <a:rPr lang="de-DE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expression. 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had also given me a choice, either to leave that page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blank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or to keep writing the story with hope.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41357" y="372497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zh-CN" dirty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60203" y="433704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zh-CN" dirty="0" smtClean="0"/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82497" y="552789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zh-CN" dirty="0" smtClean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183523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Indeed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 George Washington wrote in his diary in 1785,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some kind of fly, or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bug,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 begun to eat the leaves before I left home.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突然的兴趣，迷恋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故障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小昆虫，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虫子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21799" y="248400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zh-CN" dirty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4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十四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3243263" y="5508339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en-US" altLang="zh-CN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22238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61215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Zoe looked at me with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blank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expression.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Her head still hurt, and she felt slightly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dizzy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disoriented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迷失方向的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This is because fifth-generation networks are still in testing and trial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phases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Further additions to your pay may take the form of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bonus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payments.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99453" y="226797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木然的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28780" y="344979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头晕目眩的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85581" y="466108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阶段，时期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0668" y="584921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奖金；红利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877139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He has a round face with a high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forehead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A suitable answer has already been put forward by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chairwoman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By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sunrise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tomorrow we'll be on our way.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There has been a big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input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resources into the project from industry. </a:t>
            </a:r>
            <a:r>
              <a:rPr lang="en-US" altLang="zh-CN" kern="100" dirty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A lack of qualifications can be a major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obstacle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finding a job. </a:t>
            </a:r>
            <a:r>
              <a:rPr lang="en-US" altLang="zh-CN" kern="100" dirty="0" smtClean="0"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93185" y="9718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前额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6120" y="21277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女主席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50053" y="274887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黎明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4747" y="39393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投入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4747" y="51482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障碍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76263" y="539787"/>
          <a:ext cx="10369550" cy="5760720"/>
        </p:xfrm>
        <a:graphic>
          <a:graphicData uri="http://schemas.openxmlformats.org/drawingml/2006/table">
            <a:tbl>
              <a:tblPr/>
              <a:tblGrid>
                <a:gridCol w="5256782"/>
                <a:gridCol w="511276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有创业精神的；有事业心的；有进取心的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创业的，具有创业精神的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enterprise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公司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商品的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分销，经销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distributor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经销商；分销商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distribute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分配；分发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________________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．制造商；制造公司，制造厂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manufacture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生产，制造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购买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purchaser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购买者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purchasable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可买到的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044513" y="1367879"/>
            <a:ext cx="1898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enterprising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25471" y="1110585"/>
            <a:ext cx="2355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entrepreneurial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6704" y="2896887"/>
            <a:ext cx="1838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distribution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36704" y="4049015"/>
            <a:ext cx="20970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manufacturer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6704" y="5417167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purchase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46294"/>
            <a:ext cx="10693400" cy="59621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as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至于，关于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start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开始，起初；从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着手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turn... ______ 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变成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end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结束；告终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be ______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喜欢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give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归还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___ the hope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希望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a number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许多，大量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contribute 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促成；导致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most of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最重要的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37009" y="1043843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56186" y="1552801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58186" y="2104799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into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92284" y="25965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25148" y="3184919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fond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56581" y="3724979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back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04961" y="4229035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346299" y="4770454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06684" y="530529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02577" y="5849215"/>
            <a:ext cx="542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all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75791"/>
            <a:ext cx="10692000" cy="5521512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句型公式：过去分词短语作状语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 roses as she was growing up, she paid them little attention.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在她成长的过程中，虽然她周围到处都是玫瑰，但她很少注意到它们。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引导定语从句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_______________, 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takes a village to raise a child.”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正如人们所说：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养育一个孩子需要整个村庄的力量。</a:t>
            </a:r>
            <a:r>
              <a:rPr lang="en-US" altLang="zh-CN" kern="1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4473" y="1816767"/>
            <a:ext cx="23102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Surrounded by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4473" y="4805099"/>
            <a:ext cx="21964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As people say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979947"/>
            <a:ext cx="10692000" cy="1902059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句型公式：强调句型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locals began to believe me.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直到那时，本地人才开始相信我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4473" y="2628019"/>
            <a:ext cx="31133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It was only then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769218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only after graduating from university overseas and returning to visit her parents that Zhang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realised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potential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450088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直到从国外的大学毕业后，回去探望父母时，张悦才意识到这里的潜力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211323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1. potential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事物的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潜力，可能性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6876</Words>
  <Application>WPS 演示</Application>
  <PresentationFormat>自定义</PresentationFormat>
  <Paragraphs>343</Paragraphs>
  <Slides>30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等线 Light</vt:lpstr>
      <vt:lpstr>HelveticaNeueLT Pro 67 MdCn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IPAPANNEW</vt:lpstr>
      <vt:lpstr>Segoe Print</vt:lpstr>
      <vt:lpstr>Arial Unicode MS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1307</cp:revision>
  <dcterms:created xsi:type="dcterms:W3CDTF">2016-06-29T09:22:00Z</dcterms:created>
  <dcterms:modified xsi:type="dcterms:W3CDTF">2026-02-27T07:20:55Z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