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62" r:id="rId4"/>
  </p:sldMasterIdLst>
  <p:notesMasterIdLst>
    <p:notesMasterId r:id="rId6"/>
  </p:notesMasterIdLst>
  <p:handoutMasterIdLst>
    <p:handoutMasterId r:id="rId34"/>
  </p:handoutMasterIdLst>
  <p:sldIdLst>
    <p:sldId id="2476" r:id="rId5"/>
    <p:sldId id="3800" r:id="rId7"/>
    <p:sldId id="2478" r:id="rId8"/>
    <p:sldId id="2343" r:id="rId9"/>
    <p:sldId id="3825" r:id="rId10"/>
    <p:sldId id="3826" r:id="rId11"/>
    <p:sldId id="3827" r:id="rId12"/>
    <p:sldId id="3828" r:id="rId13"/>
    <p:sldId id="3664" r:id="rId14"/>
    <p:sldId id="3671" r:id="rId15"/>
    <p:sldId id="3829" r:id="rId16"/>
    <p:sldId id="3830" r:id="rId17"/>
    <p:sldId id="3785" r:id="rId18"/>
    <p:sldId id="3786" r:id="rId19"/>
    <p:sldId id="3831" r:id="rId20"/>
    <p:sldId id="3813" r:id="rId21"/>
    <p:sldId id="3832" r:id="rId22"/>
    <p:sldId id="3814" r:id="rId23"/>
    <p:sldId id="3815" r:id="rId24"/>
    <p:sldId id="3834" r:id="rId25"/>
    <p:sldId id="3816" r:id="rId26"/>
    <p:sldId id="3817" r:id="rId27"/>
    <p:sldId id="3835" r:id="rId28"/>
    <p:sldId id="3836" r:id="rId29"/>
    <p:sldId id="3818" r:id="rId30"/>
    <p:sldId id="3823" r:id="rId31"/>
    <p:sldId id="3780" r:id="rId32"/>
    <p:sldId id="2276" r:id="rId33"/>
  </p:sldIdLst>
  <p:sldSz cx="11522075" cy="6480175"/>
  <p:notesSz cx="6858000" cy="9144000"/>
  <p:custDataLst>
    <p:tags r:id="rId3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0" d="100"/>
          <a:sy n="110" d="100"/>
        </p:scale>
        <p:origin x="-978" y="-78"/>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8" Type="http://schemas.openxmlformats.org/officeDocument/2006/relationships/tags" Target="tags/tag10.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27.xml"/><Relationship Id="rId3" Type="http://schemas.openxmlformats.org/officeDocument/2006/relationships/slide" Target="../slides/slide9.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27.xml"/><Relationship Id="rId3" Type="http://schemas.openxmlformats.org/officeDocument/2006/relationships/slide" Target="../slides/slide9.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3.xml"/><Relationship Id="rId3" Type="http://schemas.openxmlformats.org/officeDocument/2006/relationships/slide" Target="../slides/slide27.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28.xml"/><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28.xml"/><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28.xml"/><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28.xml"/><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7330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Ⅱ</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Starting out &amp; Understanding ideas—Language points</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Ⅱ</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Starting out &amp; Understanding ideas—Language points</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5</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Into the un known</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1.xml"/><Relationship Id="rId5" Type="http://schemas.openxmlformats.org/officeDocument/2006/relationships/hyperlink" Target="../3.&#37197;&#22871;&#32451;&#20064;&#39064;/&#35838;&#21518;&#32032;&#20859;&#35780;&#20215;/18%20Unit%205&#12288;&#35838;&#21518;&#32032;&#20859;&#35780;&#20215;(&#21313;&#20843;)&#12288;Section%20&#8545;&#12288;Starting%20out%20&amp;%20Understanding%20ideas&#8212;Language%20points.docx" TargetMode="External"/><Relationship Id="rId4" Type="http://schemas.openxmlformats.org/officeDocument/2006/relationships/slide" Target="slide1.xml"/><Relationship Id="rId3" Type="http://schemas.openxmlformats.org/officeDocument/2006/relationships/tags" Target="../tags/tag9.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5</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Into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the unknown</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3" name="标题 1"/>
          <p:cNvSpPr txBox="1"/>
          <p:nvPr/>
        </p:nvSpPr>
        <p:spPr bwMode="auto">
          <a:xfrm>
            <a:off x="-12837" y="4695126"/>
            <a:ext cx="11522075" cy="108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nchorCtr="1"/>
          <a:lstStyle/>
          <a:p>
            <a:pPr algn="ctr" eaLnBrk="1" hangingPunct="1">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Section Ⅱ</a:t>
            </a:r>
            <a:r>
              <a:rPr lang="zh-CN" altLang="en-US" sz="2400" b="1" dirty="0">
                <a:solidFill>
                  <a:schemeClr val="bg1"/>
                </a:solidFill>
                <a:latin typeface="微软雅黑" panose="020B0503020204020204" pitchFamily="34" charset="-122"/>
                <a:ea typeface="微软雅黑" panose="020B0503020204020204" pitchFamily="34" charset="-122"/>
              </a:rPr>
              <a:t>　</a:t>
            </a:r>
            <a:r>
              <a:rPr lang="en-US" altLang="zh-CN" sz="2400" b="1" dirty="0">
                <a:solidFill>
                  <a:schemeClr val="bg1"/>
                </a:solidFill>
                <a:latin typeface="微软雅黑" panose="020B0503020204020204" pitchFamily="34" charset="-122"/>
                <a:ea typeface="微软雅黑" panose="020B0503020204020204" pitchFamily="34" charset="-122"/>
              </a:rPr>
              <a:t>Starting out &amp; Understanding ideas—Language points</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11895"/>
            <a:ext cx="10693400" cy="37077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defTabSz="914400">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450088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bury sb. </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埋葬某人</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450088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bury oneself in </a:t>
            </a:r>
            <a:r>
              <a:rPr lang="en-US" altLang="zh-CN" kern="100" dirty="0" err="1">
                <a:solidFill>
                  <a:srgbClr val="000000"/>
                </a:solidFill>
                <a:latin typeface="Times New Roman" panose="02020603050405020304"/>
                <a:ea typeface="宋体" panose="02010600030101010101" pitchFamily="2" charset="-122"/>
                <a:cs typeface="Courier New" panose="02070309020205020404"/>
              </a:rPr>
              <a:t>sth</a:t>
            </a:r>
            <a:r>
              <a:rPr lang="en-US" altLang="zh-CN" kern="100" dirty="0">
                <a:solidFill>
                  <a:srgbClr val="000000"/>
                </a:solidFill>
                <a:latin typeface="Times New Roman" panose="02020603050405020304"/>
                <a:ea typeface="宋体" panose="02010600030101010101" pitchFamily="2" charset="-122"/>
                <a:cs typeface="Courier New" panose="02070309020205020404"/>
              </a:rPr>
              <a:t>. </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沉浸于某事；专心于某事</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450088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be buried in </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专心于</a:t>
            </a:r>
            <a:r>
              <a:rPr lang="en-US" altLang="zh-CN" kern="100" dirty="0">
                <a:solidFill>
                  <a:srgbClr val="000000"/>
                </a:solidFill>
                <a:latin typeface="宋体" panose="02010600030101010101" pitchFamily="2" charset="-122"/>
                <a:ea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；被埋在</a:t>
            </a:r>
            <a:r>
              <a:rPr lang="en-US" altLang="zh-CN" kern="100" dirty="0">
                <a:solidFill>
                  <a:srgbClr val="000000"/>
                </a:solidFill>
                <a:latin typeface="宋体" panose="02010600030101010101" pitchFamily="2" charset="-122"/>
                <a:ea typeface="宋体" panose="02010600030101010101" pitchFamily="2" charset="-122"/>
                <a:cs typeface="Times New Roman" panose="02020603050405020304"/>
              </a:rPr>
              <a:t>……</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450088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bury one's face</a:t>
            </a:r>
            <a:r>
              <a:rPr lang="en-US" altLang="zh-CN" kern="100" dirty="0">
                <a:solidFill>
                  <a:srgbClr val="000000"/>
                </a:solidFill>
                <a:latin typeface="IPAPANNEW"/>
                <a:ea typeface="宋体" panose="02010600030101010101" pitchFamily="2" charset="-122"/>
                <a:cs typeface="Times New Roman" panose="02020603050405020304"/>
              </a:rPr>
              <a:t>/</a:t>
            </a:r>
            <a:r>
              <a:rPr lang="en-US"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head etc. in </a:t>
            </a:r>
            <a:r>
              <a:rPr lang="en-US" altLang="zh-CN" kern="1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sth</a:t>
            </a:r>
            <a:r>
              <a:rPr lang="en-US"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kern="100" dirty="0">
                <a:solidFill>
                  <a:srgbClr val="000000"/>
                </a:solidFill>
                <a:latin typeface="IPAPANNEW"/>
                <a:ea typeface="宋体" panose="02010600030101010101" pitchFamily="2" charset="-122"/>
                <a:cs typeface="Times New Roman" panose="02020603050405020304"/>
              </a:rPr>
              <a:t> </a:t>
            </a:r>
            <a:r>
              <a:rPr lang="zh-CN" altLang="zh-CN" kern="100" dirty="0">
                <a:solidFill>
                  <a:srgbClr val="000000"/>
                </a:solidFill>
                <a:latin typeface="IPAPANNEW"/>
                <a:ea typeface="宋体" panose="02010600030101010101" pitchFamily="2" charset="-122"/>
                <a:cs typeface="Times New Roman" panose="02020603050405020304"/>
              </a:rPr>
              <a:t>把脸</a:t>
            </a:r>
            <a:r>
              <a:rPr lang="en-US" altLang="zh-CN" kern="100" dirty="0">
                <a:solidFill>
                  <a:srgbClr val="000000"/>
                </a:solidFill>
                <a:latin typeface="IPAPANNEW"/>
                <a:ea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头等埋在某物里面</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450088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bury one's head in the sand </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采取鸵鸟政策；逃避</a:t>
            </a:r>
            <a:r>
              <a:rPr lang="zh-CN" altLang="zh-CN" kern="100" dirty="0" smtClean="0">
                <a:solidFill>
                  <a:srgbClr val="000000"/>
                </a:solidFill>
                <a:latin typeface="Times New Roman" panose="02020603050405020304"/>
                <a:ea typeface="宋体" panose="02010600030101010101" pitchFamily="2" charset="-122"/>
                <a:cs typeface="Times New Roman" panose="02020603050405020304"/>
              </a:rPr>
              <a:t>现实</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647799"/>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Tons of old computers, telephones and other devices are often taken to landfills and ________ (bury) under the ground.</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They finally discovered those treasures ________ (bury) under the tree.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In order to pass the examination, Henry is burying __________ (he) in going over his lessons.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________ (bury) in his novel, Peter didn't notice that it was getting dark</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556681" y="2556011"/>
            <a:ext cx="110158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buried</a:t>
            </a:r>
            <a:endParaRPr lang="zh-CN" altLang="en-US" dirty="0"/>
          </a:p>
        </p:txBody>
      </p:sp>
      <p:sp>
        <p:nvSpPr>
          <p:cNvPr id="4" name="矩形 3"/>
          <p:cNvSpPr/>
          <p:nvPr/>
        </p:nvSpPr>
        <p:spPr>
          <a:xfrm>
            <a:off x="6774998" y="3116728"/>
            <a:ext cx="110158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buried</a:t>
            </a:r>
            <a:endParaRPr lang="zh-CN" altLang="en-US" dirty="0"/>
          </a:p>
        </p:txBody>
      </p:sp>
      <p:sp>
        <p:nvSpPr>
          <p:cNvPr id="5" name="矩形 4"/>
          <p:cNvSpPr/>
          <p:nvPr/>
        </p:nvSpPr>
        <p:spPr>
          <a:xfrm>
            <a:off x="8497341" y="3724979"/>
            <a:ext cx="1260281"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himself</a:t>
            </a:r>
            <a:endParaRPr lang="zh-CN" altLang="en-US" dirty="0"/>
          </a:p>
        </p:txBody>
      </p:sp>
      <p:sp>
        <p:nvSpPr>
          <p:cNvPr id="6" name="矩形 5"/>
          <p:cNvSpPr/>
          <p:nvPr/>
        </p:nvSpPr>
        <p:spPr>
          <a:xfrm>
            <a:off x="1047059" y="4928275"/>
            <a:ext cx="1160895"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Buried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535700"/>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读后续写之情景描写</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一个大热天，我忙着做一堆工作，这时索菲冲进房间问：</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妈妈，我能带</a:t>
            </a:r>
            <a:r>
              <a:rPr lang="zh-CN" altLang="en-US" kern="100" dirty="0">
                <a:solidFill>
                  <a:srgbClr val="000000"/>
                </a:solidFill>
                <a:latin typeface="Times New Roman" panose="02020603050405020304"/>
                <a:cs typeface="Courier New" panose="02070309020205020404"/>
              </a:rPr>
              <a:t>弗林特</a:t>
            </a:r>
            <a:r>
              <a:rPr lang="zh-CN" altLang="zh-CN" kern="100" dirty="0">
                <a:solidFill>
                  <a:srgbClr val="000000"/>
                </a:solidFill>
                <a:latin typeface="Times New Roman" panose="02020603050405020304"/>
                <a:cs typeface="Times New Roman" panose="02020603050405020304"/>
              </a:rPr>
              <a:t>船长去池塘吗？</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One hot day, I </a:t>
            </a:r>
            <a:r>
              <a:rPr lang="en-US" altLang="zh-CN" kern="100" dirty="0" smtClean="0">
                <a:solidFill>
                  <a:srgbClr val="000000"/>
                </a:solidFill>
                <a:latin typeface="Times New Roman" panose="02020603050405020304"/>
                <a:cs typeface="Courier New" panose="02070309020205020404"/>
              </a:rPr>
              <a:t>______________________________ </a:t>
            </a:r>
            <a:r>
              <a:rPr lang="en-US" altLang="zh-CN" kern="100" dirty="0">
                <a:solidFill>
                  <a:srgbClr val="000000"/>
                </a:solidFill>
                <a:latin typeface="Times New Roman" panose="02020603050405020304"/>
                <a:cs typeface="Courier New" panose="02070309020205020404"/>
              </a:rPr>
              <a:t>when Sophie rushed into the room, asking,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Mommy, can I take Captain Flint to the pond</a:t>
            </a:r>
            <a:r>
              <a:rPr lang="zh-CN" altLang="zh-CN" kern="100" dirty="0">
                <a:solidFill>
                  <a:srgbClr val="000000"/>
                </a:solidFill>
                <a:latin typeface="Times New Roman" panose="02020603050405020304"/>
                <a:cs typeface="Times New Roman" panose="02020603050405020304"/>
              </a:rPr>
              <a:t>？</a:t>
            </a:r>
            <a:r>
              <a:rPr lang="en-US" altLang="zh-CN" kern="100" dirty="0" smtClean="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168749" y="3388744"/>
            <a:ext cx="4520789"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buried myself in piles of work</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916667"/>
            <a:ext cx="10708617" cy="523220"/>
          </a:xfrm>
          <a:prstGeom prst="rect">
            <a:avLst/>
          </a:prstGeom>
          <a:solidFill>
            <a:schemeClr val="bg1">
              <a:lumMod val="75000"/>
            </a:schemeClr>
          </a:solidFill>
        </p:spPr>
        <p:txBody>
          <a:bodyPr wrap="square">
            <a:spAutoFit/>
          </a:bodyPr>
          <a:lstStyle/>
          <a:p>
            <a:r>
              <a:rPr lang="en-US" altLang="zh-CN" b="1" kern="100" dirty="0">
                <a:solidFill>
                  <a:srgbClr val="000000"/>
                </a:solidFill>
                <a:latin typeface="Times New Roman" panose="02020603050405020304"/>
                <a:ea typeface="黑体" panose="02010609060101010101" charset="-122"/>
              </a:rPr>
              <a:t>2. abandon</a:t>
            </a:r>
            <a:r>
              <a:rPr lang="en-US" altLang="zh-CN" b="1" i="1" kern="100" dirty="0">
                <a:solidFill>
                  <a:srgbClr val="000000"/>
                </a:solidFill>
                <a:latin typeface="Times New Roman" panose="02020603050405020304"/>
                <a:ea typeface="黑体" panose="02010609060101010101" charset="-122"/>
              </a:rPr>
              <a:t> v. </a:t>
            </a:r>
            <a:r>
              <a:rPr lang="zh-CN" altLang="zh-CN" kern="100" dirty="0">
                <a:solidFill>
                  <a:srgbClr val="000000"/>
                </a:solidFill>
                <a:latin typeface="Times New Roman" panose="02020603050405020304"/>
                <a:ea typeface="黑体" panose="02010609060101010101" charset="-122"/>
                <a:cs typeface="Times New Roman" panose="02020603050405020304"/>
              </a:rPr>
              <a:t>离弃，逃离</a:t>
            </a:r>
            <a:endParaRPr lang="zh-CN" altLang="en-US" dirty="0">
              <a:solidFill>
                <a:srgbClr val="000000"/>
              </a:solidFill>
              <a:ea typeface="黑体" panose="02010609060101010101" charset="-122"/>
              <a:cs typeface="Times New Roman" panose="02020603050405020304" pitchFamily="18" charset="0"/>
            </a:endParaRPr>
          </a:p>
        </p:txBody>
      </p:sp>
      <p:sp>
        <p:nvSpPr>
          <p:cNvPr id="24580" name="副标题 3"/>
          <p:cNvSpPr>
            <a:spLocks noGrp="1"/>
          </p:cNvSpPr>
          <p:nvPr>
            <p:ph type="subTitle" idx="1"/>
          </p:nvPr>
        </p:nvSpPr>
        <p:spPr bwMode="auto">
          <a:xfrm>
            <a:off x="414338" y="1583903"/>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But the greatest mystery of all is what caused the Maya to </a:t>
            </a:r>
            <a:r>
              <a:rPr lang="en-US" altLang="zh-CN" b="1" kern="100" dirty="0">
                <a:solidFill>
                  <a:srgbClr val="000000"/>
                </a:solidFill>
                <a:latin typeface="Times New Roman" panose="02020603050405020304"/>
                <a:cs typeface="Courier New" panose="02070309020205020404"/>
              </a:rPr>
              <a:t>abandon</a:t>
            </a:r>
            <a:r>
              <a:rPr lang="en-US" altLang="zh-CN" kern="100" dirty="0">
                <a:solidFill>
                  <a:srgbClr val="000000"/>
                </a:solidFill>
                <a:latin typeface="Times New Roman" panose="02020603050405020304"/>
                <a:cs typeface="Courier New" panose="02070309020205020404"/>
              </a:rPr>
              <a:t> most of their great cities.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但最大的谜团是什么导致玛雅人抛弃了其绝大部分的大城市。</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(1)abandon sb.</a:t>
            </a:r>
            <a:r>
              <a:rPr lang="en-US" altLang="zh-CN" kern="100" dirty="0">
                <a:solidFill>
                  <a:srgbClr val="000000"/>
                </a:solidFill>
                <a:latin typeface="IPAPANNEW"/>
                <a:cs typeface="Times New Roman" panose="02020603050405020304"/>
              </a:rPr>
              <a:t>/</a:t>
            </a:r>
            <a:r>
              <a:rPr lang="en-US" altLang="zh-CN" kern="100" dirty="0" err="1">
                <a:solidFill>
                  <a:srgbClr val="000000"/>
                </a:solidFill>
                <a:latin typeface="Times New Roman" panose="02020603050405020304" pitchFamily="18" charset="0"/>
                <a:cs typeface="Times New Roman" panose="02020603050405020304" pitchFamily="18" charset="0"/>
              </a:rPr>
              <a:t>sth</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IPAPANNEW"/>
                <a:cs typeface="Times New Roman" panose="02020603050405020304"/>
              </a:rPr>
              <a:t> </a:t>
            </a:r>
            <a:r>
              <a:rPr lang="zh-CN" altLang="zh-CN" kern="100" dirty="0">
                <a:solidFill>
                  <a:srgbClr val="000000"/>
                </a:solidFill>
                <a:latin typeface="IPAPANNEW"/>
                <a:cs typeface="Times New Roman" panose="02020603050405020304"/>
              </a:rPr>
              <a:t>抛弃某人</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某物</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abandon (doing)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放弃</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做</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某事</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abandon oneself to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陷入某种</a:t>
            </a:r>
            <a:r>
              <a:rPr lang="zh-CN" altLang="zh-CN" kern="100" dirty="0" smtClean="0">
                <a:solidFill>
                  <a:srgbClr val="000000"/>
                </a:solidFill>
                <a:latin typeface="Times New Roman" panose="02020603050405020304"/>
                <a:cs typeface="Times New Roman" panose="02020603050405020304"/>
              </a:rPr>
              <a:t>情感</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647799"/>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(2)abandon</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放任；放纵</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with abandon </a:t>
            </a:r>
            <a:r>
              <a:rPr lang="zh-CN" altLang="zh-CN" kern="100" dirty="0">
                <a:solidFill>
                  <a:srgbClr val="000000"/>
                </a:solidFill>
                <a:latin typeface="Times New Roman" panose="02020603050405020304"/>
                <a:cs typeface="Times New Roman" panose="02020603050405020304"/>
              </a:rPr>
              <a:t>放纵地；尽情地</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(3)abandoned</a:t>
            </a:r>
            <a:r>
              <a:rPr lang="en-US" altLang="zh-CN" i="1" kern="100" dirty="0">
                <a:solidFill>
                  <a:srgbClr val="000000"/>
                </a:solidFill>
                <a:latin typeface="Times New Roman" panose="02020603050405020304"/>
                <a:cs typeface="Courier New" panose="02070309020205020404"/>
              </a:rPr>
              <a:t> adj. </a:t>
            </a:r>
            <a:r>
              <a:rPr lang="zh-CN" altLang="zh-CN" kern="100" dirty="0">
                <a:solidFill>
                  <a:srgbClr val="000000"/>
                </a:solidFill>
                <a:latin typeface="Times New Roman" panose="02020603050405020304"/>
                <a:cs typeface="Times New Roman" panose="02020603050405020304"/>
              </a:rPr>
              <a:t>被抛弃的，被遗弃的；放纵的</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In order to save his daughter, he abandoned ___________ (escape) from the burning house himself.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He gave most of his money to groups that help the poor, sick, disabled and ____________(abandon) children</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957281" y="3672135"/>
            <a:ext cx="143821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escaping</a:t>
            </a:r>
            <a:endParaRPr lang="zh-CN" altLang="en-US" dirty="0"/>
          </a:p>
        </p:txBody>
      </p:sp>
      <p:sp>
        <p:nvSpPr>
          <p:cNvPr id="3" name="矩形 2"/>
          <p:cNvSpPr/>
          <p:nvPr/>
        </p:nvSpPr>
        <p:spPr>
          <a:xfrm>
            <a:off x="1332545" y="5508339"/>
            <a:ext cx="1737976"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abandoned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669941"/>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The building ________________________ (abandon) for a number of years, and it needs to be repaired.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④</a:t>
            </a:r>
            <a:r>
              <a:rPr lang="en-US" altLang="zh-CN" kern="100" dirty="0">
                <a:solidFill>
                  <a:srgbClr val="000000"/>
                </a:solidFill>
                <a:latin typeface="Times New Roman" panose="02020603050405020304"/>
                <a:cs typeface="Courier New" panose="02070309020205020404"/>
              </a:rPr>
              <a:t>Even if you meet with difficulties, you shouldn't abandon yourself ___ despair.</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读后续写之总结升华</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虽然日子很艰难，但司机并没有放弃希望，他仍然很积极，对生活充满感激。</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Although days were tough, the driver </a:t>
            </a:r>
            <a:r>
              <a:rPr lang="en-US" altLang="zh-CN" kern="100" dirty="0" smtClean="0">
                <a:solidFill>
                  <a:srgbClr val="000000"/>
                </a:solidFill>
                <a:latin typeface="Times New Roman" panose="02020603050405020304"/>
                <a:cs typeface="Courier New" panose="02070309020205020404"/>
              </a:rPr>
              <a:t>_________________________ </a:t>
            </a:r>
            <a:r>
              <a:rPr lang="en-US" altLang="zh-CN" kern="100" dirty="0">
                <a:solidFill>
                  <a:srgbClr val="000000"/>
                </a:solidFill>
                <a:latin typeface="Times New Roman" panose="02020603050405020304"/>
                <a:cs typeface="Courier New" panose="02070309020205020404"/>
              </a:rPr>
              <a:t>but was still positive and grateful to life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193418" y="755811"/>
            <a:ext cx="3071675"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has been abandoned</a:t>
            </a:r>
            <a:endParaRPr lang="zh-CN" altLang="en-US" dirty="0"/>
          </a:p>
        </p:txBody>
      </p:sp>
      <p:sp>
        <p:nvSpPr>
          <p:cNvPr id="3" name="矩形 2"/>
          <p:cNvSpPr/>
          <p:nvPr/>
        </p:nvSpPr>
        <p:spPr>
          <a:xfrm>
            <a:off x="10513565" y="1979947"/>
            <a:ext cx="46358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to</a:t>
            </a:r>
            <a:endParaRPr lang="zh-CN" altLang="en-US" dirty="0"/>
          </a:p>
        </p:txBody>
      </p:sp>
      <p:sp>
        <p:nvSpPr>
          <p:cNvPr id="4" name="矩形 3"/>
          <p:cNvSpPr/>
          <p:nvPr/>
        </p:nvSpPr>
        <p:spPr>
          <a:xfrm>
            <a:off x="6535378" y="4913111"/>
            <a:ext cx="3078087"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didn't abandon hope</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575791"/>
            <a:ext cx="10708617" cy="523220"/>
          </a:xfrm>
          <a:prstGeom prst="rect">
            <a:avLst/>
          </a:prstGeom>
          <a:solidFill>
            <a:schemeClr val="bg1">
              <a:lumMod val="75000"/>
            </a:schemeClr>
          </a:solidFill>
        </p:spPr>
        <p:txBody>
          <a:bodyPr wrap="square">
            <a:spAutoFit/>
          </a:bodyPr>
          <a:lstStyle/>
          <a:p>
            <a:r>
              <a:rPr lang="en-US" altLang="zh-CN" b="1" kern="100" dirty="0">
                <a:solidFill>
                  <a:srgbClr val="000000"/>
                </a:solidFill>
                <a:latin typeface="Times New Roman" panose="02020603050405020304"/>
                <a:ea typeface="黑体" panose="02010609060101010101" charset="-122"/>
              </a:rPr>
              <a:t>3. dismiss</a:t>
            </a:r>
            <a:r>
              <a:rPr lang="en-US" altLang="zh-CN" b="1" i="1" kern="100" dirty="0">
                <a:solidFill>
                  <a:srgbClr val="000000"/>
                </a:solidFill>
                <a:latin typeface="Times New Roman" panose="02020603050405020304"/>
                <a:ea typeface="黑体" panose="02010609060101010101" charset="-122"/>
              </a:rPr>
              <a:t> v. </a:t>
            </a:r>
            <a:r>
              <a:rPr lang="zh-CN" altLang="zh-CN" kern="100" dirty="0">
                <a:solidFill>
                  <a:srgbClr val="000000"/>
                </a:solidFill>
                <a:latin typeface="Times New Roman" panose="02020603050405020304"/>
                <a:ea typeface="黑体" panose="02010609060101010101" charset="-122"/>
                <a:cs typeface="Times New Roman" panose="02020603050405020304"/>
              </a:rPr>
              <a:t>拒绝考虑，否定；解雇，开除；让</a:t>
            </a:r>
            <a:r>
              <a:rPr lang="en-US" altLang="zh-CN" b="1"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离开</a:t>
            </a:r>
            <a:endParaRPr lang="zh-CN" altLang="en-US" dirty="0">
              <a:solidFill>
                <a:srgbClr val="000000"/>
              </a:solidFill>
              <a:ea typeface="黑体" panose="02010609060101010101" charset="-122"/>
              <a:cs typeface="Times New Roman" panose="02020603050405020304" pitchFamily="18" charset="0"/>
            </a:endParaRPr>
          </a:p>
        </p:txBody>
      </p:sp>
      <p:sp>
        <p:nvSpPr>
          <p:cNvPr id="24580" name="副标题 3"/>
          <p:cNvSpPr>
            <a:spLocks noGrp="1"/>
          </p:cNvSpPr>
          <p:nvPr>
            <p:ph type="subTitle" idx="1"/>
          </p:nvPr>
        </p:nvSpPr>
        <p:spPr bwMode="auto">
          <a:xfrm>
            <a:off x="414338" y="1165171"/>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Although his theory has been </a:t>
            </a:r>
            <a:r>
              <a:rPr lang="en-US" altLang="zh-CN" b="1" kern="100" dirty="0">
                <a:solidFill>
                  <a:srgbClr val="000000"/>
                </a:solidFill>
                <a:latin typeface="Times New Roman" panose="02020603050405020304"/>
                <a:cs typeface="Courier New" panose="02070309020205020404"/>
              </a:rPr>
              <a:t>dismissed</a:t>
            </a:r>
            <a:r>
              <a:rPr lang="en-US" altLang="zh-CN" kern="100" dirty="0">
                <a:solidFill>
                  <a:srgbClr val="000000"/>
                </a:solidFill>
                <a:latin typeface="Times New Roman" panose="02020603050405020304"/>
                <a:cs typeface="Courier New" panose="02070309020205020404"/>
              </a:rPr>
              <a:t> by scholars, it shows how powerful the secrets of Ancient Maya </a:t>
            </a:r>
            <a:r>
              <a:rPr lang="en-US" altLang="zh-CN" kern="100" dirty="0" err="1">
                <a:solidFill>
                  <a:srgbClr val="000000"/>
                </a:solidFill>
                <a:latin typeface="Times New Roman" panose="02020603050405020304"/>
                <a:cs typeface="Courier New" panose="02070309020205020404"/>
              </a:rPr>
              <a:t>civilisation</a:t>
            </a:r>
            <a:r>
              <a:rPr lang="en-US" altLang="zh-CN" kern="100" dirty="0">
                <a:solidFill>
                  <a:srgbClr val="000000"/>
                </a:solidFill>
                <a:latin typeface="Times New Roman" panose="02020603050405020304"/>
                <a:cs typeface="Courier New" panose="02070309020205020404"/>
              </a:rPr>
              <a:t> are among people.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尽管学者们否定了他的理论，但是这表明古玛雅文明的奥秘在人们心中是如此有影响力。</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(1)dismiss sb.</a:t>
            </a:r>
            <a:r>
              <a:rPr lang="en-US" altLang="zh-CN" kern="100" dirty="0">
                <a:solidFill>
                  <a:srgbClr val="000000"/>
                </a:solidFill>
                <a:latin typeface="IPAPANNEW"/>
                <a:cs typeface="Times New Roman" panose="02020603050405020304"/>
              </a:rPr>
              <a:t>/</a:t>
            </a:r>
            <a:r>
              <a:rPr lang="en-US" altLang="zh-CN" kern="100" dirty="0" err="1">
                <a:solidFill>
                  <a:srgbClr val="000000"/>
                </a:solidFill>
                <a:latin typeface="Times New Roman" panose="02020603050405020304" pitchFamily="18" charset="0"/>
                <a:cs typeface="Times New Roman" panose="02020603050405020304" pitchFamily="18" charset="0"/>
              </a:rPr>
              <a:t>sth</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IPAPANNEW"/>
                <a:cs typeface="Times New Roman" panose="02020603050405020304"/>
              </a:rPr>
              <a:t> </a:t>
            </a:r>
            <a:r>
              <a:rPr lang="zh-CN" altLang="zh-CN" kern="100" dirty="0">
                <a:solidFill>
                  <a:srgbClr val="000000"/>
                </a:solidFill>
                <a:latin typeface="IPAPANNEW"/>
                <a:cs typeface="Times New Roman" panose="02020603050405020304"/>
              </a:rPr>
              <a:t>解雇某人</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拒绝接受某物</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dismiss... as... </a:t>
            </a:r>
            <a:r>
              <a:rPr lang="zh-CN" altLang="zh-CN" kern="100" dirty="0">
                <a:solidFill>
                  <a:srgbClr val="000000"/>
                </a:solidFill>
                <a:latin typeface="Times New Roman" panose="02020603050405020304"/>
                <a:cs typeface="Times New Roman" panose="02020603050405020304"/>
              </a:rPr>
              <a:t>把</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视为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而不予考虑</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dismiss sb. for... </a:t>
            </a:r>
            <a:r>
              <a:rPr lang="zh-CN" altLang="zh-CN" kern="100" dirty="0">
                <a:solidFill>
                  <a:srgbClr val="000000"/>
                </a:solidFill>
                <a:latin typeface="Times New Roman" panose="02020603050405020304"/>
                <a:cs typeface="Times New Roman" panose="02020603050405020304"/>
              </a:rPr>
              <a:t>因</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解雇</a:t>
            </a:r>
            <a:r>
              <a:rPr lang="zh-CN" altLang="zh-CN" kern="100" dirty="0" smtClean="0">
                <a:solidFill>
                  <a:srgbClr val="000000"/>
                </a:solidFill>
                <a:latin typeface="Times New Roman" panose="02020603050405020304"/>
                <a:cs typeface="Times New Roman" panose="02020603050405020304"/>
              </a:rPr>
              <a:t>某人</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907939"/>
            <a:ext cx="10693400" cy="2501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dismiss sb. from... </a:t>
            </a:r>
            <a:r>
              <a:rPr lang="zh-CN" altLang="zh-CN" kern="100" dirty="0">
                <a:solidFill>
                  <a:srgbClr val="000000"/>
                </a:solidFill>
                <a:latin typeface="Times New Roman" panose="02020603050405020304"/>
                <a:cs typeface="Times New Roman" panose="02020603050405020304"/>
              </a:rPr>
              <a:t>从</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解雇某人</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dismiss sb.</a:t>
            </a:r>
            <a:r>
              <a:rPr lang="en-US" altLang="zh-CN" kern="100" dirty="0">
                <a:solidFill>
                  <a:srgbClr val="000000"/>
                </a:solidFill>
                <a:latin typeface="IPAPANNEW"/>
                <a:cs typeface="Times New Roman" panose="02020603050405020304"/>
              </a:rPr>
              <a:t>/</a:t>
            </a:r>
            <a:r>
              <a:rPr lang="en-US" altLang="zh-CN" kern="100" dirty="0" err="1">
                <a:solidFill>
                  <a:srgbClr val="000000"/>
                </a:solidFill>
                <a:latin typeface="Times New Roman" panose="02020603050405020304" pitchFamily="18" charset="0"/>
                <a:cs typeface="Times New Roman" panose="02020603050405020304" pitchFamily="18" charset="0"/>
              </a:rPr>
              <a:t>sth</a:t>
            </a:r>
            <a:r>
              <a:rPr lang="en-US" altLang="zh-CN" kern="100" dirty="0">
                <a:solidFill>
                  <a:srgbClr val="000000"/>
                </a:solidFill>
                <a:latin typeface="Times New Roman" panose="02020603050405020304" pitchFamily="18" charset="0"/>
                <a:cs typeface="Times New Roman" panose="02020603050405020304" pitchFamily="18" charset="0"/>
              </a:rPr>
              <a:t>. from one's mind</a:t>
            </a:r>
            <a:r>
              <a:rPr lang="en-US" altLang="zh-CN" kern="100" dirty="0">
                <a:solidFill>
                  <a:srgbClr val="000000"/>
                </a:solidFill>
                <a:latin typeface="IPAPANNEW"/>
                <a:cs typeface="Times New Roman" panose="02020603050405020304"/>
              </a:rPr>
              <a:t> </a:t>
            </a:r>
            <a:r>
              <a:rPr lang="zh-CN" altLang="zh-CN" kern="100" dirty="0">
                <a:solidFill>
                  <a:srgbClr val="000000"/>
                </a:solidFill>
                <a:latin typeface="IPAPANNEW"/>
                <a:cs typeface="Times New Roman" panose="02020603050405020304"/>
              </a:rPr>
              <a:t>试图忘记某人</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某物</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dismiss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out of hand</a:t>
            </a:r>
            <a:r>
              <a:rPr lang="zh-CN" altLang="zh-CN" kern="100" dirty="0">
                <a:solidFill>
                  <a:srgbClr val="000000"/>
                </a:solidFill>
                <a:latin typeface="Times New Roman" panose="02020603050405020304"/>
                <a:cs typeface="Times New Roman" panose="02020603050405020304"/>
              </a:rPr>
              <a:t>不考虑某事</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(2)dismissal</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解雇；</a:t>
            </a:r>
            <a:r>
              <a:rPr lang="zh-CN" altLang="zh-CN" kern="100" dirty="0" smtClean="0">
                <a:solidFill>
                  <a:srgbClr val="000000"/>
                </a:solidFill>
                <a:latin typeface="Times New Roman" panose="02020603050405020304"/>
                <a:cs typeface="Times New Roman" panose="02020603050405020304"/>
              </a:rPr>
              <a:t>摒弃</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581944"/>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Jones </a:t>
            </a:r>
            <a:r>
              <a:rPr lang="en-US" altLang="zh-CN" kern="100" dirty="0" smtClean="0">
                <a:solidFill>
                  <a:srgbClr val="000000"/>
                </a:solidFill>
                <a:latin typeface="Times New Roman" panose="02020603050405020304"/>
                <a:cs typeface="Courier New" panose="02070309020205020404"/>
              </a:rPr>
              <a:t>________________ </a:t>
            </a:r>
            <a:r>
              <a:rPr lang="en-US" altLang="zh-CN" kern="100" dirty="0">
                <a:solidFill>
                  <a:srgbClr val="000000"/>
                </a:solidFill>
                <a:latin typeface="Times New Roman" panose="02020603050405020304"/>
                <a:cs typeface="Courier New" panose="02070309020205020404"/>
              </a:rPr>
              <a:t>(dismiss) because he was often late for work. </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err="1">
                <a:solidFill>
                  <a:srgbClr val="000000"/>
                </a:solidFill>
                <a:latin typeface="Times New Roman" panose="02020603050405020304"/>
                <a:cs typeface="Courier New" panose="02070309020205020404"/>
              </a:rPr>
              <a:t>Mr</a:t>
            </a:r>
            <a:r>
              <a:rPr lang="en-US" altLang="zh-CN" kern="100" dirty="0">
                <a:solidFill>
                  <a:srgbClr val="000000"/>
                </a:solidFill>
                <a:latin typeface="Times New Roman" panose="02020603050405020304"/>
                <a:cs typeface="Courier New" panose="02070309020205020404"/>
              </a:rPr>
              <a:t> Yang just laughed, and dismissed the question ___ unimportant. </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The servant was dismissed by the Greens </a:t>
            </a:r>
            <a:r>
              <a:rPr lang="en-US" altLang="zh-CN" kern="100" dirty="0" smtClean="0">
                <a:solidFill>
                  <a:srgbClr val="000000"/>
                </a:solidFill>
                <a:latin typeface="Times New Roman" panose="02020603050405020304"/>
                <a:cs typeface="Courier New" panose="02070309020205020404"/>
              </a:rPr>
              <a:t>___ </a:t>
            </a:r>
            <a:r>
              <a:rPr lang="en-US" altLang="zh-CN" kern="100" dirty="0">
                <a:solidFill>
                  <a:srgbClr val="000000"/>
                </a:solidFill>
                <a:latin typeface="Times New Roman" panose="02020603050405020304"/>
                <a:cs typeface="Courier New" panose="02070309020205020404"/>
              </a:rPr>
              <a:t>being lazy and dishonest.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④</a:t>
            </a:r>
            <a:r>
              <a:rPr lang="en-US" altLang="zh-CN" kern="100" dirty="0">
                <a:solidFill>
                  <a:srgbClr val="000000"/>
                </a:solidFill>
                <a:latin typeface="Times New Roman" panose="02020603050405020304"/>
                <a:cs typeface="Courier New" panose="02070309020205020404"/>
              </a:rPr>
              <a:t>If you are late again, you will be dismissed ______ your job. </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1908609" y="1863809"/>
            <a:ext cx="224612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was </a:t>
            </a:r>
            <a:r>
              <a:rPr lang="en-US" altLang="zh-CN" kern="100" dirty="0" smtClean="0">
                <a:latin typeface="Times New Roman" panose="02020603050405020304"/>
                <a:ea typeface="宋体" panose="02010600030101010101" pitchFamily="2" charset="-122"/>
              </a:rPr>
              <a:t>dismissed</a:t>
            </a:r>
            <a:endParaRPr lang="zh-CN" altLang="en-US" dirty="0"/>
          </a:p>
        </p:txBody>
      </p:sp>
      <p:sp>
        <p:nvSpPr>
          <p:cNvPr id="3" name="矩形 2"/>
          <p:cNvSpPr/>
          <p:nvPr/>
        </p:nvSpPr>
        <p:spPr>
          <a:xfrm>
            <a:off x="7993285" y="2465539"/>
            <a:ext cx="48282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as</a:t>
            </a:r>
            <a:endParaRPr lang="zh-CN" altLang="en-US" dirty="0"/>
          </a:p>
        </p:txBody>
      </p:sp>
      <p:sp>
        <p:nvSpPr>
          <p:cNvPr id="4" name="矩形 3"/>
          <p:cNvSpPr/>
          <p:nvPr/>
        </p:nvSpPr>
        <p:spPr>
          <a:xfrm>
            <a:off x="6877161" y="3060767"/>
            <a:ext cx="604653"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for</a:t>
            </a:r>
            <a:endParaRPr lang="zh-CN" altLang="en-US" dirty="0"/>
          </a:p>
        </p:txBody>
      </p:sp>
      <p:sp>
        <p:nvSpPr>
          <p:cNvPr id="6" name="矩形 5"/>
          <p:cNvSpPr/>
          <p:nvPr/>
        </p:nvSpPr>
        <p:spPr>
          <a:xfrm>
            <a:off x="7201197" y="3678288"/>
            <a:ext cx="883575"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from</a:t>
            </a:r>
            <a:endParaRPr lang="zh-CN" altLang="en-US" dirty="0"/>
          </a:p>
        </p:txBody>
      </p:sp>
      <p:sp>
        <p:nvSpPr>
          <p:cNvPr id="7" name="副标题 1"/>
          <p:cNvSpPr txBox="1"/>
          <p:nvPr/>
        </p:nvSpPr>
        <p:spPr bwMode="auto">
          <a:xfrm>
            <a:off x="414338" y="4182344"/>
            <a:ext cx="10693400" cy="19020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smtClean="0">
                <a:solidFill>
                  <a:srgbClr val="000000"/>
                </a:solidFill>
                <a:latin typeface="Times New Roman" panose="02020603050405020304"/>
                <a:cs typeface="Courier New" panose="02070309020205020404"/>
              </a:rPr>
              <a:t>(2)</a:t>
            </a:r>
            <a:r>
              <a:rPr lang="zh-CN" altLang="zh-CN" kern="100" smtClean="0">
                <a:solidFill>
                  <a:srgbClr val="000000"/>
                </a:solidFill>
                <a:latin typeface="Times New Roman" panose="02020603050405020304"/>
                <a:cs typeface="Times New Roman" panose="02020603050405020304"/>
              </a:rPr>
              <a:t>写作微练</a:t>
            </a:r>
            <a:endParaRPr lang="zh-CN" altLang="zh-CN" sz="1050" kern="100" smtClean="0">
              <a:latin typeface="宋体" panose="02010600030101010101" pitchFamily="2" charset="-122"/>
              <a:cs typeface="Courier New" panose="02070309020205020404"/>
            </a:endParaRPr>
          </a:p>
          <a:p>
            <a:pPr algn="just">
              <a:spcAft>
                <a:spcPts val="0"/>
              </a:spcAft>
              <a:tabLst>
                <a:tab pos="4500880" algn="l"/>
              </a:tabLst>
            </a:pPr>
            <a:r>
              <a:rPr lang="en-US" altLang="zh-CN" kern="100" smtClean="0">
                <a:solidFill>
                  <a:srgbClr val="000000"/>
                </a:solidFill>
                <a:latin typeface="Times New Roman" panose="02020603050405020304"/>
                <a:ea typeface="楷体_GB2312"/>
                <a:cs typeface="Courier New" panose="02070309020205020404"/>
              </a:rPr>
              <a:t>(</a:t>
            </a:r>
            <a:r>
              <a:rPr lang="zh-CN" altLang="zh-CN" kern="100" smtClean="0">
                <a:solidFill>
                  <a:srgbClr val="000000"/>
                </a:solidFill>
                <a:latin typeface="Times New Roman" panose="02020603050405020304"/>
                <a:ea typeface="楷体_GB2312"/>
                <a:cs typeface="Times New Roman" panose="02020603050405020304"/>
              </a:rPr>
              <a:t>读后续写之动作描写</a:t>
            </a:r>
            <a:r>
              <a:rPr lang="en-US" altLang="zh-CN" kern="100" smtClean="0">
                <a:solidFill>
                  <a:srgbClr val="000000"/>
                </a:solidFill>
                <a:latin typeface="Times New Roman" panose="02020603050405020304"/>
                <a:ea typeface="楷体_GB2312"/>
                <a:cs typeface="Courier New" panose="02070309020205020404"/>
              </a:rPr>
              <a:t>)</a:t>
            </a:r>
            <a:r>
              <a:rPr lang="zh-CN" altLang="zh-CN" kern="100" smtClean="0">
                <a:solidFill>
                  <a:srgbClr val="000000"/>
                </a:solidFill>
                <a:latin typeface="Times New Roman" panose="02020603050405020304"/>
                <a:cs typeface="Times New Roman" panose="02020603050405020304"/>
              </a:rPr>
              <a:t>下课后，我匆匆赶到会议室。</a:t>
            </a:r>
            <a:endParaRPr lang="zh-CN" altLang="zh-CN" sz="1050" kern="100" smtClean="0">
              <a:latin typeface="宋体" panose="02010600030101010101" pitchFamily="2" charset="-122"/>
              <a:cs typeface="Courier New" panose="02070309020205020404"/>
            </a:endParaRPr>
          </a:p>
          <a:p>
            <a:pPr algn="just">
              <a:spcAft>
                <a:spcPts val="0"/>
              </a:spcAft>
              <a:tabLst>
                <a:tab pos="4500880" algn="l"/>
              </a:tabLst>
            </a:pPr>
            <a:r>
              <a:rPr lang="en-US" altLang="zh-CN" kern="100" smtClean="0">
                <a:solidFill>
                  <a:srgbClr val="000000"/>
                </a:solidFill>
                <a:latin typeface="Times New Roman" panose="02020603050405020304"/>
                <a:cs typeface="Courier New" panose="02070309020205020404"/>
              </a:rPr>
              <a:t>After _______________________, I hurried to the meeting room. </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1553977" y="5459324"/>
            <a:ext cx="355898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the class was dismissed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625111"/>
            <a:ext cx="10708617" cy="523220"/>
          </a:xfrm>
          <a:prstGeom prst="rect">
            <a:avLst/>
          </a:prstGeom>
          <a:solidFill>
            <a:schemeClr val="bg1">
              <a:lumMod val="75000"/>
            </a:schemeClr>
          </a:solidFill>
        </p:spPr>
        <p:txBody>
          <a:bodyPr wrap="square">
            <a:spAutoFit/>
          </a:bodyPr>
          <a:lstStyle/>
          <a:p>
            <a:r>
              <a:rPr lang="en-US" altLang="zh-CN" b="1" kern="100" dirty="0">
                <a:solidFill>
                  <a:srgbClr val="000000"/>
                </a:solidFill>
                <a:latin typeface="Times New Roman" panose="02020603050405020304"/>
                <a:ea typeface="黑体" panose="02010609060101010101" charset="-122"/>
              </a:rPr>
              <a:t>4. expansion</a:t>
            </a:r>
            <a:r>
              <a:rPr lang="en-US" altLang="zh-CN" b="1" i="1" kern="100" dirty="0">
                <a:solidFill>
                  <a:srgbClr val="000000"/>
                </a:solidFill>
                <a:latin typeface="Times New Roman" panose="02020603050405020304"/>
                <a:ea typeface="黑体" panose="02010609060101010101" charset="-122"/>
              </a:rPr>
              <a:t> n. </a:t>
            </a:r>
            <a:r>
              <a:rPr lang="zh-CN" altLang="zh-CN" kern="100" dirty="0">
                <a:solidFill>
                  <a:srgbClr val="000000"/>
                </a:solidFill>
                <a:latin typeface="Times New Roman" panose="02020603050405020304"/>
                <a:ea typeface="黑体" panose="02010609060101010101" charset="-122"/>
                <a:cs typeface="Times New Roman" panose="02020603050405020304"/>
              </a:rPr>
              <a:t>扩大；增加</a:t>
            </a:r>
            <a:endParaRPr lang="zh-CN" altLang="en-US" dirty="0">
              <a:solidFill>
                <a:srgbClr val="000000"/>
              </a:solidFill>
              <a:ea typeface="黑体" panose="02010609060101010101" charset="-122"/>
              <a:cs typeface="Times New Roman" panose="02020603050405020304" pitchFamily="18" charset="0"/>
            </a:endParaRPr>
          </a:p>
        </p:txBody>
      </p:sp>
      <p:sp>
        <p:nvSpPr>
          <p:cNvPr id="24580" name="副标题 3"/>
          <p:cNvSpPr>
            <a:spLocks noGrp="1"/>
          </p:cNvSpPr>
          <p:nvPr>
            <p:ph type="subTitle" idx="1"/>
          </p:nvPr>
        </p:nvSpPr>
        <p:spPr bwMode="auto">
          <a:xfrm>
            <a:off x="414338" y="1201175"/>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huge </a:t>
            </a:r>
            <a:r>
              <a:rPr lang="en-US" altLang="zh-CN" b="1" kern="100" dirty="0">
                <a:solidFill>
                  <a:srgbClr val="000000"/>
                </a:solidFill>
                <a:latin typeface="Times New Roman" panose="02020603050405020304"/>
                <a:cs typeface="Courier New" panose="02070309020205020404"/>
              </a:rPr>
              <a:t>expansion </a:t>
            </a:r>
            <a:r>
              <a:rPr lang="en-US" altLang="zh-CN" kern="100" dirty="0">
                <a:solidFill>
                  <a:srgbClr val="000000"/>
                </a:solidFill>
                <a:latin typeface="Times New Roman" panose="02020603050405020304"/>
                <a:cs typeface="Courier New" panose="02070309020205020404"/>
              </a:rPr>
              <a:t>of...</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大规模的扩张</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(1)expand</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扩大；扩展；扩张</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expand into </a:t>
            </a:r>
            <a:r>
              <a:rPr lang="zh-CN" altLang="zh-CN" kern="100" dirty="0">
                <a:solidFill>
                  <a:srgbClr val="000000"/>
                </a:solidFill>
                <a:latin typeface="Times New Roman" panose="02020603050405020304"/>
                <a:cs typeface="Times New Roman" panose="02020603050405020304"/>
              </a:rPr>
              <a:t>扩展到；扩充成</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expand on/upon </a:t>
            </a:r>
            <a:r>
              <a:rPr lang="zh-CN" altLang="zh-CN" kern="100" dirty="0">
                <a:solidFill>
                  <a:srgbClr val="000000"/>
                </a:solidFill>
                <a:latin typeface="Times New Roman" panose="02020603050405020304"/>
                <a:cs typeface="Times New Roman" panose="02020603050405020304"/>
              </a:rPr>
              <a:t>进一步阐述；详谈；补充</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expand to</a:t>
            </a:r>
            <a:r>
              <a:rPr lang="zh-CN" altLang="zh-CN" kern="100" dirty="0">
                <a:solidFill>
                  <a:srgbClr val="000000"/>
                </a:solidFill>
                <a:latin typeface="Times New Roman" panose="02020603050405020304"/>
                <a:cs typeface="Times New Roman" panose="02020603050405020304"/>
              </a:rPr>
              <a:t>拓展到</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(2)expansive</a:t>
            </a:r>
            <a:r>
              <a:rPr lang="en-US" altLang="zh-CN" i="1" kern="100" dirty="0">
                <a:solidFill>
                  <a:srgbClr val="000000"/>
                </a:solidFill>
                <a:latin typeface="Times New Roman" panose="02020603050405020304"/>
                <a:cs typeface="Courier New" panose="02070309020205020404"/>
              </a:rPr>
              <a:t> adj. </a:t>
            </a:r>
            <a:r>
              <a:rPr lang="zh-CN" altLang="zh-CN" kern="100" dirty="0">
                <a:solidFill>
                  <a:srgbClr val="000000"/>
                </a:solidFill>
                <a:latin typeface="Times New Roman" panose="02020603050405020304"/>
                <a:cs typeface="Times New Roman" panose="02020603050405020304"/>
              </a:rPr>
              <a:t>广阔的；广泛的；全面</a:t>
            </a:r>
            <a:r>
              <a:rPr lang="zh-CN" altLang="zh-CN" kern="100" dirty="0" smtClean="0">
                <a:solidFill>
                  <a:srgbClr val="000000"/>
                </a:solidFill>
                <a:latin typeface="Times New Roman" panose="02020603050405020304"/>
                <a:cs typeface="Times New Roman" panose="02020603050405020304"/>
              </a:rPr>
              <a:t>的</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学习任务目标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15037" y="2634172"/>
            <a:ext cx="10692000" cy="1902059"/>
          </a:xfrm>
        </p:spPr>
        <p:txBody>
          <a:bodyPr/>
          <a:lstStyle/>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1. Learn important expressions about the topic, know something about mysteries and widen the horizons. </a:t>
            </a:r>
            <a:endParaRPr lang="zh-CN" altLang="zh-CN" sz="1050" kern="100" dirty="0">
              <a:latin typeface="宋体" panose="02010600030101010101" pitchFamily="2" charset="-122"/>
              <a:cs typeface="Courier New" panose="02070309020205020404"/>
            </a:endParaRPr>
          </a:p>
          <a:p>
            <a:r>
              <a:rPr lang="en-US" altLang="zh-CN" kern="100" dirty="0">
                <a:solidFill>
                  <a:srgbClr val="000000"/>
                </a:solidFill>
                <a:latin typeface="Times New Roman" panose="02020603050405020304"/>
                <a:ea typeface="宋体" panose="02010600030101010101" pitchFamily="2" charset="-122"/>
              </a:rPr>
              <a:t>2. </a:t>
            </a:r>
            <a:r>
              <a:rPr lang="en-US" altLang="zh-CN" kern="100" dirty="0" err="1">
                <a:solidFill>
                  <a:srgbClr val="000000"/>
                </a:solidFill>
                <a:latin typeface="Times New Roman" panose="02020603050405020304"/>
                <a:ea typeface="宋体" panose="02010600030101010101" pitchFamily="2" charset="-122"/>
              </a:rPr>
              <a:t>Practise</a:t>
            </a:r>
            <a:r>
              <a:rPr lang="en-US" altLang="zh-CN" kern="100" dirty="0">
                <a:solidFill>
                  <a:srgbClr val="000000"/>
                </a:solidFill>
                <a:latin typeface="Times New Roman" panose="02020603050405020304"/>
                <a:ea typeface="宋体" panose="02010600030101010101" pitchFamily="2" charset="-122"/>
              </a:rPr>
              <a:t> using the expressions to complete relevant exercises. </a:t>
            </a:r>
            <a:endParaRPr lang="zh-CN" altLang="en-US" dirty="0"/>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805131"/>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These policies will cause the creation and ____________ (expand) of tourist attractions all over the country.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With time going by, the society expanded </a:t>
            </a:r>
            <a:r>
              <a:rPr lang="en-US" altLang="zh-CN" kern="100" dirty="0" smtClean="0">
                <a:solidFill>
                  <a:srgbClr val="000000"/>
                </a:solidFill>
                <a:latin typeface="Times New Roman" panose="02020603050405020304"/>
                <a:cs typeface="Courier New" panose="02070309020205020404"/>
              </a:rPr>
              <a:t>_______</a:t>
            </a:r>
            <a:r>
              <a:rPr lang="en-US" altLang="zh-CN" kern="100" dirty="0">
                <a:solidFill>
                  <a:srgbClr val="000000"/>
                </a:solidFill>
                <a:latin typeface="Times New Roman" panose="02020603050405020304"/>
                <a:cs typeface="Courier New" panose="02070309020205020404"/>
              </a:rPr>
              <a:t>__</a:t>
            </a:r>
            <a:r>
              <a:rPr lang="en-US" altLang="zh-CN" kern="100" dirty="0" smtClean="0">
                <a:solidFill>
                  <a:srgbClr val="000000"/>
                </a:solidFill>
                <a:latin typeface="Times New Roman" panose="02020603050405020304"/>
                <a:cs typeface="Courier New" panose="02070309020205020404"/>
              </a:rPr>
              <a:t>___ </a:t>
            </a:r>
            <a:r>
              <a:rPr lang="en-US" altLang="zh-CN" kern="100" dirty="0">
                <a:solidFill>
                  <a:srgbClr val="000000"/>
                </a:solidFill>
                <a:latin typeface="Times New Roman" panose="02020603050405020304"/>
                <a:cs typeface="Courier New" panose="02070309020205020404"/>
              </a:rPr>
              <a:t>a worldwide </a:t>
            </a:r>
            <a:r>
              <a:rPr lang="en-US" altLang="zh-CN" kern="100" dirty="0" err="1">
                <a:solidFill>
                  <a:srgbClr val="000000"/>
                </a:solidFill>
                <a:latin typeface="Times New Roman" panose="02020603050405020304"/>
                <a:cs typeface="Courier New" panose="02070309020205020404"/>
              </a:rPr>
              <a:t>organisation</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I am quite satisfied with your explanation, so there is no need to expand __________ it. </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326803" y="2051955"/>
            <a:ext cx="1638590"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expansion</a:t>
            </a:r>
            <a:endParaRPr lang="zh-CN" altLang="en-US" dirty="0"/>
          </a:p>
        </p:txBody>
      </p:sp>
      <p:sp>
        <p:nvSpPr>
          <p:cNvPr id="3" name="矩形 2"/>
          <p:cNvSpPr/>
          <p:nvPr/>
        </p:nvSpPr>
        <p:spPr>
          <a:xfrm>
            <a:off x="7525233" y="3292931"/>
            <a:ext cx="742511"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into</a:t>
            </a:r>
            <a:endParaRPr lang="zh-CN" altLang="en-US" dirty="0"/>
          </a:p>
        </p:txBody>
      </p:sp>
      <p:sp>
        <p:nvSpPr>
          <p:cNvPr id="5" name="矩形 4"/>
          <p:cNvSpPr/>
          <p:nvPr/>
        </p:nvSpPr>
        <p:spPr>
          <a:xfrm>
            <a:off x="1872605" y="5040287"/>
            <a:ext cx="1361270"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on/upon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763923"/>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应用文写作之发言稿</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我每天早上花半个小时读书，通过读书，我不仅增强了语感，而且扩大了我的词汇量。</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I spend half an hour reading every morning, through which I not only build up my language sense but also </a:t>
            </a:r>
            <a:r>
              <a:rPr lang="en-US" altLang="zh-CN" kern="100" dirty="0" smtClean="0">
                <a:solidFill>
                  <a:srgbClr val="000000"/>
                </a:solidFill>
                <a:latin typeface="Times New Roman" panose="02020603050405020304"/>
                <a:cs typeface="Courier New" panose="02070309020205020404"/>
              </a:rPr>
              <a:t>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941057" y="4229035"/>
            <a:ext cx="3451586"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expand my vocabulary</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1211664"/>
            <a:ext cx="10708617" cy="523220"/>
          </a:xfrm>
          <a:prstGeom prst="rect">
            <a:avLst/>
          </a:prstGeom>
          <a:solidFill>
            <a:schemeClr val="bg1">
              <a:lumMod val="75000"/>
            </a:schemeClr>
          </a:solidFill>
        </p:spPr>
        <p:txBody>
          <a:bodyPr wrap="square">
            <a:spAutoFit/>
          </a:bodyPr>
          <a:lstStyle/>
          <a:p>
            <a:r>
              <a:rPr lang="en-US" altLang="zh-CN" kern="100" dirty="0">
                <a:solidFill>
                  <a:srgbClr val="000000"/>
                </a:solidFill>
                <a:latin typeface="Times New Roman" panose="02020603050405020304"/>
                <a:ea typeface="宋体" panose="02010600030101010101" pitchFamily="2" charset="-122"/>
              </a:rPr>
              <a:t>5. </a:t>
            </a:r>
            <a:r>
              <a:rPr lang="en-US" altLang="zh-CN" b="1" kern="100" dirty="0">
                <a:solidFill>
                  <a:srgbClr val="000000"/>
                </a:solidFill>
                <a:latin typeface="Times New Roman" panose="02020603050405020304"/>
                <a:ea typeface="黑体" panose="02010609060101010101" charset="-122"/>
              </a:rPr>
              <a:t>whatever</a:t>
            </a:r>
            <a:r>
              <a:rPr lang="zh-CN" altLang="zh-CN" kern="100" dirty="0">
                <a:solidFill>
                  <a:srgbClr val="000000"/>
                </a:solidFill>
                <a:latin typeface="Times New Roman" panose="02020603050405020304"/>
                <a:ea typeface="黑体" panose="02010609060101010101" charset="-122"/>
                <a:cs typeface="Times New Roman" panose="02020603050405020304"/>
              </a:rPr>
              <a:t>引导让步状语从句</a:t>
            </a:r>
            <a:endParaRPr lang="zh-CN" altLang="en-US" dirty="0">
              <a:solidFill>
                <a:srgbClr val="000000"/>
              </a:solidFill>
              <a:ea typeface="黑体" panose="02010609060101010101" charset="-122"/>
              <a:cs typeface="Times New Roman" panose="02020603050405020304" pitchFamily="18" charset="0"/>
            </a:endParaRPr>
          </a:p>
        </p:txBody>
      </p:sp>
      <p:sp>
        <p:nvSpPr>
          <p:cNvPr id="24580" name="副标题 3"/>
          <p:cNvSpPr>
            <a:spLocks noGrp="1"/>
          </p:cNvSpPr>
          <p:nvPr>
            <p:ph type="subTitle" idx="1"/>
          </p:nvPr>
        </p:nvSpPr>
        <p:spPr bwMode="auto">
          <a:xfrm>
            <a:off x="414338" y="1859736"/>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b="1" kern="100" dirty="0">
                <a:solidFill>
                  <a:srgbClr val="000000"/>
                </a:solidFill>
                <a:latin typeface="Times New Roman" panose="02020603050405020304"/>
                <a:cs typeface="Courier New" panose="02070309020205020404"/>
              </a:rPr>
              <a:t>Whatever the reasons, </a:t>
            </a:r>
            <a:r>
              <a:rPr lang="en-US" altLang="zh-CN" kern="100" dirty="0">
                <a:solidFill>
                  <a:srgbClr val="000000"/>
                </a:solidFill>
                <a:latin typeface="Times New Roman" panose="02020603050405020304"/>
                <a:cs typeface="Courier New" panose="02070309020205020404"/>
              </a:rPr>
              <a:t>Maya </a:t>
            </a:r>
            <a:r>
              <a:rPr lang="en-US" altLang="zh-CN" kern="100" dirty="0" err="1">
                <a:solidFill>
                  <a:srgbClr val="000000"/>
                </a:solidFill>
                <a:latin typeface="Times New Roman" panose="02020603050405020304"/>
                <a:cs typeface="Courier New" panose="02070309020205020404"/>
              </a:rPr>
              <a:t>civilisation</a:t>
            </a:r>
            <a:r>
              <a:rPr lang="en-US" altLang="zh-CN" kern="100" dirty="0">
                <a:solidFill>
                  <a:srgbClr val="000000"/>
                </a:solidFill>
                <a:latin typeface="Times New Roman" panose="02020603050405020304"/>
                <a:cs typeface="Courier New" panose="02070309020205020404"/>
              </a:rPr>
              <a:t> largely disappeared within the deep jungle.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不管原因是什么，玛雅文明几乎消失在了丛林深处。</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句式分析</a:t>
            </a: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句中的</a:t>
            </a:r>
            <a:r>
              <a:rPr lang="en-US" altLang="zh-CN" kern="100" dirty="0">
                <a:solidFill>
                  <a:srgbClr val="000000"/>
                </a:solidFill>
                <a:latin typeface="Times New Roman" panose="02020603050405020304"/>
                <a:cs typeface="Courier New" panose="02070309020205020404"/>
              </a:rPr>
              <a:t>Whatever the reasons</a:t>
            </a:r>
            <a:r>
              <a:rPr lang="zh-CN" altLang="zh-CN" kern="100" dirty="0">
                <a:solidFill>
                  <a:srgbClr val="000000"/>
                </a:solidFill>
                <a:latin typeface="Times New Roman" panose="02020603050405020304"/>
                <a:cs typeface="Times New Roman" panose="02020603050405020304"/>
              </a:rPr>
              <a:t>是</a:t>
            </a:r>
            <a:r>
              <a:rPr lang="en-US" altLang="zh-CN" kern="100" dirty="0">
                <a:solidFill>
                  <a:srgbClr val="000000"/>
                </a:solidFill>
                <a:latin typeface="Times New Roman" panose="02020603050405020304"/>
                <a:cs typeface="Courier New" panose="02070309020205020404"/>
              </a:rPr>
              <a:t>Whatever</a:t>
            </a:r>
            <a:r>
              <a:rPr lang="zh-CN" altLang="zh-CN" kern="100" dirty="0">
                <a:solidFill>
                  <a:srgbClr val="000000"/>
                </a:solidFill>
                <a:latin typeface="Times New Roman" panose="02020603050405020304"/>
                <a:cs typeface="Times New Roman" panose="02020603050405020304"/>
              </a:rPr>
              <a:t>引导的让步状语从句，此处省略了</a:t>
            </a:r>
            <a:r>
              <a:rPr lang="en-US" altLang="zh-CN" kern="100" dirty="0">
                <a:solidFill>
                  <a:srgbClr val="000000"/>
                </a:solidFill>
                <a:latin typeface="Times New Roman" panose="02020603050405020304"/>
                <a:cs typeface="Courier New" panose="02070309020205020404"/>
              </a:rPr>
              <a:t>be</a:t>
            </a:r>
            <a:r>
              <a:rPr lang="zh-CN" altLang="zh-CN" kern="100" dirty="0">
                <a:solidFill>
                  <a:srgbClr val="000000"/>
                </a:solidFill>
                <a:latin typeface="Times New Roman" panose="02020603050405020304"/>
                <a:cs typeface="Times New Roman" panose="02020603050405020304"/>
              </a:rPr>
              <a:t>动词。</a:t>
            </a:r>
            <a:r>
              <a:rPr lang="en-US" altLang="zh-CN" kern="100" dirty="0">
                <a:solidFill>
                  <a:srgbClr val="000000"/>
                </a:solidFill>
                <a:latin typeface="Times New Roman" panose="02020603050405020304"/>
                <a:cs typeface="Times New Roman" panose="02020603050405020304"/>
              </a:rPr>
              <a:t>Whatever</a:t>
            </a:r>
            <a:r>
              <a:rPr lang="zh-CN" altLang="en-US" kern="100" dirty="0">
                <a:solidFill>
                  <a:srgbClr val="000000"/>
                </a:solidFill>
                <a:latin typeface="Times New Roman" panose="02020603050405020304"/>
                <a:cs typeface="Times New Roman" panose="02020603050405020304"/>
              </a:rPr>
              <a:t>还可以用</a:t>
            </a:r>
            <a:r>
              <a:rPr lang="en-US" altLang="zh-CN" kern="100" dirty="0">
                <a:solidFill>
                  <a:srgbClr val="000000"/>
                </a:solidFill>
                <a:latin typeface="Times New Roman" panose="02020603050405020304"/>
                <a:cs typeface="Courier New" panose="02070309020205020404"/>
              </a:rPr>
              <a:t>No matter what</a:t>
            </a:r>
            <a:r>
              <a:rPr lang="zh-CN" altLang="en-US" kern="100" dirty="0">
                <a:solidFill>
                  <a:srgbClr val="000000"/>
                </a:solidFill>
                <a:latin typeface="Times New Roman" panose="02020603050405020304"/>
                <a:cs typeface="Courier New" panose="02070309020205020404"/>
              </a:rPr>
              <a:t>替代</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571704"/>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Times New Roman" panose="02020603050405020304" pitchFamily="18" charset="0"/>
                <a:cs typeface="Times New Roman" panose="02020603050405020304" pitchFamily="18" charset="0"/>
              </a:rPr>
              <a:t>1)whatever/whichever/however/whoever/whenever/wherever...</a:t>
            </a:r>
            <a:r>
              <a:rPr lang="zh-CN"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latin typeface="Times New Roman" panose="02020603050405020304" pitchFamily="18" charset="0"/>
                <a:ea typeface="IPAPANNEW"/>
                <a:cs typeface="Times New Roman" panose="02020603050405020304" pitchFamily="18" charset="0"/>
              </a:rPr>
              <a:t> </a:t>
            </a:r>
            <a:r>
              <a:rPr lang="en-US" altLang="zh-CN" kern="100" dirty="0">
                <a:solidFill>
                  <a:srgbClr val="000000"/>
                </a:solidFill>
                <a:latin typeface="Times New Roman" panose="02020603050405020304" pitchFamily="18" charset="0"/>
                <a:cs typeface="Times New Roman" panose="02020603050405020304" pitchFamily="18" charset="0"/>
              </a:rPr>
              <a:t>no matter what/ which/how/who/when/where</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，表示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不管</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，无论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，引导让步状语从句。</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(2)whatever</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pitchFamily="18" charset="0"/>
                <a:cs typeface="Times New Roman" panose="02020603050405020304" pitchFamily="18" charset="0"/>
              </a:rPr>
              <a:t>whichever</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cs typeface="Courier New" panose="02070309020205020404"/>
              </a:rPr>
              <a:t>whoever</a:t>
            </a:r>
            <a:r>
              <a:rPr lang="zh-CN" altLang="zh-CN" kern="100" dirty="0">
                <a:solidFill>
                  <a:srgbClr val="000000"/>
                </a:solidFill>
                <a:latin typeface="Times New Roman" panose="02020603050405020304"/>
                <a:cs typeface="Times New Roman" panose="02020603050405020304"/>
              </a:rPr>
              <a:t>可以引导名词性从句</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156345"/>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___________ methods parents choose to adopt, they need to teach their kids that money doesn't grow on trees!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___________ project he works on is always successful.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__________ great the difficulty is, we will get it over.</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__________ gets full marks first will be given the prize. </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044513" y="2437379"/>
            <a:ext cx="1577676"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Whatever</a:t>
            </a:r>
            <a:endParaRPr lang="zh-CN" altLang="en-US" dirty="0"/>
          </a:p>
        </p:txBody>
      </p:sp>
      <p:sp>
        <p:nvSpPr>
          <p:cNvPr id="4" name="矩形 3"/>
          <p:cNvSpPr/>
          <p:nvPr/>
        </p:nvSpPr>
        <p:spPr>
          <a:xfrm>
            <a:off x="1044513" y="3601945"/>
            <a:ext cx="1577676"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Whatever</a:t>
            </a:r>
            <a:endParaRPr lang="zh-CN" altLang="en-US" dirty="0"/>
          </a:p>
        </p:txBody>
      </p:sp>
      <p:sp>
        <p:nvSpPr>
          <p:cNvPr id="5" name="矩形 4"/>
          <p:cNvSpPr/>
          <p:nvPr/>
        </p:nvSpPr>
        <p:spPr>
          <a:xfrm>
            <a:off x="1044513" y="4197168"/>
            <a:ext cx="1500732"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However</a:t>
            </a:r>
            <a:endParaRPr lang="zh-CN" altLang="en-US" dirty="0"/>
          </a:p>
        </p:txBody>
      </p:sp>
      <p:sp>
        <p:nvSpPr>
          <p:cNvPr id="6" name="矩形 5"/>
          <p:cNvSpPr/>
          <p:nvPr/>
        </p:nvSpPr>
        <p:spPr>
          <a:xfrm>
            <a:off x="1044513" y="4792391"/>
            <a:ext cx="149912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Whoever</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157308"/>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读后续写之人生追求</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为了实现这一目标，无论天气如何，他几乎没有错过一场比赛或练习。</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To achieve the goal, he barely missed a single game or practice </a:t>
            </a:r>
            <a:r>
              <a:rPr lang="en-US" altLang="zh-CN" kern="100" dirty="0" smtClean="0">
                <a:solidFill>
                  <a:srgbClr val="000000"/>
                </a:solidFill>
                <a:latin typeface="Times New Roman" panose="02020603050405020304"/>
                <a:cs typeface="Courier New" panose="02070309020205020404"/>
              </a:rPr>
              <a:t>________ ______________.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读后续写之表达感激</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不管礼物有多小，她的学生们都很感激。</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______________________________, </a:t>
            </a:r>
            <a:r>
              <a:rPr lang="en-US" altLang="zh-CN" kern="100" dirty="0">
                <a:solidFill>
                  <a:srgbClr val="000000"/>
                </a:solidFill>
                <a:latin typeface="Times New Roman" panose="02020603050405020304"/>
                <a:cs typeface="Courier New" panose="02070309020205020404"/>
              </a:rPr>
              <a:t>her students were always grateful</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9530606" y="3022825"/>
            <a:ext cx="1499128" cy="523220"/>
          </a:xfrm>
          <a:prstGeom prst="rect">
            <a:avLst/>
          </a:prstGeom>
        </p:spPr>
        <p:txBody>
          <a:bodyPr wrap="none">
            <a:spAutoFit/>
          </a:bodyPr>
          <a:lstStyle/>
          <a:p>
            <a:r>
              <a:rPr lang="en-US" altLang="zh-CN" kern="100" dirty="0" smtClean="0">
                <a:latin typeface="Times New Roman" panose="02020603050405020304"/>
                <a:ea typeface="宋体" panose="02010600030101010101" pitchFamily="2" charset="-122"/>
              </a:rPr>
              <a:t>whatever</a:t>
            </a:r>
            <a:endParaRPr lang="zh-CN" altLang="en-US" dirty="0"/>
          </a:p>
        </p:txBody>
      </p:sp>
      <p:sp>
        <p:nvSpPr>
          <p:cNvPr id="3" name="矩形 2"/>
          <p:cNvSpPr/>
          <p:nvPr/>
        </p:nvSpPr>
        <p:spPr>
          <a:xfrm>
            <a:off x="576461" y="3644145"/>
            <a:ext cx="1846980" cy="523220"/>
          </a:xfrm>
          <a:prstGeom prst="rect">
            <a:avLst/>
          </a:prstGeom>
        </p:spPr>
        <p:txBody>
          <a:bodyPr wrap="none">
            <a:spAutoFit/>
          </a:bodyPr>
          <a:lstStyle/>
          <a:p>
            <a:pPr lvl="0"/>
            <a:r>
              <a:rPr lang="en-US" altLang="zh-CN" kern="100" dirty="0">
                <a:latin typeface="Times New Roman" panose="02020603050405020304"/>
                <a:ea typeface="宋体" panose="02010600030101010101" pitchFamily="2" charset="-122"/>
              </a:rPr>
              <a:t>the weather</a:t>
            </a:r>
            <a:endParaRPr lang="zh-CN" altLang="en-US" dirty="0"/>
          </a:p>
        </p:txBody>
      </p:sp>
      <p:sp>
        <p:nvSpPr>
          <p:cNvPr id="4" name="矩形 3"/>
          <p:cNvSpPr/>
          <p:nvPr/>
        </p:nvSpPr>
        <p:spPr>
          <a:xfrm>
            <a:off x="648469" y="4779433"/>
            <a:ext cx="496642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No matter how small the gift was</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4893" y="550938"/>
            <a:ext cx="7332662"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2" name="副标题 1"/>
          <p:cNvSpPr>
            <a:spLocks noGrp="1"/>
          </p:cNvSpPr>
          <p:nvPr>
            <p:ph type="subTitle" idx="1"/>
          </p:nvPr>
        </p:nvSpPr>
        <p:spPr bwMode="auto">
          <a:xfrm>
            <a:off x="414338" y="1223863"/>
            <a:ext cx="10693400" cy="50734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4500880" algn="l"/>
              </a:tabLst>
            </a:pPr>
            <a:r>
              <a:rPr lang="en-US" altLang="zh-CN" b="1" kern="100" dirty="0">
                <a:solidFill>
                  <a:srgbClr val="000000"/>
                </a:solidFill>
                <a:latin typeface="Times New Roman" panose="02020603050405020304"/>
                <a:cs typeface="Courier New" panose="02070309020205020404"/>
              </a:rPr>
              <a:t>ruin</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A.</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破坏；毁坏</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B. </a:t>
            </a:r>
            <a:r>
              <a:rPr lang="en-US" altLang="zh-CN" i="1" kern="100" dirty="0">
                <a:solidFill>
                  <a:srgbClr val="000000"/>
                </a:solidFill>
                <a:latin typeface="Times New Roman" panose="02020603050405020304"/>
                <a:cs typeface="Courier New" panose="02070309020205020404"/>
              </a:rPr>
              <a:t>n. </a:t>
            </a:r>
            <a:r>
              <a:rPr lang="zh-CN" altLang="zh-CN" kern="100" dirty="0">
                <a:solidFill>
                  <a:srgbClr val="000000"/>
                </a:solidFill>
                <a:latin typeface="Times New Roman" panose="02020603050405020304"/>
                <a:cs typeface="Times New Roman" panose="02020603050405020304"/>
              </a:rPr>
              <a:t>破产</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C.</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残垣断壁，废墟</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It was very splendid once, but it is a </a:t>
            </a:r>
            <a:r>
              <a:rPr lang="en-US" altLang="zh-CN" b="1" kern="100" dirty="0">
                <a:solidFill>
                  <a:srgbClr val="000000"/>
                </a:solidFill>
                <a:latin typeface="Times New Roman" panose="02020603050405020304"/>
                <a:cs typeface="Courier New" panose="02070309020205020404"/>
              </a:rPr>
              <a:t>ruin</a:t>
            </a:r>
            <a:r>
              <a:rPr lang="en-US" altLang="zh-CN" kern="100" dirty="0">
                <a:solidFill>
                  <a:srgbClr val="000000"/>
                </a:solidFill>
                <a:latin typeface="Times New Roman" panose="02020603050405020304"/>
                <a:cs typeface="Courier New" panose="02070309020205020404"/>
              </a:rPr>
              <a:t> now. 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 was more than a little angry when I saw how they'd </a:t>
            </a:r>
            <a:r>
              <a:rPr lang="en-US" altLang="zh-CN" b="1" kern="100" dirty="0">
                <a:solidFill>
                  <a:srgbClr val="000000"/>
                </a:solidFill>
                <a:latin typeface="Times New Roman" panose="02020603050405020304"/>
                <a:cs typeface="Courier New" panose="02070309020205020404"/>
              </a:rPr>
              <a:t>ruined</a:t>
            </a:r>
            <a:r>
              <a:rPr lang="en-US" altLang="zh-CN" kern="100" dirty="0">
                <a:solidFill>
                  <a:srgbClr val="000000"/>
                </a:solidFill>
                <a:latin typeface="Times New Roman" panose="02020603050405020304"/>
                <a:cs typeface="Courier New" panose="02070309020205020404"/>
              </a:rPr>
              <a:t> it. _______</a:t>
            </a:r>
            <a:endParaRPr lang="zh-CN" altLang="zh-CN" sz="1050" kern="100" dirty="0">
              <a:latin typeface="宋体" panose="02010600030101010101" pitchFamily="2" charset="-122"/>
              <a:cs typeface="Courier New" panose="02070309020205020404"/>
            </a:endParaRPr>
          </a:p>
          <a:p>
            <a:pPr>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The farmers say recent inflation has driven them to the brink of </a:t>
            </a:r>
            <a:r>
              <a:rPr lang="en-US" altLang="zh-CN" b="1" kern="100" dirty="0">
                <a:solidFill>
                  <a:srgbClr val="000000"/>
                </a:solidFill>
                <a:latin typeface="Times New Roman" panose="02020603050405020304"/>
                <a:cs typeface="Courier New" panose="02070309020205020404"/>
              </a:rPr>
              <a:t>ruin</a:t>
            </a:r>
            <a:r>
              <a:rPr lang="en-US" altLang="zh-CN" kern="100" dirty="0" smtClean="0">
                <a:solidFill>
                  <a:srgbClr val="000000"/>
                </a:solidFill>
                <a:latin typeface="Times New Roman" panose="02020603050405020304"/>
                <a:cs typeface="Courier New" panose="02070309020205020404"/>
              </a:rPr>
              <a:t>. 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965815" y="3508955"/>
            <a:ext cx="423514" cy="523220"/>
          </a:xfrm>
          <a:prstGeom prst="rect">
            <a:avLst/>
          </a:prstGeom>
        </p:spPr>
        <p:txBody>
          <a:bodyPr wrap="none">
            <a:spAutoFit/>
          </a:bodyPr>
          <a:lstStyle/>
          <a:p>
            <a:r>
              <a:rPr lang="en-US" altLang="zh-CN" dirty="0"/>
              <a:t>C</a:t>
            </a:r>
            <a:endParaRPr lang="zh-CN" altLang="en-US" dirty="0"/>
          </a:p>
        </p:txBody>
      </p:sp>
      <p:sp>
        <p:nvSpPr>
          <p:cNvPr id="5" name="矩形 4"/>
          <p:cNvSpPr/>
          <p:nvPr/>
        </p:nvSpPr>
        <p:spPr>
          <a:xfrm>
            <a:off x="840396" y="4639015"/>
            <a:ext cx="444352" cy="523220"/>
          </a:xfrm>
          <a:prstGeom prst="rect">
            <a:avLst/>
          </a:prstGeom>
        </p:spPr>
        <p:txBody>
          <a:bodyPr wrap="none">
            <a:spAutoFit/>
          </a:bodyPr>
          <a:lstStyle/>
          <a:p>
            <a:r>
              <a:rPr lang="en-US" altLang="zh-CN" dirty="0" smtClean="0"/>
              <a:t>A</a:t>
            </a:r>
            <a:endParaRPr lang="zh-CN" altLang="en-US" dirty="0"/>
          </a:p>
        </p:txBody>
      </p:sp>
      <p:sp>
        <p:nvSpPr>
          <p:cNvPr id="6" name="矩形 5"/>
          <p:cNvSpPr/>
          <p:nvPr/>
        </p:nvSpPr>
        <p:spPr>
          <a:xfrm>
            <a:off x="840396" y="5725943"/>
            <a:ext cx="423514" cy="523220"/>
          </a:xfrm>
          <a:prstGeom prst="rect">
            <a:avLst/>
          </a:prstGeom>
        </p:spPr>
        <p:txBody>
          <a:bodyPr wrap="none">
            <a:spAutoFit/>
          </a:bodyPr>
          <a:lstStyle/>
          <a:p>
            <a:r>
              <a:rPr lang="en-US" altLang="zh-CN" dirty="0" smtClean="0"/>
              <a:t>B</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4895850"/>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5</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十八</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4" action="ppaction://hlinksldjump"/>
          </p:cNvPr>
          <p:cNvSpPr/>
          <p:nvPr/>
        </p:nvSpPr>
        <p:spPr>
          <a:xfrm>
            <a:off x="3243263" y="5508339"/>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Ⅱ</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ideas—Language points</a:t>
            </a:r>
            <a:endPar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5"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自主式</a:t>
            </a:r>
            <a:r>
              <a:rPr lang="zh-CN" altLang="en-US" sz="3600" b="1" dirty="0">
                <a:solidFill>
                  <a:schemeClr val="bg1"/>
                </a:solidFill>
                <a:latin typeface="微软雅黑" panose="020B0503020204020204" pitchFamily="34" charset="-122"/>
                <a:ea typeface="微软雅黑" panose="020B0503020204020204" pitchFamily="34" charset="-122"/>
              </a:rPr>
              <a:t>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1"/>
          <p:cNvSpPr>
            <a:spLocks noGrp="1"/>
          </p:cNvSpPr>
          <p:nvPr>
            <p:ph type="subTitle" idx="1"/>
          </p:nvPr>
        </p:nvSpPr>
        <p:spPr bwMode="auto">
          <a:xfrm>
            <a:off x="414338" y="1733372"/>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Ⅰ</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根据语境写出句中黑体单词的汉语意思</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1. They were </a:t>
            </a:r>
            <a:r>
              <a:rPr lang="en-US" altLang="zh-CN" b="1" kern="100" dirty="0">
                <a:solidFill>
                  <a:srgbClr val="000000"/>
                </a:solidFill>
                <a:latin typeface="Times New Roman" panose="02020603050405020304"/>
                <a:cs typeface="Courier New" panose="02070309020205020404"/>
              </a:rPr>
              <a:t>intrigued</a:t>
            </a:r>
            <a:r>
              <a:rPr lang="en-US" altLang="zh-CN" kern="100" dirty="0">
                <a:solidFill>
                  <a:srgbClr val="000000"/>
                </a:solidFill>
                <a:latin typeface="Times New Roman" panose="02020603050405020304"/>
                <a:cs typeface="Courier New" panose="02070309020205020404"/>
              </a:rPr>
              <a:t> by what he had experienced during the journey. </a:t>
            </a:r>
            <a:r>
              <a:rPr lang="en-US" altLang="zh-CN" kern="100" dirty="0">
                <a:latin typeface="Times New Roman" panose="02020603050405020304"/>
                <a:ea typeface="楷体_GB2312"/>
                <a:cs typeface="Courier New" panose="02070309020205020404"/>
              </a:rPr>
              <a:t>___________________</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2. The miners were </a:t>
            </a:r>
            <a:r>
              <a:rPr lang="en-US" altLang="zh-CN" b="1" kern="100" dirty="0">
                <a:solidFill>
                  <a:srgbClr val="000000"/>
                </a:solidFill>
                <a:latin typeface="Times New Roman" panose="02020603050405020304"/>
                <a:cs typeface="Courier New" panose="02070309020205020404"/>
              </a:rPr>
              <a:t>buried</a:t>
            </a:r>
            <a:r>
              <a:rPr lang="en-US" altLang="zh-CN" kern="100" dirty="0">
                <a:solidFill>
                  <a:srgbClr val="000000"/>
                </a:solidFill>
                <a:latin typeface="Times New Roman" panose="02020603050405020304"/>
                <a:cs typeface="Courier New" panose="02070309020205020404"/>
              </a:rPr>
              <a:t> alive when the tunnel collapsed. </a:t>
            </a:r>
            <a:r>
              <a:rPr lang="en-US" altLang="zh-CN" kern="100" dirty="0" smtClean="0">
                <a:latin typeface="Times New Roman" panose="02020603050405020304"/>
                <a:ea typeface="楷体_GB2312"/>
                <a:cs typeface="Courier New" panose="02070309020205020404"/>
              </a:rPr>
              <a:t>__________ 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This </a:t>
            </a:r>
            <a:r>
              <a:rPr lang="en-US" altLang="zh-CN" b="1" kern="100" dirty="0">
                <a:solidFill>
                  <a:srgbClr val="000000"/>
                </a:solidFill>
                <a:latin typeface="Times New Roman" panose="02020603050405020304"/>
                <a:cs typeface="Courier New" panose="02070309020205020404"/>
              </a:rPr>
              <a:t>pyramid</a:t>
            </a:r>
            <a:r>
              <a:rPr lang="en-US" altLang="zh-CN" kern="100" dirty="0">
                <a:solidFill>
                  <a:srgbClr val="000000"/>
                </a:solidFill>
                <a:latin typeface="Times New Roman" panose="02020603050405020304"/>
                <a:cs typeface="Courier New" panose="02070309020205020404"/>
              </a:rPr>
              <a:t> is the oldest of the Seven Wonders of the World. </a:t>
            </a:r>
            <a:r>
              <a:rPr lang="en-US" altLang="zh-CN" kern="100" dirty="0" smtClean="0">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92485" y="3004899"/>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激起</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的兴趣</a:t>
            </a:r>
            <a:endParaRPr lang="zh-CN" altLang="en-US" dirty="0"/>
          </a:p>
        </p:txBody>
      </p:sp>
      <p:sp>
        <p:nvSpPr>
          <p:cNvPr id="3" name="矩形 2"/>
          <p:cNvSpPr/>
          <p:nvPr/>
        </p:nvSpPr>
        <p:spPr>
          <a:xfrm>
            <a:off x="9181417" y="361696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将</a:t>
            </a:r>
            <a:r>
              <a:rPr lang="en-US" altLang="zh-CN" kern="100" dirty="0">
                <a:latin typeface="宋体" panose="02010600030101010101" pitchFamily="2" charset="-122"/>
                <a:cs typeface="Times New Roman" panose="02020603050405020304"/>
              </a:rPr>
              <a:t>……</a:t>
            </a:r>
            <a:r>
              <a:rPr lang="zh-CN" altLang="zh-CN" kern="100" dirty="0" smtClean="0">
                <a:latin typeface="Times New Roman" panose="02020603050405020304"/>
                <a:ea typeface="楷体_GB2312"/>
                <a:cs typeface="Times New Roman" panose="02020603050405020304"/>
              </a:rPr>
              <a:t>埋</a:t>
            </a:r>
            <a:endParaRPr lang="zh-CN" altLang="en-US" dirty="0"/>
          </a:p>
        </p:txBody>
      </p:sp>
      <p:sp>
        <p:nvSpPr>
          <p:cNvPr id="6" name="矩形 5"/>
          <p:cNvSpPr/>
          <p:nvPr/>
        </p:nvSpPr>
        <p:spPr>
          <a:xfrm>
            <a:off x="605588" y="4212195"/>
            <a:ext cx="1261884" cy="523220"/>
          </a:xfrm>
          <a:prstGeom prst="rect">
            <a:avLst/>
          </a:prstGeom>
        </p:spPr>
        <p:txBody>
          <a:bodyPr wrap="none">
            <a:spAutoFit/>
          </a:bodyPr>
          <a:lstStyle/>
          <a:p>
            <a:pPr lvl="0"/>
            <a:r>
              <a:rPr lang="zh-CN" altLang="zh-CN" kern="100" dirty="0">
                <a:latin typeface="Times New Roman" panose="02020603050405020304"/>
                <a:ea typeface="楷体_GB2312"/>
                <a:cs typeface="Times New Roman" panose="02020603050405020304"/>
              </a:rPr>
              <a:t>在下面</a:t>
            </a:r>
            <a:endParaRPr lang="zh-CN" altLang="en-US" dirty="0"/>
          </a:p>
        </p:txBody>
      </p:sp>
      <p:sp>
        <p:nvSpPr>
          <p:cNvPr id="7" name="矩形 6"/>
          <p:cNvSpPr/>
          <p:nvPr/>
        </p:nvSpPr>
        <p:spPr>
          <a:xfrm>
            <a:off x="587833" y="540032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金字塔</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2087959"/>
            <a:ext cx="10693400" cy="24342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4. The road and the </a:t>
            </a:r>
            <a:r>
              <a:rPr lang="en-US" altLang="zh-CN" b="1" kern="100" dirty="0">
                <a:solidFill>
                  <a:srgbClr val="000000"/>
                </a:solidFill>
                <a:latin typeface="Times New Roman" panose="02020603050405020304"/>
                <a:cs typeface="Courier New" panose="02070309020205020404"/>
              </a:rPr>
              <a:t>canal</a:t>
            </a:r>
            <a:r>
              <a:rPr lang="en-US" altLang="zh-CN" kern="100" dirty="0">
                <a:solidFill>
                  <a:srgbClr val="000000"/>
                </a:solidFill>
                <a:latin typeface="Times New Roman" panose="02020603050405020304"/>
                <a:cs typeface="Courier New" panose="02070309020205020404"/>
              </a:rPr>
              <a:t> run parallel to each other.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5. The company's </a:t>
            </a:r>
            <a:r>
              <a:rPr lang="en-US" altLang="zh-CN" b="1" kern="100" dirty="0">
                <a:solidFill>
                  <a:srgbClr val="000000"/>
                </a:solidFill>
                <a:latin typeface="Times New Roman" panose="02020603050405020304"/>
                <a:cs typeface="Courier New" panose="02070309020205020404"/>
              </a:rPr>
              <a:t>downfall</a:t>
            </a:r>
            <a:r>
              <a:rPr lang="en-US" altLang="zh-CN" kern="100" dirty="0">
                <a:solidFill>
                  <a:srgbClr val="000000"/>
                </a:solidFill>
                <a:latin typeface="Times New Roman" panose="02020603050405020304"/>
                <a:cs typeface="Courier New" panose="02070309020205020404"/>
              </a:rPr>
              <a:t> over the last several decades was dramatic.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6. A large number of churches fell into </a:t>
            </a:r>
            <a:r>
              <a:rPr lang="en-US" altLang="zh-CN" b="1" kern="100" dirty="0">
                <a:solidFill>
                  <a:srgbClr val="000000"/>
                </a:solidFill>
                <a:latin typeface="Times New Roman" panose="02020603050405020304"/>
                <a:cs typeface="Courier New" panose="02070309020205020404"/>
              </a:rPr>
              <a:t>ruin</a:t>
            </a:r>
            <a:r>
              <a:rPr lang="en-US" altLang="zh-CN" kern="100" dirty="0">
                <a:solidFill>
                  <a:srgbClr val="000000"/>
                </a:solidFill>
                <a:latin typeface="Times New Roman" panose="02020603050405020304"/>
                <a:cs typeface="Courier New" panose="02070309020205020404"/>
              </a:rPr>
              <a:t> after the revolution. </a:t>
            </a:r>
            <a:r>
              <a:rPr lang="en-US" altLang="zh-CN" kern="100" dirty="0" smtClean="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8062582" y="219597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运河</a:t>
            </a:r>
            <a:endParaRPr lang="zh-CN" altLang="en-US" dirty="0"/>
          </a:p>
        </p:txBody>
      </p:sp>
      <p:sp>
        <p:nvSpPr>
          <p:cNvPr id="4" name="矩形 3"/>
          <p:cNvSpPr/>
          <p:nvPr/>
        </p:nvSpPr>
        <p:spPr>
          <a:xfrm>
            <a:off x="609359" y="3369163"/>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衰败</a:t>
            </a:r>
            <a:endParaRPr lang="zh-CN" altLang="en-US" dirty="0"/>
          </a:p>
        </p:txBody>
      </p:sp>
      <p:sp>
        <p:nvSpPr>
          <p:cNvPr id="5" name="矩形 4"/>
          <p:cNvSpPr/>
          <p:nvPr/>
        </p:nvSpPr>
        <p:spPr>
          <a:xfrm>
            <a:off x="9839623" y="3973012"/>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废墟</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549055"/>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Ⅱ</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拓展词汇知</a:t>
            </a:r>
            <a:r>
              <a:rPr lang="zh-CN" altLang="zh-CN" kern="100" dirty="0" smtClean="0">
                <a:solidFill>
                  <a:srgbClr val="000000"/>
                </a:solidFill>
                <a:latin typeface="Times New Roman" panose="02020603050405020304"/>
                <a:ea typeface="黑体" panose="02010609060101010101" charset="-122"/>
                <a:cs typeface="Times New Roman" panose="02020603050405020304"/>
              </a:rPr>
              <a:t>变形</a:t>
            </a:r>
            <a:endParaRPr lang="zh-CN" altLang="zh-CN" sz="1050" kern="100" dirty="0">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1269135"/>
          <a:ext cx="10369550" cy="4779264"/>
        </p:xfrm>
        <a:graphic>
          <a:graphicData uri="http://schemas.openxmlformats.org/drawingml/2006/table">
            <a:tbl>
              <a:tblPr/>
              <a:tblGrid>
                <a:gridCol w="3884433"/>
                <a:gridCol w="6485117"/>
              </a:tblGrid>
              <a:tr h="0">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rowSpan="2">
                  <a:txBody>
                    <a:bodyPr/>
                    <a:lstStyle/>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a:t>
                      </a:r>
                      <a:r>
                        <a:rPr lang="en-US" altLang="zh-CN" sz="2800" kern="100" dirty="0" smtClean="0">
                          <a:solidFill>
                            <a:srgbClr val="000000"/>
                          </a:solidFill>
                          <a:effectLst/>
                          <a:latin typeface="Times New Roman" panose="02020603050405020304"/>
                          <a:ea typeface="楷体_GB2312"/>
                          <a:cs typeface="Courier New" panose="02070309020205020404"/>
                        </a:rPr>
                        <a:t>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smtClean="0">
                          <a:solidFill>
                            <a:srgbClr val="000000"/>
                          </a:solidFill>
                          <a:effectLst/>
                          <a:latin typeface="Times New Roman" panose="02020603050405020304"/>
                          <a:ea typeface="楷体_GB2312"/>
                          <a:cs typeface="Times New Roman" panose="02020603050405020304"/>
                        </a:rPr>
                        <a:t>文明</a:t>
                      </a:r>
                      <a:endParaRPr lang="en-US" altLang="zh-CN" sz="2800" kern="100" dirty="0" smtClean="0">
                        <a:solidFill>
                          <a:srgbClr val="000000"/>
                        </a:solidFill>
                        <a:effectLst/>
                        <a:latin typeface="Times New Roman" panose="02020603050405020304"/>
                        <a:ea typeface="楷体_GB2312"/>
                        <a:cs typeface="Times New Roman" panose="02020603050405020304"/>
                      </a:endParaRPr>
                    </a:p>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社会</a:t>
                      </a:r>
                      <a:r>
                        <a:rPr lang="en-US" sz="2800" kern="100" dirty="0">
                          <a:solidFill>
                            <a:srgbClr val="000000"/>
                          </a:solidFill>
                          <a:effectLst/>
                          <a:latin typeface="Times New Roman" panose="02020603050405020304"/>
                          <a:ea typeface="楷体_GB2312"/>
                          <a:cs typeface="Courier New" panose="02070309020205020404"/>
                        </a:rPr>
                        <a:t>)</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civilised</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文明的；有教养的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civilise</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教化，开化</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__________</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拒绝考虑，否定</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dismissal</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解雇；摒弃</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dismissive</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轻蔑的，鄙视的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____________</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天文学</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astronomical</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天文学的，天文的；极其巨大的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astronomer</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天文学家</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828489" y="1924779"/>
            <a:ext cx="1776448" cy="523220"/>
          </a:xfrm>
          <a:prstGeom prst="rect">
            <a:avLst/>
          </a:prstGeom>
        </p:spPr>
        <p:txBody>
          <a:bodyPr wrap="none">
            <a:spAutoFit/>
          </a:bodyPr>
          <a:lstStyle/>
          <a:p>
            <a:r>
              <a:rPr lang="en-US" altLang="zh-CN" kern="100" dirty="0" err="1">
                <a:latin typeface="Times New Roman" panose="02020603050405020304"/>
                <a:ea typeface="楷体_GB2312"/>
              </a:rPr>
              <a:t>civilisation</a:t>
            </a:r>
            <a:endParaRPr lang="zh-CN" altLang="en-US" dirty="0"/>
          </a:p>
        </p:txBody>
      </p:sp>
      <p:sp>
        <p:nvSpPr>
          <p:cNvPr id="5" name="矩形 4"/>
          <p:cNvSpPr/>
          <p:nvPr/>
        </p:nvSpPr>
        <p:spPr>
          <a:xfrm>
            <a:off x="828489" y="3097971"/>
            <a:ext cx="1260281" cy="523220"/>
          </a:xfrm>
          <a:prstGeom prst="rect">
            <a:avLst/>
          </a:prstGeom>
        </p:spPr>
        <p:txBody>
          <a:bodyPr wrap="none">
            <a:spAutoFit/>
          </a:bodyPr>
          <a:lstStyle/>
          <a:p>
            <a:r>
              <a:rPr lang="en-US" altLang="zh-CN" kern="100" dirty="0">
                <a:latin typeface="Times New Roman" panose="02020603050405020304"/>
                <a:ea typeface="楷体_GB2312"/>
              </a:rPr>
              <a:t>dismiss</a:t>
            </a:r>
            <a:endParaRPr lang="zh-CN" altLang="en-US" dirty="0"/>
          </a:p>
        </p:txBody>
      </p:sp>
      <p:sp>
        <p:nvSpPr>
          <p:cNvPr id="6" name="矩形 5"/>
          <p:cNvSpPr/>
          <p:nvPr/>
        </p:nvSpPr>
        <p:spPr>
          <a:xfrm>
            <a:off x="828489" y="4840507"/>
            <a:ext cx="1699504" cy="523220"/>
          </a:xfrm>
          <a:prstGeom prst="rect">
            <a:avLst/>
          </a:prstGeom>
        </p:spPr>
        <p:txBody>
          <a:bodyPr wrap="none">
            <a:spAutoFit/>
          </a:bodyPr>
          <a:lstStyle/>
          <a:p>
            <a:r>
              <a:rPr lang="en-US" altLang="zh-CN" kern="100" dirty="0">
                <a:latin typeface="Times New Roman" panose="02020603050405020304"/>
                <a:ea typeface="楷体_GB2312"/>
              </a:rPr>
              <a:t>astronomy</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446294"/>
            <a:ext cx="10693400" cy="596214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5000"/>
              </a:lnSpc>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Ⅲ</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补全短语</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 correspond ___ </a:t>
            </a:r>
            <a:r>
              <a:rPr lang="zh-CN" altLang="zh-CN" kern="100" dirty="0">
                <a:solidFill>
                  <a:srgbClr val="000000"/>
                </a:solidFill>
                <a:latin typeface="Times New Roman" panose="02020603050405020304"/>
                <a:cs typeface="Times New Roman" panose="02020603050405020304"/>
              </a:rPr>
              <a:t>和</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相一致，相符合</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2. apply... ___ ... </a:t>
            </a:r>
            <a:r>
              <a:rPr lang="zh-CN" altLang="zh-CN" kern="100" dirty="0">
                <a:solidFill>
                  <a:srgbClr val="000000"/>
                </a:solidFill>
                <a:latin typeface="Times New Roman" panose="02020603050405020304"/>
                <a:cs typeface="Times New Roman" panose="02020603050405020304"/>
              </a:rPr>
              <a:t>把</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应用于</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3. all the ______ </a:t>
            </a:r>
            <a:r>
              <a:rPr lang="zh-CN" altLang="zh-CN" kern="100" dirty="0">
                <a:solidFill>
                  <a:srgbClr val="000000"/>
                </a:solidFill>
                <a:latin typeface="Times New Roman" panose="02020603050405020304"/>
                <a:cs typeface="Times New Roman" panose="02020603050405020304"/>
              </a:rPr>
              <a:t>更加</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4. deal ______ </a:t>
            </a:r>
            <a:r>
              <a:rPr lang="zh-CN" altLang="zh-CN" kern="100" dirty="0">
                <a:solidFill>
                  <a:srgbClr val="000000"/>
                </a:solidFill>
                <a:latin typeface="Times New Roman" panose="02020603050405020304"/>
                <a:cs typeface="Times New Roman" panose="02020603050405020304"/>
              </a:rPr>
              <a:t>处理，对付；涉及</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5. add ___ </a:t>
            </a:r>
            <a:r>
              <a:rPr lang="zh-CN" altLang="zh-CN" kern="100" dirty="0">
                <a:solidFill>
                  <a:srgbClr val="000000"/>
                </a:solidFill>
                <a:latin typeface="Times New Roman" panose="02020603050405020304"/>
                <a:cs typeface="Times New Roman" panose="02020603050405020304"/>
              </a:rPr>
              <a:t>增添，增加</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6. ___ something's peak</a:t>
            </a:r>
            <a:r>
              <a:rPr lang="zh-CN" altLang="zh-CN" kern="100" dirty="0">
                <a:solidFill>
                  <a:srgbClr val="000000"/>
                </a:solidFill>
                <a:latin typeface="Times New Roman" panose="02020603050405020304"/>
                <a:cs typeface="Times New Roman" panose="02020603050405020304"/>
              </a:rPr>
              <a:t>在</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的巅峰时期</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7. turn... ______ ... </a:t>
            </a:r>
            <a:r>
              <a:rPr lang="zh-CN" altLang="zh-CN" kern="100" dirty="0">
                <a:solidFill>
                  <a:srgbClr val="000000"/>
                </a:solidFill>
                <a:latin typeface="Times New Roman" panose="02020603050405020304"/>
                <a:cs typeface="Times New Roman" panose="02020603050405020304"/>
              </a:rPr>
              <a:t>把</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变成</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8. lead ___ </a:t>
            </a:r>
            <a:r>
              <a:rPr lang="zh-CN" altLang="zh-CN" kern="100" dirty="0">
                <a:solidFill>
                  <a:srgbClr val="000000"/>
                </a:solidFill>
                <a:latin typeface="Times New Roman" panose="02020603050405020304"/>
                <a:cs typeface="Times New Roman" panose="02020603050405020304"/>
              </a:rPr>
              <a:t>导致，引起</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9. fall ______ ruin (</a:t>
            </a:r>
            <a:r>
              <a:rPr lang="zh-CN" altLang="zh-CN" kern="100" dirty="0">
                <a:solidFill>
                  <a:srgbClr val="000000"/>
                </a:solidFill>
                <a:latin typeface="Times New Roman" panose="02020603050405020304"/>
                <a:cs typeface="Times New Roman" panose="02020603050405020304"/>
              </a:rPr>
              <a:t>因无人照料而</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衰落，败落</a:t>
            </a:r>
            <a:endParaRPr lang="zh-CN" altLang="zh-CN" sz="1050" kern="100" dirty="0">
              <a:latin typeface="宋体" panose="02010600030101010101" pitchFamily="2" charset="-122"/>
              <a:cs typeface="Courier New" panose="02070309020205020404"/>
            </a:endParaRPr>
          </a:p>
          <a:p>
            <a:pPr algn="just">
              <a:lnSpc>
                <a:spcPct val="12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10. ___ top of</a:t>
            </a:r>
            <a:r>
              <a:rPr lang="zh-CN" altLang="zh-CN" kern="100" dirty="0">
                <a:solidFill>
                  <a:srgbClr val="000000"/>
                </a:solidFill>
                <a:latin typeface="Times New Roman" panose="02020603050405020304"/>
                <a:cs typeface="Times New Roman" panose="02020603050405020304"/>
              </a:rPr>
              <a:t>除</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之外；在</a:t>
            </a:r>
            <a:r>
              <a:rPr lang="en-US" altLang="zh-CN" kern="100" dirty="0">
                <a:solidFill>
                  <a:srgbClr val="000000"/>
                </a:solidFill>
                <a:latin typeface="宋体" panose="02010600030101010101" pitchFamily="2" charset="-122"/>
                <a:cs typeface="Times New Roman" panose="02020603050405020304"/>
              </a:rPr>
              <a:t>……</a:t>
            </a:r>
            <a:r>
              <a:rPr lang="zh-CN" altLang="zh-CN" kern="100" dirty="0" smtClean="0">
                <a:solidFill>
                  <a:srgbClr val="000000"/>
                </a:solidFill>
                <a:latin typeface="Times New Roman" panose="02020603050405020304"/>
                <a:cs typeface="Times New Roman" panose="02020603050405020304"/>
              </a:rPr>
              <a:t>之上</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592685" y="1043843"/>
            <a:ext cx="46358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to</a:t>
            </a:r>
            <a:endParaRPr lang="zh-CN" altLang="en-US" dirty="0"/>
          </a:p>
        </p:txBody>
      </p:sp>
      <p:sp>
        <p:nvSpPr>
          <p:cNvPr id="4" name="矩形 3"/>
          <p:cNvSpPr/>
          <p:nvPr/>
        </p:nvSpPr>
        <p:spPr>
          <a:xfrm>
            <a:off x="2031968" y="1570054"/>
            <a:ext cx="46358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to</a:t>
            </a:r>
            <a:endParaRPr lang="zh-CN" altLang="en-US" dirty="0"/>
          </a:p>
        </p:txBody>
      </p:sp>
      <p:sp>
        <p:nvSpPr>
          <p:cNvPr id="5" name="矩形 4"/>
          <p:cNvSpPr/>
          <p:nvPr/>
        </p:nvSpPr>
        <p:spPr>
          <a:xfrm>
            <a:off x="1937077" y="2104799"/>
            <a:ext cx="922047"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more</a:t>
            </a:r>
            <a:endParaRPr lang="zh-CN" altLang="en-US" dirty="0"/>
          </a:p>
        </p:txBody>
      </p:sp>
      <p:sp>
        <p:nvSpPr>
          <p:cNvPr id="6" name="矩形 5"/>
          <p:cNvSpPr/>
          <p:nvPr/>
        </p:nvSpPr>
        <p:spPr>
          <a:xfrm>
            <a:off x="1669658" y="2644859"/>
            <a:ext cx="822661"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with</a:t>
            </a:r>
            <a:endParaRPr lang="zh-CN" altLang="en-US" dirty="0"/>
          </a:p>
        </p:txBody>
      </p:sp>
      <p:sp>
        <p:nvSpPr>
          <p:cNvPr id="7" name="矩形 6"/>
          <p:cNvSpPr/>
          <p:nvPr/>
        </p:nvSpPr>
        <p:spPr>
          <a:xfrm>
            <a:off x="1531636" y="3165941"/>
            <a:ext cx="46358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to</a:t>
            </a:r>
            <a:endParaRPr lang="zh-CN" altLang="en-US" dirty="0"/>
          </a:p>
        </p:txBody>
      </p:sp>
      <p:sp>
        <p:nvSpPr>
          <p:cNvPr id="8" name="矩形 7"/>
          <p:cNvSpPr/>
          <p:nvPr/>
        </p:nvSpPr>
        <p:spPr>
          <a:xfrm>
            <a:off x="925799" y="3688975"/>
            <a:ext cx="442750"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at</a:t>
            </a:r>
            <a:endParaRPr lang="zh-CN" altLang="en-US" dirty="0"/>
          </a:p>
        </p:txBody>
      </p:sp>
      <p:sp>
        <p:nvSpPr>
          <p:cNvPr id="9" name="矩形 8"/>
          <p:cNvSpPr/>
          <p:nvPr/>
        </p:nvSpPr>
        <p:spPr>
          <a:xfrm>
            <a:off x="1958186" y="4229035"/>
            <a:ext cx="742511"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into</a:t>
            </a:r>
            <a:endParaRPr lang="zh-CN" altLang="en-US" dirty="0"/>
          </a:p>
        </p:txBody>
      </p:sp>
      <p:sp>
        <p:nvSpPr>
          <p:cNvPr id="10" name="矩形 9"/>
          <p:cNvSpPr/>
          <p:nvPr/>
        </p:nvSpPr>
        <p:spPr>
          <a:xfrm>
            <a:off x="1592021" y="4753201"/>
            <a:ext cx="46358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to</a:t>
            </a:r>
            <a:endParaRPr lang="zh-CN" altLang="en-US" dirty="0"/>
          </a:p>
        </p:txBody>
      </p:sp>
      <p:sp>
        <p:nvSpPr>
          <p:cNvPr id="13" name="矩形 12"/>
          <p:cNvSpPr/>
          <p:nvPr/>
        </p:nvSpPr>
        <p:spPr>
          <a:xfrm>
            <a:off x="1626526" y="5279412"/>
            <a:ext cx="742511"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into</a:t>
            </a:r>
            <a:endParaRPr lang="zh-CN" altLang="en-US" dirty="0"/>
          </a:p>
        </p:txBody>
      </p:sp>
      <p:sp>
        <p:nvSpPr>
          <p:cNvPr id="14" name="矩形 13"/>
          <p:cNvSpPr/>
          <p:nvPr/>
        </p:nvSpPr>
        <p:spPr>
          <a:xfrm>
            <a:off x="1080517" y="5849215"/>
            <a:ext cx="543739"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on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50852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Ⅳ</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补全句子</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句型公式：过去分词短语作后置定语</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Based on this, he believed he had spotted an unknown Maya city </a:t>
            </a:r>
            <a:r>
              <a:rPr lang="en-US" altLang="zh-CN" kern="100" dirty="0" smtClean="0">
                <a:solidFill>
                  <a:srgbClr val="000000"/>
                </a:solidFill>
                <a:latin typeface="Times New Roman" panose="02020603050405020304"/>
                <a:cs typeface="Courier New" panose="02070309020205020404"/>
              </a:rPr>
              <a:t>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据此，他相信自己发现了一座深埋于丛林深处的未知的玛雅城市的位置</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76461" y="3364939"/>
            <a:ext cx="374974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buried deep in the jungle</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647799"/>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so... that...</a:t>
            </a:r>
            <a:endParaRPr lang="zh-CN" altLang="zh-CN" sz="1050" kern="100" dirty="0">
              <a:solidFill>
                <a:prstClr val="black"/>
              </a:solidFill>
              <a:latin typeface="宋体" panose="02010600030101010101" pitchFamily="2" charset="-122"/>
              <a:cs typeface="Courier New" panose="02070309020205020404"/>
            </a:endParaRPr>
          </a:p>
          <a:p>
            <a:pPr lvl="0">
              <a:spcAft>
                <a:spcPts val="0"/>
              </a:spcAft>
              <a:tabLst>
                <a:tab pos="4500880" algn="l"/>
              </a:tabLst>
            </a:pPr>
            <a:r>
              <a:rPr lang="en-US" altLang="zh-CN" kern="100" dirty="0">
                <a:solidFill>
                  <a:srgbClr val="000000"/>
                </a:solidFill>
                <a:latin typeface="Times New Roman" panose="02020603050405020304"/>
                <a:cs typeface="Courier New" panose="02070309020205020404"/>
              </a:rPr>
              <a:t>It was a writing system </a:t>
            </a:r>
            <a:r>
              <a:rPr lang="en-US" altLang="zh-CN" kern="100" dirty="0" smtClean="0">
                <a:solidFill>
                  <a:srgbClr val="000000"/>
                </a:solidFill>
                <a:latin typeface="Times New Roman" panose="02020603050405020304"/>
                <a:cs typeface="Courier New" panose="02070309020205020404"/>
              </a:rPr>
              <a:t>____________________, </a:t>
            </a:r>
            <a:r>
              <a:rPr lang="en-US" altLang="zh-CN" kern="100" dirty="0">
                <a:solidFill>
                  <a:srgbClr val="000000"/>
                </a:solidFill>
                <a:latin typeface="Times New Roman" panose="02020603050405020304"/>
                <a:cs typeface="Courier New" panose="02070309020205020404"/>
              </a:rPr>
              <a:t>so far, no one has been able to interpret it completely.</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它是一个如此复杂的文字系统以至于到目前为止还没有人能够完全解读它。</a:t>
            </a:r>
            <a:endParaRPr lang="zh-CN" altLang="zh-CN" sz="1050" kern="100" dirty="0">
              <a:solidFill>
                <a:prstClr val="black"/>
              </a:solidFill>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whatever</a:t>
            </a:r>
            <a:r>
              <a:rPr lang="zh-CN" altLang="zh-CN" kern="100" dirty="0">
                <a:solidFill>
                  <a:srgbClr val="000000"/>
                </a:solidFill>
                <a:latin typeface="Times New Roman" panose="02020603050405020304"/>
                <a:cs typeface="Times New Roman" panose="02020603050405020304"/>
              </a:rPr>
              <a:t>引导让步状语从句</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 </a:t>
            </a:r>
            <a:r>
              <a:rPr lang="en-US" altLang="zh-CN" kern="100" dirty="0">
                <a:solidFill>
                  <a:srgbClr val="000000"/>
                </a:solidFill>
                <a:latin typeface="Times New Roman" panose="02020603050405020304"/>
                <a:cs typeface="Courier New" panose="02070309020205020404"/>
              </a:rPr>
              <a:t>Maya </a:t>
            </a:r>
            <a:r>
              <a:rPr lang="en-US" altLang="zh-CN" kern="100" dirty="0" err="1">
                <a:solidFill>
                  <a:srgbClr val="000000"/>
                </a:solidFill>
                <a:latin typeface="Times New Roman" panose="02020603050405020304"/>
                <a:cs typeface="Courier New" panose="02070309020205020404"/>
              </a:rPr>
              <a:t>civilisation</a:t>
            </a:r>
            <a:r>
              <a:rPr lang="en-US" altLang="zh-CN" kern="100" dirty="0">
                <a:solidFill>
                  <a:srgbClr val="000000"/>
                </a:solidFill>
                <a:latin typeface="Times New Roman" panose="02020603050405020304"/>
                <a:cs typeface="Courier New" panose="02070309020205020404"/>
              </a:rPr>
              <a:t> largely disappeared within the deep jungle.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不管原因是什么，玛雅文明几乎消失在了丛林深处</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122500" y="1295871"/>
            <a:ext cx="2970685"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so complicated that</a:t>
            </a:r>
            <a:endParaRPr lang="zh-CN" altLang="en-US" dirty="0"/>
          </a:p>
        </p:txBody>
      </p:sp>
      <p:sp>
        <p:nvSpPr>
          <p:cNvPr id="3" name="矩形 2"/>
          <p:cNvSpPr/>
          <p:nvPr/>
        </p:nvSpPr>
        <p:spPr>
          <a:xfrm>
            <a:off x="612465" y="4301043"/>
            <a:ext cx="3270447"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Whatever the reasons</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9461" name="副标题 3"/>
          <p:cNvSpPr>
            <a:spLocks noGrp="1"/>
          </p:cNvSpPr>
          <p:nvPr>
            <p:ph type="subTitle" idx="1"/>
          </p:nvPr>
        </p:nvSpPr>
        <p:spPr bwMode="auto">
          <a:xfrm>
            <a:off x="414338" y="2751010"/>
            <a:ext cx="10693400" cy="25053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Based on this, he believed he had spotted an unknown Maya city </a:t>
            </a:r>
            <a:r>
              <a:rPr lang="en-US" altLang="zh-CN" b="1" kern="100" dirty="0">
                <a:solidFill>
                  <a:srgbClr val="000000"/>
                </a:solidFill>
                <a:latin typeface="Times New Roman" panose="02020603050405020304"/>
                <a:cs typeface="Courier New" panose="02070309020205020404"/>
              </a:rPr>
              <a:t>buried</a:t>
            </a:r>
            <a:r>
              <a:rPr lang="en-US" altLang="zh-CN" kern="100" dirty="0">
                <a:solidFill>
                  <a:srgbClr val="000000"/>
                </a:solidFill>
                <a:latin typeface="Times New Roman" panose="02020603050405020304"/>
                <a:cs typeface="Courier New" panose="02070309020205020404"/>
              </a:rPr>
              <a:t>  deep in the jungle.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据此，他相信自己发现了一座深埋于丛林深处的未知的玛雅城市的位置</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416582" y="2032791"/>
            <a:ext cx="10708617" cy="523220"/>
          </a:xfrm>
          <a:prstGeom prst="rect">
            <a:avLst/>
          </a:prstGeom>
          <a:solidFill>
            <a:schemeClr val="bg1">
              <a:lumMod val="75000"/>
            </a:schemeClr>
          </a:solidFill>
        </p:spPr>
        <p:txBody>
          <a:bodyPr wrap="square">
            <a:spAutoFit/>
          </a:bodyPr>
          <a:lstStyle/>
          <a:p>
            <a:r>
              <a:rPr lang="en-US" altLang="zh-CN" b="1" kern="100" dirty="0">
                <a:solidFill>
                  <a:srgbClr val="000000"/>
                </a:solidFill>
                <a:latin typeface="Times New Roman" panose="02020603050405020304"/>
                <a:ea typeface="黑体" panose="02010609060101010101" charset="-122"/>
              </a:rPr>
              <a:t>1. bury</a:t>
            </a:r>
            <a:r>
              <a:rPr lang="en-US" altLang="zh-CN" b="1" i="1" kern="100" dirty="0">
                <a:solidFill>
                  <a:srgbClr val="000000"/>
                </a:solidFill>
                <a:latin typeface="Times New Roman" panose="02020603050405020304"/>
                <a:ea typeface="黑体" panose="02010609060101010101" charset="-122"/>
              </a:rPr>
              <a:t> v</a:t>
            </a:r>
            <a:r>
              <a:rPr lang="en-US" altLang="zh-CN" i="1" kern="100" dirty="0">
                <a:solidFill>
                  <a:srgbClr val="000000"/>
                </a:solidFill>
                <a:latin typeface="Times New Roman" panose="02020603050405020304"/>
                <a:ea typeface="黑体" panose="02010609060101010101" charset="-122"/>
              </a:rPr>
              <a:t>. </a:t>
            </a:r>
            <a:r>
              <a:rPr lang="zh-CN" altLang="zh-CN" kern="100" dirty="0">
                <a:solidFill>
                  <a:srgbClr val="000000"/>
                </a:solidFill>
                <a:latin typeface="Times New Roman" panose="02020603050405020304"/>
                <a:ea typeface="黑体" panose="02010609060101010101" charset="-122"/>
                <a:cs typeface="Times New Roman" panose="02020603050405020304"/>
              </a:rPr>
              <a:t>将</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埋在下面</a:t>
            </a:r>
            <a:endParaRPr lang="zh-CN" altLang="en-US" dirty="0">
              <a:solidFill>
                <a:srgbClr val="000000"/>
              </a:solidFill>
              <a:ea typeface="黑体" panose="02010609060101010101" charset="-122"/>
              <a:cs typeface="Times New Roman" panose="02020603050405020304" pitchFamily="18" charset="0"/>
            </a:endParaRPr>
          </a:p>
        </p:txBody>
      </p:sp>
    </p:spTree>
  </p:cSld>
  <p:clrMapOvr>
    <a:masterClrMapping/>
  </p:clrMapOvr>
  <p:transition spd="slow"/>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6693</Words>
  <Application>WPS 演示</Application>
  <PresentationFormat>自定义</PresentationFormat>
  <Paragraphs>334</Paragraphs>
  <Slides>28</Slides>
  <Notes>28</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28</vt:i4>
      </vt:variant>
    </vt:vector>
  </HeadingPairs>
  <TitlesOfParts>
    <vt:vector size="50"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Times New Roman</vt:lpstr>
      <vt:lpstr>Courier New</vt:lpstr>
      <vt:lpstr>黑体</vt:lpstr>
      <vt:lpstr>楷体_GB2312</vt:lpstr>
      <vt:lpstr>新宋体</vt:lpstr>
      <vt:lpstr>Book Antiqua</vt:lpstr>
      <vt:lpstr>IPAPANNEW</vt:lpstr>
      <vt:lpstr>Segoe Print</vt:lpstr>
      <vt:lpstr>Arial Unicode MS</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1302</cp:revision>
  <dcterms:created xsi:type="dcterms:W3CDTF">2016-06-29T09:22:00Z</dcterms:created>
  <dcterms:modified xsi:type="dcterms:W3CDTF">2026-02-27T07:58:44Z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