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56" r:id="rId3"/>
  </p:sldMasterIdLst>
  <p:notesMasterIdLst>
    <p:notesMasterId r:id="rId5"/>
  </p:notesMasterIdLst>
  <p:handoutMasterIdLst>
    <p:handoutMasterId r:id="rId43"/>
  </p:handoutMasterIdLst>
  <p:sldIdLst>
    <p:sldId id="2476" r:id="rId4"/>
    <p:sldId id="2363" r:id="rId6"/>
    <p:sldId id="2478" r:id="rId7"/>
    <p:sldId id="2343" r:id="rId8"/>
    <p:sldId id="3888" r:id="rId9"/>
    <p:sldId id="3889" r:id="rId10"/>
    <p:sldId id="3890" r:id="rId11"/>
    <p:sldId id="3891" r:id="rId12"/>
    <p:sldId id="3664" r:id="rId13"/>
    <p:sldId id="3800" r:id="rId14"/>
    <p:sldId id="3892" r:id="rId15"/>
    <p:sldId id="3893" r:id="rId16"/>
    <p:sldId id="3874" r:id="rId17"/>
    <p:sldId id="3875" r:id="rId18"/>
    <p:sldId id="3894" r:id="rId19"/>
    <p:sldId id="3895" r:id="rId20"/>
    <p:sldId id="3867" r:id="rId21"/>
    <p:sldId id="3868" r:id="rId22"/>
    <p:sldId id="3872" r:id="rId23"/>
    <p:sldId id="3899" r:id="rId24"/>
    <p:sldId id="3900" r:id="rId25"/>
    <p:sldId id="3901" r:id="rId26"/>
    <p:sldId id="3902" r:id="rId27"/>
    <p:sldId id="3903" r:id="rId28"/>
    <p:sldId id="3904" r:id="rId29"/>
    <p:sldId id="3905" r:id="rId30"/>
    <p:sldId id="3896" r:id="rId31"/>
    <p:sldId id="3897" r:id="rId32"/>
    <p:sldId id="3906" r:id="rId33"/>
    <p:sldId id="3907" r:id="rId34"/>
    <p:sldId id="3908" r:id="rId35"/>
    <p:sldId id="3910" r:id="rId36"/>
    <p:sldId id="3909" r:id="rId37"/>
    <p:sldId id="3885" r:id="rId38"/>
    <p:sldId id="3911" r:id="rId39"/>
    <p:sldId id="3912" r:id="rId40"/>
    <p:sldId id="3780" r:id="rId41"/>
    <p:sldId id="2276" r:id="rId42"/>
  </p:sldIdLst>
  <p:sldSz cx="11522075" cy="6480175"/>
  <p:notesSz cx="6858000" cy="9144000"/>
  <p:custDataLst>
    <p:tags r:id="rId47"/>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pos="0"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E6E6E6"/>
    <a:srgbClr val="000000"/>
    <a:srgbClr val="FF9900"/>
    <a:srgbClr val="CC6600"/>
    <a:srgbClr val="C2DBEE"/>
    <a:srgbClr val="1F487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p:scale>
          <a:sx n="100" d="100"/>
          <a:sy n="100" d="100"/>
        </p:scale>
        <p:origin x="-654" y="-438"/>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7" Type="http://schemas.openxmlformats.org/officeDocument/2006/relationships/tags" Target="tags/tag10.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A5216BAF-771C-4297-A34F-6DE11A8E18F0}"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D8886CE6-AA26-4DD4-867B-2C2FA614D321}"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B6F97BF1-F8FB-4238-95BD-8BA2E96633AD}"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6E4AC5A-5349-4815-B6F6-9F51C7BB1342}"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39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839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B71B228-470F-44B6-9BC3-00E06EFC0145}"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9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1495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9C17212-1150-46F7-9C73-C892B70026BA}"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3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153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1A4A9A2-F15A-4B4F-9FC8-A60CE46F8505}"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3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153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1A4A9A2-F15A-4B4F-9FC8-A60CE46F8505}"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3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153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1A4A9A2-F15A-4B4F-9FC8-A60CE46F8505}"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4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154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BFB6F5BD-4E7A-46C5-8DB4-F88FE74A8B4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49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849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E126B11-085D-4708-8676-D1B02C2DCB42}"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80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880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548C543-B626-4296-B0C3-F9775CA157B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11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911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DDD8757-E291-41ED-9A3A-6F1F3C72F63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6C561CE-3164-40DA-9771-E0667B0A6635}"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6C561CE-3164-40DA-9771-E0667B0A6635}"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6C561CE-3164-40DA-9771-E0667B0A6635}"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84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1484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1F63835-7B3A-4763-8268-55C29EE5F0BA}"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slide" Target="../slides/slide37.xml"/><Relationship Id="rId4" Type="http://schemas.openxmlformats.org/officeDocument/2006/relationships/slide" Target="../slides/slide17.xml"/><Relationship Id="rId3" Type="http://schemas.openxmlformats.org/officeDocument/2006/relationships/slide" Target="../slides/slide9.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slide" Target="../slides/slide37.xml"/><Relationship Id="rId4" Type="http://schemas.openxmlformats.org/officeDocument/2006/relationships/slide" Target="../slides/slide17.xml"/><Relationship Id="rId3" Type="http://schemas.openxmlformats.org/officeDocument/2006/relationships/slide" Target="../slides/slide9.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slide" Target="../slides/slide37.xml"/><Relationship Id="rId4" Type="http://schemas.openxmlformats.org/officeDocument/2006/relationships/slide" Target="../slides/slide3.xml"/><Relationship Id="rId3" Type="http://schemas.openxmlformats.org/officeDocument/2006/relationships/slide" Target="../slides/slide17.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17.xml"/><Relationship Id="rId4" Type="http://schemas.openxmlformats.org/officeDocument/2006/relationships/slide" Target="../slides/slide3.xml"/><Relationship Id="rId3" Type="http://schemas.openxmlformats.org/officeDocument/2006/relationships/slide" Target="../slides/slide37.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659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7947025"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902652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语法研习课</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5"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659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794702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902652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语法研习课</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5"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语法研习课</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68770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5"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4" action="ppaction://hlinksldjump"/>
          </p:cNvPr>
          <p:cNvSpPr>
            <a:spLocks noChangeArrowheads="1"/>
          </p:cNvSpPr>
          <p:nvPr userDrawn="1"/>
        </p:nvSpPr>
        <p:spPr bwMode="auto">
          <a:xfrm>
            <a:off x="68770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5" action="ppaction://hlinksldjump"/>
          </p:cNvPr>
          <p:cNvSpPr>
            <a:spLocks noChangeArrowheads="1"/>
          </p:cNvSpPr>
          <p:nvPr userDrawn="1"/>
        </p:nvSpPr>
        <p:spPr bwMode="auto">
          <a:xfrm>
            <a:off x="90376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语法研习课</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smtClean="0">
                <a:solidFill>
                  <a:srgbClr val="F2F2F2"/>
                </a:solidFill>
                <a:latin typeface="微软雅黑" panose="020B0503020204020204" pitchFamily="34" charset="-122"/>
                <a:ea typeface="微软雅黑" panose="020B0503020204020204" pitchFamily="34" charset="-122"/>
              </a:rPr>
              <a:t>Section Ⅲ</a:t>
            </a:r>
            <a:r>
              <a:rPr lang="zh-CN" altLang="en-US" sz="1600" dirty="0" smtClean="0">
                <a:solidFill>
                  <a:srgbClr val="F2F2F2"/>
                </a:solidFill>
                <a:latin typeface="微软雅黑" panose="020B0503020204020204" pitchFamily="34" charset="-122"/>
                <a:ea typeface="微软雅黑" panose="020B0503020204020204" pitchFamily="34" charset="-122"/>
              </a:rPr>
              <a:t>　</a:t>
            </a:r>
            <a:r>
              <a:rPr lang="en-US" altLang="zh-CN" sz="1600" dirty="0" smtClean="0">
                <a:solidFill>
                  <a:srgbClr val="F2F2F2"/>
                </a:solidFill>
                <a:latin typeface="微软雅黑" panose="020B0503020204020204" pitchFamily="34" charset="-122"/>
                <a:ea typeface="微软雅黑" panose="020B0503020204020204" pitchFamily="34" charset="-122"/>
              </a:rPr>
              <a:t>Using language</a:t>
            </a:r>
            <a:endParaRPr lang="en-US" altLang="zh-CN"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1.pn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Section Ⅲ</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Using language</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7" r:id="rId1"/>
    <p:sldLayoutId id="2147483658"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1.xml"/><Relationship Id="rId10" Type="http://schemas.openxmlformats.org/officeDocument/2006/relationships/slideLayout" Target="../slideLayouts/slideLayout6.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7.xml"/><Relationship Id="rId5" Type="http://schemas.openxmlformats.org/officeDocument/2006/relationships/hyperlink" Target="../3.&#37197;&#22871;&#32451;&#20064;&#39064;/&#35838;&#21518;&#32032;&#20859;&#35780;&#20215;/07%20Unit%202&#12288;&#35838;&#21518;&#32032;&#20859;&#35780;&#20215;(&#19971;)&#12288;Section%20&#8546;&#12288;Using%20language.docx" TargetMode="External"/><Relationship Id="rId4" Type="http://schemas.openxmlformats.org/officeDocument/2006/relationships/slide" Target="slide1.xml"/><Relationship Id="rId3" Type="http://schemas.openxmlformats.org/officeDocument/2006/relationships/tags" Target="../tags/tag9.xml"/><Relationship Id="rId2" Type="http://schemas.openxmlformats.org/officeDocument/2006/relationships/hyperlink" Target="../3.%20&#23398;&#29983;&#29992;&#20070;Word/2.&#37197;&#22871;&#32451;&#20064;&#39064;/&#35838;&#21518;&#32032;&#20859;&#35780;&#20215;/01%20&#35838;&#21518;&#32032;&#20859;&#35780;&#20215;(&#19968;).docx" TargetMode="External"/><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3"/>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bwMode="auto">
          <a:xfrm>
            <a:off x="0" y="0"/>
            <a:ext cx="11531600"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custDataLst>
              <p:tags r:id="rId2"/>
            </p:custDataLst>
          </p:nvPr>
        </p:nvSpPr>
        <p:spPr>
          <a:xfrm>
            <a:off x="0" y="3449638"/>
            <a:ext cx="3781425" cy="1516062"/>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b="1">
              <a:solidFill>
                <a:prstClr val="white"/>
              </a:solidFill>
            </a:endParaRPr>
          </a:p>
        </p:txBody>
      </p:sp>
      <p:sp>
        <p:nvSpPr>
          <p:cNvPr id="24" name="矩形 23"/>
          <p:cNvSpPr/>
          <p:nvPr>
            <p:custDataLst>
              <p:tags r:id="rId3"/>
            </p:custDataLst>
          </p:nvPr>
        </p:nvSpPr>
        <p:spPr>
          <a:xfrm>
            <a:off x="3781425" y="3457575"/>
            <a:ext cx="7750175" cy="1516063"/>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b="1">
              <a:solidFill>
                <a:prstClr val="white"/>
              </a:solidFill>
            </a:endParaRPr>
          </a:p>
        </p:txBody>
      </p:sp>
      <p:sp>
        <p:nvSpPr>
          <p:cNvPr id="10245" name="文本框 7"/>
          <p:cNvSpPr txBox="1">
            <a:spLocks noChangeArrowheads="1"/>
          </p:cNvSpPr>
          <p:nvPr>
            <p:custDataLst>
              <p:tags r:id="rId4"/>
            </p:custDataLst>
          </p:nvPr>
        </p:nvSpPr>
        <p:spPr bwMode="auto">
          <a:xfrm>
            <a:off x="503238" y="3889375"/>
            <a:ext cx="3032125"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600" b="1">
                <a:solidFill>
                  <a:srgbClr val="FFFFFF"/>
                </a:solidFill>
                <a:latin typeface="微软雅黑" panose="020B0503020204020204" pitchFamily="34" charset="-122"/>
                <a:ea typeface="微软雅黑" panose="020B0503020204020204" pitchFamily="34" charset="-122"/>
              </a:rPr>
              <a:t>复习任务群一</a:t>
            </a:r>
            <a:endParaRPr lang="zh-CN" altLang="en-US" sz="3600" b="1">
              <a:solidFill>
                <a:srgbClr val="FFFFFF"/>
              </a:solidFill>
              <a:latin typeface="微软雅黑" panose="020B0503020204020204" pitchFamily="34" charset="-122"/>
              <a:ea typeface="微软雅黑" panose="020B0503020204020204" pitchFamily="34" charset="-122"/>
            </a:endParaRPr>
          </a:p>
        </p:txBody>
      </p:sp>
      <p:sp>
        <p:nvSpPr>
          <p:cNvPr id="26" name="矩形 5"/>
          <p:cNvSpPr/>
          <p:nvPr>
            <p:custDataLst>
              <p:tags r:id="rId5"/>
            </p:custDataLst>
          </p:nvPr>
        </p:nvSpPr>
        <p:spPr>
          <a:xfrm>
            <a:off x="4003675" y="3548063"/>
            <a:ext cx="7327900" cy="1268412"/>
          </a:xfrm>
          <a:prstGeom prst="rect">
            <a:avLst/>
          </a:prstGeom>
          <a:noFill/>
          <a:ln w="9525">
            <a:noFill/>
          </a:ln>
        </p:spPr>
        <p:txBody>
          <a:bodyPr lIns="86411" tIns="43205" rIns="86411" bIns="43205">
            <a:spAutoFit/>
          </a:bodyPr>
          <a:lstStyle/>
          <a:p>
            <a:pPr defTabSz="862330">
              <a:lnSpc>
                <a:spcPct val="120000"/>
              </a:lnSpc>
              <a:tabLst>
                <a:tab pos="2595880" algn="l"/>
              </a:tabLst>
              <a:defRPr/>
            </a:pPr>
            <a:r>
              <a:rPr sz="3200" b="1">
                <a:solidFill>
                  <a:srgbClr val="5B9BD5">
                    <a:lumMod val="50000"/>
                  </a:srgb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现代文阅读Ⅰ</a:t>
            </a:r>
            <a:endParaRPr sz="3200" b="1">
              <a:solidFill>
                <a:srgbClr val="5B9BD5">
                  <a:lumMod val="50000"/>
                </a:srgb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defTabSz="862330">
              <a:lnSpc>
                <a:spcPct val="120000"/>
              </a:lnSpc>
              <a:tabLst>
                <a:tab pos="2595880" algn="l"/>
              </a:tabLst>
              <a:defRPr/>
            </a:pPr>
            <a:r>
              <a:rPr sz="32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sz="320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梯形 26"/>
          <p:cNvSpPr/>
          <p:nvPr>
            <p:custDataLst>
              <p:tags r:id="rId6"/>
            </p:custDataLst>
          </p:nvPr>
        </p:nvSpPr>
        <p:spPr>
          <a:xfrm>
            <a:off x="1512888" y="2913063"/>
            <a:ext cx="8604250" cy="1514475"/>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b="1">
              <a:solidFill>
                <a:prstClr val="white"/>
              </a:solidFill>
            </a:endParaRPr>
          </a:p>
        </p:txBody>
      </p:sp>
      <p:sp>
        <p:nvSpPr>
          <p:cNvPr id="28" name="矩形 27"/>
          <p:cNvSpPr/>
          <p:nvPr>
            <p:custDataLst>
              <p:tags r:id="rId7"/>
            </p:custDataLst>
          </p:nvPr>
        </p:nvSpPr>
        <p:spPr>
          <a:xfrm>
            <a:off x="0" y="3629025"/>
            <a:ext cx="11531600" cy="28797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b="1" dirty="0">
              <a:solidFill>
                <a:prstClr val="white"/>
              </a:solidFill>
            </a:endParaRPr>
          </a:p>
        </p:txBody>
      </p:sp>
      <p:sp>
        <p:nvSpPr>
          <p:cNvPr id="29" name="梯形 28"/>
          <p:cNvSpPr/>
          <p:nvPr>
            <p:custDataLst>
              <p:tags r:id="rId8"/>
            </p:custDataLst>
          </p:nvPr>
        </p:nvSpPr>
        <p:spPr>
          <a:xfrm flipV="1">
            <a:off x="1908175" y="2913063"/>
            <a:ext cx="7805738" cy="1341437"/>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b="1">
              <a:solidFill>
                <a:prstClr val="white"/>
              </a:solidFill>
            </a:endParaRPr>
          </a:p>
        </p:txBody>
      </p:sp>
      <p:sp>
        <p:nvSpPr>
          <p:cNvPr id="30" name="文本框 10"/>
          <p:cNvSpPr txBox="1"/>
          <p:nvPr>
            <p:custDataLst>
              <p:tags r:id="rId9"/>
            </p:custDataLst>
          </p:nvPr>
        </p:nvSpPr>
        <p:spPr>
          <a:xfrm>
            <a:off x="9525" y="2963863"/>
            <a:ext cx="11522075" cy="1265237"/>
          </a:xfrm>
          <a:prstGeom prst="rect">
            <a:avLst/>
          </a:prstGeom>
          <a:noFill/>
        </p:spPr>
        <p:txBody>
          <a:bodyPr anchor="ctr" anchorCtr="1"/>
          <a:lstStyle/>
          <a:p>
            <a:pPr algn="ctr" defTabSz="913130" eaLnBrk="0" hangingPunct="0">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a:t>
            </a: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hangingPunct="0">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Lessons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in life</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0251" name="标题 1"/>
          <p:cNvSpPr txBox="1">
            <a:spLocks noChangeArrowheads="1"/>
          </p:cNvSpPr>
          <p:nvPr/>
        </p:nvSpPr>
        <p:spPr bwMode="auto">
          <a:xfrm>
            <a:off x="-12700" y="4695825"/>
            <a:ext cx="11522075"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nchorCtr="1"/>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Section Ⅲ</a:t>
            </a:r>
            <a:r>
              <a:rPr lang="zh-CN" altLang="en-US" sz="2400" b="1" dirty="0">
                <a:solidFill>
                  <a:schemeClr val="bg1"/>
                </a:solidFill>
                <a:latin typeface="微软雅黑" panose="020B0503020204020204" pitchFamily="34" charset="-122"/>
                <a:ea typeface="微软雅黑" panose="020B0503020204020204" pitchFamily="34" charset="-122"/>
              </a:rPr>
              <a:t>　</a:t>
            </a:r>
            <a:r>
              <a:rPr lang="en-US" altLang="zh-CN" sz="2400" b="1" dirty="0">
                <a:solidFill>
                  <a:schemeClr val="bg1"/>
                </a:solidFill>
                <a:latin typeface="微软雅黑" panose="020B0503020204020204" pitchFamily="34" charset="-122"/>
                <a:ea typeface="微软雅黑" panose="020B0503020204020204" pitchFamily="34" charset="-122"/>
              </a:rPr>
              <a:t>Using language</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252" name="文本框 8"/>
          <p:cNvSpPr txBox="1">
            <a:spLocks noChangeArrowheads="1"/>
          </p:cNvSpPr>
          <p:nvPr/>
        </p:nvSpPr>
        <p:spPr bwMode="auto">
          <a:xfrm>
            <a:off x="-687388" y="4121150"/>
            <a:ext cx="38401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endParaRPr lang="zh-CN" alt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副标题 1"/>
          <p:cNvSpPr>
            <a:spLocks noGrp="1"/>
          </p:cNvSpPr>
          <p:nvPr>
            <p:ph type="subTitle" idx="1"/>
          </p:nvPr>
        </p:nvSpPr>
        <p:spPr bwMode="auto">
          <a:xfrm>
            <a:off x="414338" y="1295817"/>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defTabSz="914400">
              <a:spcAft>
                <a:spcPts val="0"/>
              </a:spcAft>
              <a:tabLst>
                <a:tab pos="531114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(1)cooperate with... (in/on </a:t>
            </a:r>
            <a:r>
              <a:rPr lang="en-US" altLang="zh-CN" kern="100" dirty="0" err="1">
                <a:solidFill>
                  <a:srgbClr val="000000"/>
                </a:solidFill>
                <a:latin typeface="Times New Roman" panose="02020603050405020304"/>
                <a:ea typeface="宋体" panose="02010600030101010101" pitchFamily="2" charset="-122"/>
                <a:cs typeface="Courier New" panose="02070309020205020404"/>
              </a:rPr>
              <a:t>sth</a:t>
            </a:r>
            <a:r>
              <a:rPr lang="en-US" altLang="zh-CN" kern="100" dirty="0">
                <a:solidFill>
                  <a:srgbClr val="000000"/>
                </a:solidFill>
                <a:latin typeface="Times New Roman" panose="02020603050405020304"/>
                <a:ea typeface="宋体" panose="02010600030101010101" pitchFamily="2" charset="-122"/>
                <a:cs typeface="Courier New" panose="02070309020205020404"/>
              </a:rPr>
              <a:t>.) (</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在</a:t>
            </a:r>
            <a:r>
              <a:rPr lang="en-US" altLang="zh-CN" kern="100" dirty="0">
                <a:solidFill>
                  <a:srgbClr val="000000"/>
                </a:solidFill>
                <a:latin typeface="宋体" panose="02010600030101010101" pitchFamily="2" charset="-122"/>
                <a:ea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方面</a:t>
            </a:r>
            <a:r>
              <a:rPr lang="en-US" altLang="zh-CN" kern="100" dirty="0">
                <a:solidFill>
                  <a:srgbClr val="000000"/>
                </a:solidFill>
                <a:latin typeface="Times New Roman" panose="02020603050405020304"/>
                <a:ea typeface="宋体" panose="02010600030101010101" pitchFamily="2" charset="-122"/>
                <a:cs typeface="Courier New" panose="02070309020205020404"/>
              </a:rPr>
              <a:t>)</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与</a:t>
            </a:r>
            <a:r>
              <a:rPr lang="en-US" altLang="zh-CN" kern="100" dirty="0">
                <a:solidFill>
                  <a:srgbClr val="000000"/>
                </a:solidFill>
                <a:latin typeface="宋体" panose="02010600030101010101" pitchFamily="2" charset="-122"/>
                <a:ea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合作</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cooperate (with...) to do </a:t>
            </a:r>
            <a:r>
              <a:rPr lang="en-US" altLang="zh-CN" kern="100" dirty="0" err="1">
                <a:solidFill>
                  <a:srgbClr val="000000"/>
                </a:solidFill>
                <a:latin typeface="Times New Roman" panose="02020603050405020304"/>
                <a:ea typeface="宋体" panose="02010600030101010101" pitchFamily="2" charset="-122"/>
                <a:cs typeface="Courier New" panose="02070309020205020404"/>
              </a:rPr>
              <a:t>sth</a:t>
            </a:r>
            <a:r>
              <a:rPr lang="en-US" altLang="zh-CN" kern="100" dirty="0">
                <a:solidFill>
                  <a:srgbClr val="000000"/>
                </a:solidFill>
                <a:latin typeface="Times New Roman" panose="02020603050405020304"/>
                <a:ea typeface="宋体" panose="02010600030101010101" pitchFamily="2" charset="-122"/>
                <a:cs typeface="Courier New" panose="02070309020205020404"/>
              </a:rPr>
              <a:t>. (</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与</a:t>
            </a:r>
            <a:r>
              <a:rPr lang="en-US" altLang="zh-CN" kern="100" dirty="0">
                <a:solidFill>
                  <a:srgbClr val="000000"/>
                </a:solidFill>
                <a:latin typeface="宋体" panose="02010600030101010101" pitchFamily="2" charset="-122"/>
                <a:ea typeface="宋体" panose="02010600030101010101" pitchFamily="2" charset="-122"/>
                <a:cs typeface="Times New Roman" panose="02020603050405020304"/>
              </a:rPr>
              <a:t>……</a:t>
            </a:r>
            <a:r>
              <a:rPr lang="en-US" altLang="zh-CN" kern="100" dirty="0">
                <a:solidFill>
                  <a:srgbClr val="000000"/>
                </a:solidFill>
                <a:latin typeface="Times New Roman" panose="02020603050405020304"/>
                <a:ea typeface="宋体" panose="02010600030101010101" pitchFamily="2" charset="-122"/>
                <a:cs typeface="Courier New" panose="02070309020205020404"/>
              </a:rPr>
              <a:t>)</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合作做某事</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(2)cooperation</a:t>
            </a:r>
            <a:r>
              <a:rPr lang="en-US" altLang="zh-CN" i="1" kern="100" dirty="0">
                <a:solidFill>
                  <a:srgbClr val="000000"/>
                </a:solidFill>
                <a:latin typeface="Times New Roman" panose="02020603050405020304"/>
                <a:ea typeface="宋体" panose="02010600030101010101" pitchFamily="2" charset="-122"/>
                <a:cs typeface="Courier New" panose="02070309020205020404"/>
              </a:rPr>
              <a:t> n. </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合作，协作</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in cooperation with </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与</a:t>
            </a:r>
            <a:r>
              <a:rPr lang="en-US" altLang="zh-CN" kern="100" dirty="0">
                <a:solidFill>
                  <a:srgbClr val="000000"/>
                </a:solidFill>
                <a:latin typeface="宋体" panose="02010600030101010101" pitchFamily="2" charset="-122"/>
                <a:ea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合作</a:t>
            </a:r>
            <a:r>
              <a:rPr lang="en-US" altLang="zh-CN" kern="100" dirty="0">
                <a:solidFill>
                  <a:srgbClr val="000000"/>
                </a:solidFill>
                <a:latin typeface="Times New Roman" panose="02020603050405020304"/>
                <a:ea typeface="宋体" panose="02010600030101010101" pitchFamily="2" charset="-122"/>
                <a:cs typeface="Courier New" panose="02070309020205020404"/>
              </a:rPr>
              <a:t>/</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协作</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(3)cooperative</a:t>
            </a:r>
            <a:r>
              <a:rPr lang="en-US" altLang="zh-CN" i="1" kern="100" dirty="0">
                <a:solidFill>
                  <a:srgbClr val="000000"/>
                </a:solidFill>
                <a:latin typeface="Times New Roman" panose="02020603050405020304"/>
                <a:ea typeface="宋体" panose="02010600030101010101" pitchFamily="2" charset="-122"/>
                <a:cs typeface="Courier New" panose="02070309020205020404"/>
              </a:rPr>
              <a:t> adj. </a:t>
            </a:r>
            <a:r>
              <a:rPr lang="zh-CN" altLang="zh-CN" kern="100" dirty="0">
                <a:solidFill>
                  <a:srgbClr val="000000"/>
                </a:solidFill>
                <a:latin typeface="Times New Roman" panose="02020603050405020304"/>
                <a:ea typeface="宋体" panose="02010600030101010101" pitchFamily="2" charset="-122"/>
                <a:cs typeface="Times New Roman" panose="02020603050405020304"/>
              </a:rPr>
              <a:t>合作的，协作的</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583857"/>
            <a:ext cx="10692000" cy="3037498"/>
          </a:xfrm>
        </p:spPr>
        <p:txBody>
          <a:bodyPr/>
          <a:lstStyle/>
          <a:p>
            <a:pPr algn="just">
              <a:spcAft>
                <a:spcPts val="0"/>
              </a:spcAft>
              <a:tabLst>
                <a:tab pos="531114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Employees will generally be more _________________ (cooperate) if their views are taken seriously.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cs typeface="Courier New" panose="02070309020205020404"/>
              </a:rPr>
              <a:t>The film is produced ____ cooperation with our company</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6553147" y="2841837"/>
            <a:ext cx="1856598" cy="523220"/>
          </a:xfrm>
          <a:prstGeom prst="rect">
            <a:avLst/>
          </a:prstGeom>
        </p:spPr>
        <p:txBody>
          <a:bodyPr wrap="none">
            <a:spAutoFit/>
          </a:bodyPr>
          <a:lstStyle/>
          <a:p>
            <a:r>
              <a:rPr lang="en-US" altLang="zh-CN" dirty="0"/>
              <a:t>cooperative</a:t>
            </a:r>
            <a:endParaRPr lang="zh-CN" altLang="en-US" dirty="0"/>
          </a:p>
        </p:txBody>
      </p:sp>
      <p:sp>
        <p:nvSpPr>
          <p:cNvPr id="4" name="矩形 3"/>
          <p:cNvSpPr/>
          <p:nvPr/>
        </p:nvSpPr>
        <p:spPr>
          <a:xfrm>
            <a:off x="4032797" y="4051247"/>
            <a:ext cx="463588" cy="523220"/>
          </a:xfrm>
          <a:prstGeom prst="rect">
            <a:avLst/>
          </a:prstGeom>
        </p:spPr>
        <p:txBody>
          <a:bodyPr wrap="none">
            <a:spAutoFit/>
          </a:bodyPr>
          <a:lstStyle/>
          <a:p>
            <a:r>
              <a:rPr lang="en-US" altLang="zh-CN" dirty="0"/>
              <a:t>in</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98975"/>
            <a:ext cx="10692000" cy="5515610"/>
          </a:xfrm>
        </p:spPr>
        <p:txBody>
          <a:bodyPr/>
          <a:lstStyle/>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读后续写之技能描写</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由于伊莎贝尔善于研究，而彼得有能说会道的天赋，他们合作得很好。</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As Isabel was good at researching while Peter always had a talent for speaking, they </a:t>
            </a:r>
            <a:r>
              <a:rPr lang="en-US" altLang="zh-CN" kern="100" dirty="0" smtClean="0">
                <a:solidFill>
                  <a:srgbClr val="000000"/>
                </a:solidFill>
                <a:latin typeface="Times New Roman" panose="02020603050405020304"/>
                <a:cs typeface="Courier New" panose="02070309020205020404"/>
              </a:rPr>
              <a:t>___________________________.</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应用文写作之体育活动</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为了准备比赛，我计划让我的队友们每天下午</a:t>
            </a:r>
            <a:r>
              <a:rPr lang="en-US" altLang="zh-CN" kern="100" dirty="0">
                <a:solidFill>
                  <a:srgbClr val="000000"/>
                </a:solidFill>
                <a:latin typeface="Times New Roman" panose="02020603050405020304"/>
                <a:cs typeface="Courier New" panose="02070309020205020404"/>
              </a:rPr>
              <a:t>4</a:t>
            </a:r>
            <a:r>
              <a:rPr lang="zh-CN" altLang="zh-CN" kern="100" dirty="0">
                <a:solidFill>
                  <a:srgbClr val="000000"/>
                </a:solidFill>
                <a:latin typeface="Times New Roman" panose="02020603050405020304"/>
                <a:cs typeface="Times New Roman" panose="02020603050405020304"/>
              </a:rPr>
              <a:t>点集合，练习我们的配合和技巧。</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To prepare for the match, I plan to have my teammates gathered every day at 4</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00 pm and </a:t>
            </a:r>
            <a:r>
              <a:rPr lang="en-US" altLang="zh-CN" kern="100" dirty="0" smtClean="0">
                <a:solidFill>
                  <a:srgbClr val="000000"/>
                </a:solidFill>
                <a:latin typeface="Times New Roman" panose="02020603050405020304"/>
                <a:cs typeface="Courier New" panose="02070309020205020404"/>
              </a:rPr>
              <a:t>___________________________ </a:t>
            </a:r>
            <a:r>
              <a:rPr lang="en-US" altLang="zh-CN" kern="100" dirty="0">
                <a:solidFill>
                  <a:srgbClr val="000000"/>
                </a:solidFill>
                <a:latin typeface="Times New Roman" panose="02020603050405020304"/>
                <a:cs typeface="Courier New" panose="02070309020205020404"/>
              </a:rPr>
              <a:t>and techniques. </a:t>
            </a:r>
            <a:endParaRPr lang="zh-CN" altLang="zh-CN" sz="1050" kern="100" dirty="0">
              <a:solidFill>
                <a:prstClr val="black"/>
              </a:solidFill>
              <a:latin typeface="宋体" panose="02010600030101010101" pitchFamily="2" charset="-122"/>
              <a:cs typeface="Courier New" panose="02070309020205020404"/>
            </a:endParaRPr>
          </a:p>
        </p:txBody>
      </p:sp>
      <p:sp>
        <p:nvSpPr>
          <p:cNvPr id="3" name="矩形 2"/>
          <p:cNvSpPr/>
          <p:nvPr/>
        </p:nvSpPr>
        <p:spPr>
          <a:xfrm>
            <a:off x="3528727" y="3043107"/>
            <a:ext cx="3270447" cy="523220"/>
          </a:xfrm>
          <a:prstGeom prst="rect">
            <a:avLst/>
          </a:prstGeom>
        </p:spPr>
        <p:txBody>
          <a:bodyPr wrap="none">
            <a:spAutoFit/>
          </a:bodyPr>
          <a:lstStyle/>
          <a:p>
            <a:r>
              <a:rPr lang="en-US" altLang="zh-CN" dirty="0"/>
              <a:t>cooperated quite well</a:t>
            </a:r>
            <a:endParaRPr lang="zh-CN" altLang="en-US" dirty="0"/>
          </a:p>
        </p:txBody>
      </p:sp>
      <p:sp>
        <p:nvSpPr>
          <p:cNvPr id="4" name="矩形 3"/>
          <p:cNvSpPr/>
          <p:nvPr/>
        </p:nvSpPr>
        <p:spPr>
          <a:xfrm>
            <a:off x="4002800" y="5443722"/>
            <a:ext cx="3650358" cy="523220"/>
          </a:xfrm>
          <a:prstGeom prst="rect">
            <a:avLst/>
          </a:prstGeom>
        </p:spPr>
        <p:txBody>
          <a:bodyPr wrap="none">
            <a:spAutoFit/>
          </a:bodyPr>
          <a:lstStyle/>
          <a:p>
            <a:r>
              <a:rPr lang="en-US" altLang="zh-CN" dirty="0" err="1"/>
              <a:t>practise</a:t>
            </a:r>
            <a:r>
              <a:rPr lang="en-US" altLang="zh-CN" dirty="0"/>
              <a:t> our cooperation</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3"/>
          <p:cNvSpPr>
            <a:spLocks noGrp="1"/>
          </p:cNvSpPr>
          <p:nvPr>
            <p:ph type="subTitle" idx="1"/>
          </p:nvPr>
        </p:nvSpPr>
        <p:spPr bwMode="auto">
          <a:xfrm>
            <a:off x="414338" y="1805906"/>
            <a:ext cx="10693400" cy="30183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In China, a man from Jiangsu Province graduated from university at the age of 88, </a:t>
            </a:r>
            <a:r>
              <a:rPr lang="en-US" altLang="zh-CN" b="1" kern="100" dirty="0">
                <a:solidFill>
                  <a:srgbClr val="000000"/>
                </a:solidFill>
                <a:latin typeface="Times New Roman" panose="02020603050405020304"/>
                <a:cs typeface="Courier New" panose="02070309020205020404"/>
              </a:rPr>
              <a:t>making him the oldest university graduate in the country</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在中国，江苏一名男子</a:t>
            </a:r>
            <a:r>
              <a:rPr lang="en-US" altLang="zh-CN" kern="100" dirty="0">
                <a:solidFill>
                  <a:srgbClr val="000000"/>
                </a:solidFill>
                <a:latin typeface="Times New Roman" panose="02020603050405020304"/>
                <a:cs typeface="Courier New" panose="02070309020205020404"/>
              </a:rPr>
              <a:t>88</a:t>
            </a:r>
            <a:r>
              <a:rPr lang="zh-CN" altLang="zh-CN" kern="100" dirty="0">
                <a:solidFill>
                  <a:srgbClr val="000000"/>
                </a:solidFill>
                <a:latin typeface="Times New Roman" panose="02020603050405020304"/>
                <a:cs typeface="Times New Roman" panose="02020603050405020304"/>
              </a:rPr>
              <a:t>岁时从大学毕业，成为这个国家中年龄最大的大学毕业生</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 name="矩形 3"/>
          <p:cNvSpPr/>
          <p:nvPr/>
        </p:nvSpPr>
        <p:spPr>
          <a:xfrm>
            <a:off x="422275" y="1223807"/>
            <a:ext cx="10775950" cy="521970"/>
          </a:xfrm>
          <a:prstGeom prst="rect">
            <a:avLst/>
          </a:prstGeom>
          <a:solidFill>
            <a:schemeClr val="bg1">
              <a:lumMod val="75000"/>
            </a:schemeClr>
          </a:solidFill>
        </p:spPr>
        <p:txBody>
          <a:bodyPr>
            <a:spAutoFit/>
          </a:bodyPr>
          <a:lstStyle/>
          <a:p>
            <a:pPr defTabSz="913130" eaLnBrk="0" hangingPunct="0">
              <a:defRPr/>
            </a:pPr>
            <a:r>
              <a:rPr lang="en-US" altLang="zh-CN" b="1" kern="100" dirty="0">
                <a:solidFill>
                  <a:srgbClr val="000000"/>
                </a:solidFill>
                <a:latin typeface="Times New Roman" panose="02020603050405020304"/>
                <a:ea typeface="黑体" panose="02010609060101010101" charset="-122"/>
              </a:rPr>
              <a:t>2. </a:t>
            </a:r>
            <a:r>
              <a:rPr lang="zh-CN" altLang="zh-CN" kern="100" dirty="0">
                <a:solidFill>
                  <a:srgbClr val="000000"/>
                </a:solidFill>
                <a:latin typeface="Times New Roman" panose="02020603050405020304"/>
                <a:ea typeface="黑体" panose="02010609060101010101" charset="-122"/>
                <a:cs typeface="Times New Roman" panose="02020603050405020304"/>
              </a:rPr>
              <a:t>现在分词（短语）作结果状语</a:t>
            </a:r>
            <a:endParaRPr lang="zh-CN" altLang="en-US" dirty="0">
              <a:solidFill>
                <a:schemeClr val="tx1"/>
              </a:solidFill>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副标题 1"/>
          <p:cNvSpPr>
            <a:spLocks noGrp="1"/>
          </p:cNvSpPr>
          <p:nvPr>
            <p:ph type="subTitle" idx="1"/>
          </p:nvPr>
        </p:nvSpPr>
        <p:spPr bwMode="auto">
          <a:xfrm>
            <a:off x="414338" y="1583857"/>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31114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句式分析</a:t>
            </a: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本句是一个简单句。句中的现在分词短语</a:t>
            </a:r>
            <a:r>
              <a:rPr lang="en-US" altLang="zh-CN" kern="100" dirty="0">
                <a:solidFill>
                  <a:srgbClr val="000000"/>
                </a:solidFill>
                <a:latin typeface="Times New Roman" panose="02020603050405020304"/>
                <a:cs typeface="Courier New" panose="02070309020205020404"/>
              </a:rPr>
              <a:t>making him the oldest university graduate in the country</a:t>
            </a:r>
            <a:r>
              <a:rPr lang="zh-CN" altLang="zh-CN" kern="100" dirty="0">
                <a:solidFill>
                  <a:srgbClr val="000000"/>
                </a:solidFill>
                <a:latin typeface="Times New Roman" panose="02020603050405020304"/>
                <a:cs typeface="Times New Roman" panose="02020603050405020304"/>
              </a:rPr>
              <a:t>作结果状语。</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现在分词</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短语</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作结果状语时一般放在句末，与主语之间是主动关系。</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a:spLocks noGrp="1"/>
          </p:cNvSpPr>
          <p:nvPr>
            <p:ph type="subTitle" idx="1"/>
          </p:nvPr>
        </p:nvSpPr>
        <p:spPr bwMode="auto">
          <a:xfrm>
            <a:off x="414338" y="2445416"/>
            <a:ext cx="10693400" cy="1208601"/>
          </a:xfrm>
          <a:noFill/>
          <a:ln w="9525">
            <a:solidFill>
              <a:srgbClr val="FF0000"/>
            </a:solidFill>
            <a:prstDash val="dash"/>
            <a:miter lim="800000"/>
          </a:ln>
          <a:extLst>
            <a:ext uri="{909E8E84-426E-40DD-AFC4-6F175D3DCCD1}">
              <a14:hiddenFill xmlns:a14="http://schemas.microsoft.com/office/drawing/2010/main">
                <a:solidFill>
                  <a:srgbClr val="FFFFFF"/>
                </a:solidFill>
              </a14:hiddenFill>
            </a:ext>
          </a:extLst>
        </p:spPr>
        <p:txBody>
          <a:bodyPr vert="horz" lIns="91440" tIns="45720" rIns="91440" bIns="45720" numCol="1" anchor="t" anchorCtr="0" compatLnSpc="1"/>
          <a:lstStyle/>
          <a:p>
            <a:pPr algn="just">
              <a:spcAft>
                <a:spcPts val="0"/>
              </a:spcAft>
              <a:tabLst>
                <a:tab pos="5311140" algn="l"/>
              </a:tabLst>
            </a:pPr>
            <a:r>
              <a:rPr lang="zh-CN" altLang="zh-CN" kern="100" dirty="0">
                <a:solidFill>
                  <a:srgbClr val="000000"/>
                </a:solidFill>
                <a:latin typeface="Times New Roman" panose="02020603050405020304"/>
                <a:ea typeface="楷体_GB2312"/>
                <a:cs typeface="Times New Roman" panose="02020603050405020304"/>
              </a:rPr>
              <a:t>现在分词</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短语</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作结果状语通常表示一种自然的结果；不定式作结果状语通常表示出乎意料的结果。</a:t>
            </a:r>
            <a:endParaRPr lang="zh-CN" altLang="zh-CN" sz="1050" kern="100" dirty="0">
              <a:effectLst/>
              <a:latin typeface="宋体" panose="02010600030101010101" pitchFamily="2" charset="-122"/>
              <a:cs typeface="Courier New" panose="02070309020205020404"/>
            </a:endParaRPr>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6755" y="2087927"/>
            <a:ext cx="280035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450466"/>
          </a:xfrm>
        </p:spPr>
        <p:txBody>
          <a:bodyPr/>
          <a:lstStyle/>
          <a:p>
            <a:pPr algn="just">
              <a:spcAft>
                <a:spcPts val="0"/>
              </a:spcAft>
              <a:tabLst>
                <a:tab pos="531114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It has rained for three days, </a:t>
            </a:r>
            <a:r>
              <a:rPr lang="en-US" altLang="zh-CN" kern="100" dirty="0" smtClean="0">
                <a:solidFill>
                  <a:srgbClr val="000000"/>
                </a:solidFill>
                <a:latin typeface="Times New Roman" panose="02020603050405020304"/>
                <a:cs typeface="Courier New" panose="02070309020205020404"/>
              </a:rPr>
              <a:t>__________ </a:t>
            </a:r>
            <a:r>
              <a:rPr lang="en-US" altLang="zh-CN" kern="100" dirty="0">
                <a:solidFill>
                  <a:srgbClr val="000000"/>
                </a:solidFill>
                <a:latin typeface="Times New Roman" panose="02020603050405020304"/>
                <a:cs typeface="Courier New" panose="02070309020205020404"/>
              </a:rPr>
              <a:t>(cause) the river to rise.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He hurried to the station only </a:t>
            </a:r>
            <a:r>
              <a:rPr lang="en-US" altLang="zh-CN" kern="100" dirty="0" smtClean="0">
                <a:solidFill>
                  <a:srgbClr val="000000"/>
                </a:solidFill>
                <a:latin typeface="Times New Roman" panose="02020603050405020304"/>
                <a:cs typeface="Courier New" panose="02070309020205020404"/>
              </a:rPr>
              <a:t>__________ </a:t>
            </a:r>
            <a:r>
              <a:rPr lang="en-US" altLang="zh-CN" kern="100" dirty="0">
                <a:solidFill>
                  <a:srgbClr val="000000"/>
                </a:solidFill>
                <a:latin typeface="Times New Roman" panose="02020603050405020304"/>
                <a:cs typeface="Courier New" panose="02070309020205020404"/>
              </a:rPr>
              <a:t>(find) the train had left.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读后续写之动作描写</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小兔子的突然出现吓坏了我的马，使它疯狂地跑出了跑道。</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The little rabbit's abrupt appearance scared my horse, _______________ the track wildly. </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5112947" y="1799887"/>
            <a:ext cx="1279517" cy="523220"/>
          </a:xfrm>
          <a:prstGeom prst="rect">
            <a:avLst/>
          </a:prstGeom>
        </p:spPr>
        <p:txBody>
          <a:bodyPr wrap="none">
            <a:spAutoFit/>
          </a:bodyPr>
          <a:lstStyle/>
          <a:p>
            <a:r>
              <a:rPr lang="en-US" altLang="zh-CN" dirty="0"/>
              <a:t>causing</a:t>
            </a:r>
            <a:endParaRPr lang="zh-CN" altLang="en-US" dirty="0"/>
          </a:p>
        </p:txBody>
      </p:sp>
      <p:sp>
        <p:nvSpPr>
          <p:cNvPr id="4" name="矩形 3"/>
          <p:cNvSpPr/>
          <p:nvPr/>
        </p:nvSpPr>
        <p:spPr>
          <a:xfrm>
            <a:off x="5400987" y="2404542"/>
            <a:ext cx="1132041" cy="523220"/>
          </a:xfrm>
          <a:prstGeom prst="rect">
            <a:avLst/>
          </a:prstGeom>
        </p:spPr>
        <p:txBody>
          <a:bodyPr wrap="none">
            <a:spAutoFit/>
          </a:bodyPr>
          <a:lstStyle/>
          <a:p>
            <a:r>
              <a:rPr lang="en-US" altLang="zh-CN" dirty="0"/>
              <a:t>to find</a:t>
            </a:r>
            <a:endParaRPr lang="zh-CN" altLang="en-US" dirty="0"/>
          </a:p>
        </p:txBody>
      </p:sp>
      <p:sp>
        <p:nvSpPr>
          <p:cNvPr id="5" name="矩形 4"/>
          <p:cNvSpPr/>
          <p:nvPr/>
        </p:nvSpPr>
        <p:spPr>
          <a:xfrm>
            <a:off x="8396600" y="4824307"/>
            <a:ext cx="2621167" cy="523220"/>
          </a:xfrm>
          <a:prstGeom prst="rect">
            <a:avLst/>
          </a:prstGeom>
        </p:spPr>
        <p:txBody>
          <a:bodyPr wrap="none">
            <a:spAutoFit/>
          </a:bodyPr>
          <a:lstStyle/>
          <a:p>
            <a:r>
              <a:rPr lang="en-US" altLang="zh-CN" dirty="0"/>
              <a:t>making it run off</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8645" y="2015917"/>
            <a:ext cx="25050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755"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rgbClr val="FFFFFF"/>
                </a:solidFill>
                <a:latin typeface="微软雅黑" panose="020B0503020204020204" pitchFamily="34" charset="-122"/>
                <a:ea typeface="微软雅黑" panose="020B0503020204020204" pitchFamily="34" charset="-122"/>
              </a:rPr>
              <a:t>语法研习课</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sp>
        <p:nvSpPr>
          <p:cNvPr id="74756" name="副标题 1"/>
          <p:cNvSpPr>
            <a:spLocks noGrp="1"/>
          </p:cNvSpPr>
          <p:nvPr>
            <p:ph type="subTitle" idx="1"/>
          </p:nvPr>
        </p:nvSpPr>
        <p:spPr bwMode="auto">
          <a:xfrm>
            <a:off x="414338" y="2635848"/>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a:solidFill>
                  <a:srgbClr val="000000"/>
                </a:solidFill>
                <a:latin typeface="宋体" panose="02010600030101010101" pitchFamily="2" charset="-122"/>
                <a:cs typeface="Times New Roman" panose="02020603050405020304"/>
              </a:rPr>
              <a:t>①</a:t>
            </a:r>
            <a:r>
              <a:rPr lang="en-US" altLang="zh-CN" kern="100">
                <a:solidFill>
                  <a:srgbClr val="000000"/>
                </a:solidFill>
                <a:latin typeface="Times New Roman" panose="02020603050405020304"/>
                <a:cs typeface="Courier New" panose="02070309020205020404"/>
              </a:rPr>
              <a:t>On discovering that </a:t>
            </a:r>
            <a:r>
              <a:rPr lang="en-US" altLang="zh-CN" kern="100" dirty="0" err="1">
                <a:solidFill>
                  <a:srgbClr val="000000"/>
                </a:solidFill>
                <a:latin typeface="Times New Roman" panose="02020603050405020304"/>
                <a:cs typeface="Courier New" panose="02070309020205020404"/>
              </a:rPr>
              <a:t>Morrie</a:t>
            </a:r>
            <a:r>
              <a:rPr lang="en-US" altLang="zh-CN" kern="100" dirty="0">
                <a:solidFill>
                  <a:srgbClr val="000000"/>
                </a:solidFill>
                <a:latin typeface="Times New Roman" panose="02020603050405020304"/>
                <a:cs typeface="Courier New" panose="02070309020205020404"/>
              </a:rPr>
              <a:t> </a:t>
            </a:r>
            <a:r>
              <a:rPr lang="en-US" altLang="zh-CN" b="1" kern="100" dirty="0">
                <a:solidFill>
                  <a:srgbClr val="000000"/>
                </a:solidFill>
                <a:latin typeface="Times New Roman" panose="02020603050405020304"/>
                <a:cs typeface="Courier New" panose="02070309020205020404"/>
              </a:rPr>
              <a:t>is being weakened</a:t>
            </a:r>
            <a:r>
              <a:rPr lang="en-US" altLang="zh-CN" kern="100" dirty="0">
                <a:solidFill>
                  <a:srgbClr val="000000"/>
                </a:solidFill>
                <a:latin typeface="Times New Roman" panose="02020603050405020304"/>
                <a:cs typeface="Courier New" panose="02070309020205020404"/>
              </a:rPr>
              <a:t> by a severe illness, Mitch starts visiting him at his house on Tuesdays.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A box of tissues </a:t>
            </a:r>
            <a:r>
              <a:rPr lang="en-US" altLang="zh-CN" b="1" kern="100" dirty="0">
                <a:solidFill>
                  <a:srgbClr val="000000"/>
                </a:solidFill>
                <a:latin typeface="Times New Roman" panose="02020603050405020304"/>
                <a:cs typeface="Courier New" panose="02070309020205020404"/>
              </a:rPr>
              <a:t>will be needed</a:t>
            </a:r>
            <a:r>
              <a:rPr lang="en-US" altLang="zh-CN" kern="100" dirty="0">
                <a:solidFill>
                  <a:srgbClr val="000000"/>
                </a:solidFill>
                <a:latin typeface="Times New Roman" panose="02020603050405020304"/>
                <a:cs typeface="Courier New" panose="02070309020205020404"/>
              </a:rPr>
              <a:t> to get through this book!</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The job </a:t>
            </a:r>
            <a:r>
              <a:rPr lang="en-US" altLang="zh-CN" b="1" kern="100" dirty="0">
                <a:solidFill>
                  <a:srgbClr val="000000"/>
                </a:solidFill>
                <a:latin typeface="Times New Roman" panose="02020603050405020304"/>
                <a:cs typeface="Courier New" panose="02070309020205020404"/>
              </a:rPr>
              <a:t>was</a:t>
            </a:r>
            <a:r>
              <a:rPr lang="en-US" altLang="zh-CN" kern="100" dirty="0">
                <a:solidFill>
                  <a:srgbClr val="000000"/>
                </a:solidFill>
                <a:latin typeface="Times New Roman" panose="02020603050405020304"/>
                <a:cs typeface="Courier New" panose="02070309020205020404"/>
              </a:rPr>
              <a:t> well </a:t>
            </a:r>
            <a:r>
              <a:rPr lang="en-US" altLang="zh-CN" b="1" kern="100" dirty="0">
                <a:solidFill>
                  <a:srgbClr val="000000"/>
                </a:solidFill>
                <a:latin typeface="Times New Roman" panose="02020603050405020304"/>
                <a:cs typeface="Courier New" panose="02070309020205020404"/>
              </a:rPr>
              <a:t>done</a:t>
            </a:r>
            <a:r>
              <a:rPr lang="en-US" altLang="zh-CN" kern="100" dirty="0">
                <a:solidFill>
                  <a:srgbClr val="000000"/>
                </a:solidFill>
                <a:latin typeface="Times New Roman" panose="02020603050405020304"/>
                <a:cs typeface="Courier New" panose="02070309020205020404"/>
              </a:rPr>
              <a:t> by a skilled worker.</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That place </a:t>
            </a:r>
            <a:r>
              <a:rPr lang="en-US" altLang="zh-CN" b="1" kern="100" dirty="0">
                <a:solidFill>
                  <a:srgbClr val="000000"/>
                </a:solidFill>
                <a:latin typeface="Times New Roman" panose="02020603050405020304"/>
                <a:cs typeface="Courier New" panose="02070309020205020404"/>
              </a:rPr>
              <a:t>has been turned into</a:t>
            </a:r>
            <a:r>
              <a:rPr lang="en-US" altLang="zh-CN" kern="100" dirty="0">
                <a:solidFill>
                  <a:srgbClr val="000000"/>
                </a:solidFill>
                <a:latin typeface="Times New Roman" panose="02020603050405020304"/>
                <a:cs typeface="Courier New" panose="02070309020205020404"/>
              </a:rPr>
              <a:t> a swimming pool.</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⑤</a:t>
            </a:r>
            <a:r>
              <a:rPr lang="en-US" altLang="zh-CN" kern="100" dirty="0">
                <a:solidFill>
                  <a:srgbClr val="000000"/>
                </a:solidFill>
                <a:latin typeface="Times New Roman" panose="02020603050405020304"/>
                <a:cs typeface="Courier New" panose="02070309020205020404"/>
              </a:rPr>
              <a:t>It </a:t>
            </a:r>
            <a:r>
              <a:rPr lang="en-US" altLang="zh-CN" b="1" kern="100" dirty="0">
                <a:solidFill>
                  <a:srgbClr val="000000"/>
                </a:solidFill>
                <a:latin typeface="Times New Roman" panose="02020603050405020304"/>
                <a:cs typeface="Courier New" panose="02070309020205020404"/>
              </a:rPr>
              <a:t>is said</a:t>
            </a:r>
            <a:r>
              <a:rPr lang="en-US" altLang="zh-CN" kern="100" dirty="0">
                <a:solidFill>
                  <a:srgbClr val="000000"/>
                </a:solidFill>
                <a:latin typeface="Times New Roman" panose="02020603050405020304"/>
                <a:cs typeface="Courier New" panose="02070309020205020404"/>
              </a:rPr>
              <a:t> that he has translated this book into several languages.</a:t>
            </a:r>
            <a:endParaRPr lang="zh-CN" altLang="zh-CN" sz="1050" kern="100" dirty="0">
              <a:latin typeface="宋体" panose="02010600030101010101" pitchFamily="2" charset="-122"/>
              <a:cs typeface="Courier New" panose="02070309020205020404"/>
            </a:endParaRPr>
          </a:p>
        </p:txBody>
      </p:sp>
      <p:sp>
        <p:nvSpPr>
          <p:cNvPr id="8" name="矩形 7"/>
          <p:cNvSpPr/>
          <p:nvPr/>
        </p:nvSpPr>
        <p:spPr>
          <a:xfrm>
            <a:off x="422275" y="1449362"/>
            <a:ext cx="10702925" cy="666750"/>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charset="-122"/>
                <a:cs typeface="Times New Roman" panose="02020603050405020304" pitchFamily="18" charset="0"/>
              </a:rPr>
              <a:t>复习被动语态</a:t>
            </a:r>
            <a:endParaRPr lang="en-US" altLang="zh-CN" b="1" kern="100" dirty="0">
              <a:solidFill>
                <a:schemeClr val="tx1"/>
              </a:solidFill>
              <a:ea typeface="黑体" panose="02010609060101010101" charset="-122"/>
              <a:cs typeface="Times New Roman" panose="02020603050405020304" pitchFamily="18" charset="0"/>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副标题 1"/>
          <p:cNvSpPr>
            <a:spLocks noGrp="1"/>
          </p:cNvSpPr>
          <p:nvPr>
            <p:ph type="subTitle" idx="1"/>
          </p:nvPr>
        </p:nvSpPr>
        <p:spPr bwMode="auto">
          <a:xfrm>
            <a:off x="414338" y="575717"/>
            <a:ext cx="10693400" cy="54312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观察以上例句，我们会发现，句子中的谓语动词部分都是</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____</a:t>
            </a:r>
            <a:r>
              <a:rPr lang="zh-CN" altLang="zh-CN" kern="100" dirty="0">
                <a:solidFill>
                  <a:srgbClr val="000000"/>
                </a:solidFill>
                <a:latin typeface="Times New Roman" panose="02020603050405020304"/>
                <a:cs typeface="Times New Roman" panose="02020603050405020304"/>
              </a:rPr>
              <a:t>＋过去分词</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结构，其人称和时态的变化都由助动词</a:t>
            </a:r>
            <a:r>
              <a:rPr lang="en-US" altLang="zh-CN" kern="100" dirty="0">
                <a:solidFill>
                  <a:srgbClr val="000000"/>
                </a:solidFill>
                <a:latin typeface="Times New Roman" panose="02020603050405020304"/>
                <a:cs typeface="Courier New" panose="02070309020205020404"/>
              </a:rPr>
              <a:t>____</a:t>
            </a:r>
            <a:r>
              <a:rPr lang="zh-CN" altLang="zh-CN" kern="100" dirty="0">
                <a:solidFill>
                  <a:srgbClr val="000000"/>
                </a:solidFill>
                <a:latin typeface="Times New Roman" panose="02020603050405020304"/>
                <a:cs typeface="Times New Roman" panose="02020603050405020304"/>
              </a:rPr>
              <a:t>的时态变化来体现，过去分词一定是</a:t>
            </a:r>
            <a:r>
              <a:rPr lang="en-US" altLang="zh-CN" kern="100" dirty="0">
                <a:solidFill>
                  <a:srgbClr val="000000"/>
                </a:solidFill>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动词的过去分词。</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例句</a:t>
            </a:r>
            <a:r>
              <a:rPr lang="en-US" altLang="zh-CN" kern="100" dirty="0">
                <a:solidFill>
                  <a:srgbClr val="000000"/>
                </a:solidFill>
                <a:latin typeface="Times New Roman" panose="02020603050405020304"/>
                <a:ea typeface="楷体_GB2312"/>
                <a:cs typeface="Courier New" panose="02070309020205020404"/>
              </a:rPr>
              <a:t>______</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填序号</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中，为了突出和强调行为或动作的承受者而使用被动语态。</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例句</a:t>
            </a:r>
            <a:r>
              <a:rPr lang="en-US" altLang="zh-CN" kern="100" dirty="0">
                <a:solidFill>
                  <a:srgbClr val="000000"/>
                </a:solidFill>
                <a:latin typeface="宋体" panose="02010600030101010101" pitchFamily="2" charset="-122"/>
                <a:cs typeface="Times New Roman" panose="02020603050405020304"/>
              </a:rPr>
              <a:t>②④</a:t>
            </a:r>
            <a:r>
              <a:rPr lang="zh-CN" altLang="zh-CN" kern="100" dirty="0">
                <a:solidFill>
                  <a:srgbClr val="000000"/>
                </a:solidFill>
                <a:latin typeface="Times New Roman" panose="02020603050405020304"/>
                <a:cs typeface="Times New Roman" panose="02020603050405020304"/>
              </a:rPr>
              <a:t>中，因为不知道或没必要指出行为、动作的</a:t>
            </a:r>
            <a:r>
              <a:rPr lang="en-US" altLang="zh-CN" kern="100" dirty="0">
                <a:solidFill>
                  <a:srgbClr val="000000"/>
                </a:solidFill>
                <a:latin typeface="Times New Roman" panose="02020603050405020304"/>
                <a:ea typeface="楷体_GB2312"/>
                <a:cs typeface="Courier New" panose="02070309020205020404"/>
              </a:rPr>
              <a:t>________</a:t>
            </a:r>
            <a:r>
              <a:rPr lang="zh-CN" altLang="zh-CN" kern="100" dirty="0">
                <a:solidFill>
                  <a:srgbClr val="000000"/>
                </a:solidFill>
                <a:latin typeface="Times New Roman" panose="02020603050405020304"/>
                <a:cs typeface="Times New Roman" panose="02020603050405020304"/>
              </a:rPr>
              <a:t>，所以使用被动语态。</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a:t>
            </a:r>
            <a:r>
              <a:rPr lang="zh-CN" altLang="zh-CN" kern="100" dirty="0">
                <a:solidFill>
                  <a:srgbClr val="000000"/>
                </a:solidFill>
                <a:latin typeface="Times New Roman" panose="02020603050405020304"/>
                <a:cs typeface="Times New Roman" panose="02020603050405020304"/>
              </a:rPr>
              <a:t>例句</a:t>
            </a:r>
            <a:r>
              <a:rPr lang="en-US" altLang="zh-CN" kern="100" dirty="0">
                <a:solidFill>
                  <a:srgbClr val="000000"/>
                </a:solidFill>
                <a:latin typeface="宋体" panose="02010600030101010101" pitchFamily="2" charset="-122"/>
                <a:cs typeface="Times New Roman" panose="02020603050405020304"/>
              </a:rPr>
              <a:t>⑤</a:t>
            </a:r>
            <a:r>
              <a:rPr lang="zh-CN" altLang="zh-CN" kern="100" dirty="0">
                <a:solidFill>
                  <a:srgbClr val="000000"/>
                </a:solidFill>
                <a:latin typeface="Times New Roman" panose="02020603050405020304"/>
                <a:cs typeface="Times New Roman" panose="02020603050405020304"/>
              </a:rPr>
              <a:t>中，由于</a:t>
            </a:r>
            <a:r>
              <a:rPr lang="en-US" altLang="zh-CN" kern="100" dirty="0">
                <a:solidFill>
                  <a:srgbClr val="000000"/>
                </a:solidFill>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太长，故使用形式主语和被动语态，将主语后置。</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0369677" y="691162"/>
            <a:ext cx="522900" cy="523220"/>
          </a:xfrm>
          <a:prstGeom prst="rect">
            <a:avLst/>
          </a:prstGeom>
        </p:spPr>
        <p:txBody>
          <a:bodyPr wrap="none">
            <a:spAutoFit/>
          </a:bodyPr>
          <a:lstStyle/>
          <a:p>
            <a:r>
              <a:rPr lang="en-US" altLang="zh-CN" dirty="0"/>
              <a:t>be</a:t>
            </a:r>
            <a:endParaRPr lang="zh-CN" altLang="en-US" dirty="0"/>
          </a:p>
        </p:txBody>
      </p:sp>
      <p:sp>
        <p:nvSpPr>
          <p:cNvPr id="4" name="矩形 3"/>
          <p:cNvSpPr/>
          <p:nvPr/>
        </p:nvSpPr>
        <p:spPr>
          <a:xfrm>
            <a:off x="8929477" y="1262007"/>
            <a:ext cx="522900" cy="523220"/>
          </a:xfrm>
          <a:prstGeom prst="rect">
            <a:avLst/>
          </a:prstGeom>
        </p:spPr>
        <p:txBody>
          <a:bodyPr wrap="none">
            <a:spAutoFit/>
          </a:bodyPr>
          <a:lstStyle/>
          <a:p>
            <a:r>
              <a:rPr lang="en-US" altLang="zh-CN" dirty="0"/>
              <a:t>be</a:t>
            </a:r>
            <a:endParaRPr lang="zh-CN" altLang="en-US" dirty="0"/>
          </a:p>
        </p:txBody>
      </p:sp>
      <p:sp>
        <p:nvSpPr>
          <p:cNvPr id="5" name="矩形 4"/>
          <p:cNvSpPr/>
          <p:nvPr/>
        </p:nvSpPr>
        <p:spPr>
          <a:xfrm>
            <a:off x="4824907" y="187189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及物</a:t>
            </a:r>
            <a:endParaRPr lang="zh-CN" altLang="en-US" dirty="0"/>
          </a:p>
        </p:txBody>
      </p:sp>
      <p:sp>
        <p:nvSpPr>
          <p:cNvPr id="6" name="矩形 5"/>
          <p:cNvSpPr/>
          <p:nvPr/>
        </p:nvSpPr>
        <p:spPr>
          <a:xfrm>
            <a:off x="1800487" y="2428827"/>
            <a:ext cx="902811" cy="523220"/>
          </a:xfrm>
          <a:prstGeom prst="rect">
            <a:avLst/>
          </a:prstGeom>
        </p:spPr>
        <p:txBody>
          <a:bodyPr wrap="none">
            <a:spAutoFit/>
          </a:bodyPr>
          <a:lstStyle/>
          <a:p>
            <a:r>
              <a:rPr lang="en-US" altLang="zh-CN" kern="100" dirty="0">
                <a:latin typeface="宋体" panose="02010600030101010101" pitchFamily="2" charset="-122"/>
                <a:ea typeface="楷体_GB2312"/>
                <a:cs typeface="Times New Roman" panose="02020603050405020304"/>
              </a:rPr>
              <a:t>①③</a:t>
            </a:r>
            <a:endParaRPr lang="zh-CN" altLang="en-US" dirty="0"/>
          </a:p>
        </p:txBody>
      </p:sp>
      <p:sp>
        <p:nvSpPr>
          <p:cNvPr id="7" name="矩形 6"/>
          <p:cNvSpPr/>
          <p:nvPr/>
        </p:nvSpPr>
        <p:spPr>
          <a:xfrm>
            <a:off x="9361537" y="3609662"/>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执行者</a:t>
            </a:r>
            <a:endParaRPr lang="zh-CN" altLang="en-US" dirty="0"/>
          </a:p>
        </p:txBody>
      </p:sp>
      <p:sp>
        <p:nvSpPr>
          <p:cNvPr id="8" name="矩形 7"/>
          <p:cNvSpPr/>
          <p:nvPr/>
        </p:nvSpPr>
        <p:spPr>
          <a:xfrm>
            <a:off x="3600737" y="482430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主语</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9595" y="1079787"/>
            <a:ext cx="2543175"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副标题 1"/>
          <p:cNvSpPr>
            <a:spLocks noGrp="1"/>
          </p:cNvSpPr>
          <p:nvPr>
            <p:ph type="subTitle" idx="1"/>
          </p:nvPr>
        </p:nvSpPr>
        <p:spPr bwMode="auto">
          <a:xfrm>
            <a:off x="414338" y="1778194"/>
            <a:ext cx="10693400" cy="310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语态是动词的一种形式，它表示主语和谓语动词之间的关系。语态有两种：主动语态和被动语态。如果主语是动作的执行者，或者说动作是由主语完成的，要用主动语态；如果主语是动作的承受者，或者说动作不是由主语而是由其他人完成的，则用被动语态。</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被动语态的构成为</a:t>
            </a:r>
            <a:r>
              <a:rPr lang="en-US" altLang="zh-CN" kern="100" dirty="0">
                <a:solidFill>
                  <a:srgbClr val="000000"/>
                </a:solidFill>
                <a:latin typeface="Times New Roman" panose="02020603050405020304"/>
                <a:cs typeface="Courier New" panose="02070309020205020404"/>
              </a:rPr>
              <a:t>be</a:t>
            </a:r>
            <a:r>
              <a:rPr lang="zh-CN" altLang="zh-CN" kern="100" dirty="0">
                <a:solidFill>
                  <a:srgbClr val="000000"/>
                </a:solidFill>
                <a:latin typeface="Times New Roman" panose="02020603050405020304"/>
                <a:cs typeface="Times New Roman" panose="02020603050405020304"/>
              </a:rPr>
              <a:t>＋过去分词。</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标题 1"/>
          <p:cNvSpPr txBox="1">
            <a:spLocks noChangeArrowheads="1"/>
          </p:cNvSpPr>
          <p:nvPr/>
        </p:nvSpPr>
        <p:spPr bwMode="auto">
          <a:xfrm>
            <a:off x="17463"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学习任务目标</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2" name="副标题 1"/>
          <p:cNvSpPr>
            <a:spLocks noGrp="1"/>
          </p:cNvSpPr>
          <p:nvPr>
            <p:ph type="subTitle" idx="1"/>
          </p:nvPr>
        </p:nvSpPr>
        <p:spPr>
          <a:xfrm>
            <a:off x="415037" y="2519987"/>
            <a:ext cx="10692000" cy="1831014"/>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Study the sentences and learn basic rules of the passive voice.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Read the story of a man from Jiangsu Province and know about the meaning of lifelong learning. </a:t>
            </a:r>
            <a:endParaRPr lang="zh-CN" altLang="zh-CN" sz="1050" kern="100" dirty="0">
              <a:latin typeface="宋体" panose="02010600030101010101" pitchFamily="2" charset="-122"/>
              <a:cs typeface="Courier New" panose="02070309020205020404"/>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31697"/>
            <a:ext cx="10692000" cy="1076961"/>
          </a:xfrm>
        </p:spPr>
        <p:txBody>
          <a:bodyPr/>
          <a:lstStyle/>
          <a:p>
            <a:pPr algn="just">
              <a:lnSpc>
                <a:spcPct val="120000"/>
              </a:lnSpc>
              <a:spcAft>
                <a:spcPts val="0"/>
              </a:spcAft>
              <a:tabLst>
                <a:tab pos="5311140"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一、各种时态的被动语态</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各种时态的主动、被动语态的构成</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360289" y="1574332"/>
          <a:ext cx="10801498" cy="4608576"/>
        </p:xfrm>
        <a:graphic>
          <a:graphicData uri="http://schemas.openxmlformats.org/drawingml/2006/table">
            <a:tbl>
              <a:tblPr/>
              <a:tblGrid>
                <a:gridCol w="2091170"/>
                <a:gridCol w="3741638"/>
                <a:gridCol w="4968690"/>
              </a:tblGrid>
              <a:tr h="0">
                <a:tc>
                  <a:txBody>
                    <a:bodyPr/>
                    <a:lstStyle/>
                    <a:p>
                      <a:pPr algn="ctr">
                        <a:lnSpc>
                          <a:spcPct val="12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时态</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主动语态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被动语态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a:txBody>
                    <a:bodyPr/>
                    <a:lstStyle/>
                    <a:p>
                      <a:pPr algn="ctr">
                        <a:lnSpc>
                          <a:spcPct val="12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一般现在时</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do/does</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am</a:t>
                      </a:r>
                      <a:r>
                        <a:rPr lang="en-US" sz="2800" kern="100">
                          <a:solidFill>
                            <a:srgbClr val="000000"/>
                          </a:solidFill>
                          <a:effectLst/>
                          <a:latin typeface="IPAPANNEW"/>
                          <a:ea typeface="楷体_GB2312"/>
                          <a:cs typeface="Times New Roman" panose="02020603050405020304"/>
                        </a:rPr>
                        <a:t>/</a:t>
                      </a:r>
                      <a:r>
                        <a:rPr lang="en-US" sz="2800" kern="100">
                          <a:solidFill>
                            <a:srgbClr val="000000"/>
                          </a:solidFill>
                          <a:effectLst/>
                          <a:latin typeface="Times New Roman" panose="02020603050405020304" pitchFamily="18" charset="0"/>
                          <a:ea typeface="楷体_GB2312"/>
                          <a:cs typeface="Times New Roman" panose="02020603050405020304" pitchFamily="18" charset="0"/>
                        </a:rPr>
                        <a:t>is</a:t>
                      </a:r>
                      <a:r>
                        <a:rPr lang="en-US" sz="2800" kern="100">
                          <a:solidFill>
                            <a:srgbClr val="000000"/>
                          </a:solidFill>
                          <a:effectLst/>
                          <a:latin typeface="IPAPANNEW"/>
                          <a:ea typeface="楷体_GB2312"/>
                          <a:cs typeface="Times New Roman" panose="02020603050405020304"/>
                        </a:rPr>
                        <a:t>/</a:t>
                      </a:r>
                      <a:r>
                        <a:rPr lang="en-US" sz="2800" kern="100">
                          <a:solidFill>
                            <a:srgbClr val="000000"/>
                          </a:solidFill>
                          <a:effectLst/>
                          <a:latin typeface="Times New Roman" panose="02020603050405020304"/>
                          <a:ea typeface="楷体_GB2312"/>
                          <a:cs typeface="Courier New" panose="02070309020205020404"/>
                        </a:rPr>
                        <a:t>are</a:t>
                      </a:r>
                      <a:r>
                        <a:rPr lang="zh-CN" sz="2800" kern="100">
                          <a:solidFill>
                            <a:srgbClr val="000000"/>
                          </a:solidFill>
                          <a:effectLst/>
                          <a:latin typeface="Times New Roman" panose="02020603050405020304"/>
                          <a:ea typeface="楷体_GB2312"/>
                          <a:cs typeface="Times New Roman" panose="02020603050405020304"/>
                        </a:rPr>
                        <a:t>＋过去分词</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2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一般将来时</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will</a:t>
                      </a:r>
                      <a:r>
                        <a:rPr lang="en-US" sz="2800" kern="100" dirty="0">
                          <a:solidFill>
                            <a:srgbClr val="000000"/>
                          </a:solidFill>
                          <a:effectLst/>
                          <a:latin typeface="IPAPANNEW"/>
                          <a:ea typeface="楷体_GB2312"/>
                          <a:cs typeface="Times New Roman" panose="02020603050405020304"/>
                        </a:rPr>
                        <a:t>/</a:t>
                      </a:r>
                      <a:r>
                        <a:rPr lang="en-US" sz="2800" kern="100" dirty="0">
                          <a:solidFill>
                            <a:srgbClr val="000000"/>
                          </a:solidFill>
                          <a:effectLst/>
                          <a:latin typeface="Times New Roman" panose="02020603050405020304" pitchFamily="18" charset="0"/>
                          <a:ea typeface="楷体_GB2312"/>
                          <a:cs typeface="Times New Roman" panose="02020603050405020304" pitchFamily="18" charset="0"/>
                        </a:rPr>
                        <a:t>shall</a:t>
                      </a:r>
                      <a:r>
                        <a:rPr lang="en-US" sz="2800" kern="100" dirty="0">
                          <a:solidFill>
                            <a:srgbClr val="000000"/>
                          </a:solidFill>
                          <a:effectLst/>
                          <a:latin typeface="IPAPANNEW"/>
                          <a:ea typeface="楷体_GB2312"/>
                          <a:cs typeface="Times New Roman" panose="02020603050405020304"/>
                        </a:rPr>
                        <a:t>/</a:t>
                      </a:r>
                      <a:r>
                        <a:rPr lang="en-US" sz="2800" kern="100" dirty="0">
                          <a:solidFill>
                            <a:srgbClr val="000000"/>
                          </a:solidFill>
                          <a:effectLst/>
                          <a:latin typeface="Times New Roman" panose="02020603050405020304"/>
                          <a:ea typeface="楷体_GB2312"/>
                          <a:cs typeface="Courier New" panose="02070309020205020404"/>
                        </a:rPr>
                        <a:t>be going to</a:t>
                      </a:r>
                      <a:r>
                        <a:rPr lang="zh-CN" sz="2800" kern="100" dirty="0">
                          <a:solidFill>
                            <a:srgbClr val="000000"/>
                          </a:solidFill>
                          <a:effectLst/>
                          <a:latin typeface="Times New Roman" panose="02020603050405020304"/>
                          <a:ea typeface="楷体_GB2312"/>
                          <a:cs typeface="Times New Roman" panose="02020603050405020304"/>
                        </a:rPr>
                        <a:t>＋动词原形</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will</a:t>
                      </a:r>
                      <a:r>
                        <a:rPr lang="en-US" sz="2800" kern="100">
                          <a:solidFill>
                            <a:srgbClr val="000000"/>
                          </a:solidFill>
                          <a:effectLst/>
                          <a:latin typeface="IPAPANNEW"/>
                          <a:ea typeface="楷体_GB2312"/>
                          <a:cs typeface="Times New Roman" panose="02020603050405020304"/>
                        </a:rPr>
                        <a:t>/</a:t>
                      </a:r>
                      <a:r>
                        <a:rPr lang="en-US" sz="2800" kern="100">
                          <a:solidFill>
                            <a:srgbClr val="000000"/>
                          </a:solidFill>
                          <a:effectLst/>
                          <a:latin typeface="Times New Roman" panose="02020603050405020304" pitchFamily="18" charset="0"/>
                          <a:ea typeface="楷体_GB2312"/>
                          <a:cs typeface="Times New Roman" panose="02020603050405020304" pitchFamily="18" charset="0"/>
                        </a:rPr>
                        <a:t>shall</a:t>
                      </a:r>
                      <a:r>
                        <a:rPr lang="en-US" sz="2800" kern="100">
                          <a:solidFill>
                            <a:srgbClr val="000000"/>
                          </a:solidFill>
                          <a:effectLst/>
                          <a:latin typeface="IPAPANNEW"/>
                          <a:ea typeface="楷体_GB2312"/>
                          <a:cs typeface="Times New Roman" panose="02020603050405020304"/>
                        </a:rPr>
                        <a:t>/</a:t>
                      </a:r>
                      <a:r>
                        <a:rPr lang="en-US" sz="2800" kern="100">
                          <a:solidFill>
                            <a:srgbClr val="000000"/>
                          </a:solidFill>
                          <a:effectLst/>
                          <a:latin typeface="Times New Roman" panose="02020603050405020304"/>
                          <a:ea typeface="楷体_GB2312"/>
                          <a:cs typeface="Courier New" panose="02070309020205020404"/>
                        </a:rPr>
                        <a:t>be going to be</a:t>
                      </a:r>
                      <a:r>
                        <a:rPr lang="zh-CN" sz="2800" kern="100">
                          <a:solidFill>
                            <a:srgbClr val="000000"/>
                          </a:solidFill>
                          <a:effectLst/>
                          <a:latin typeface="Times New Roman" panose="02020603050405020304"/>
                          <a:ea typeface="楷体_GB2312"/>
                          <a:cs typeface="Times New Roman" panose="02020603050405020304"/>
                        </a:rPr>
                        <a:t>＋过去分词</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2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现在进行时</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am</a:t>
                      </a:r>
                      <a:r>
                        <a:rPr lang="en-US" sz="2800" kern="100">
                          <a:solidFill>
                            <a:srgbClr val="000000"/>
                          </a:solidFill>
                          <a:effectLst/>
                          <a:latin typeface="IPAPANNEW"/>
                          <a:ea typeface="楷体_GB2312"/>
                          <a:cs typeface="Times New Roman" panose="02020603050405020304"/>
                        </a:rPr>
                        <a:t>/</a:t>
                      </a:r>
                      <a:r>
                        <a:rPr lang="en-US" sz="2800" kern="100">
                          <a:solidFill>
                            <a:srgbClr val="000000"/>
                          </a:solidFill>
                          <a:effectLst/>
                          <a:latin typeface="Times New Roman" panose="02020603050405020304" pitchFamily="18" charset="0"/>
                          <a:ea typeface="楷体_GB2312"/>
                          <a:cs typeface="Times New Roman" panose="02020603050405020304" pitchFamily="18" charset="0"/>
                        </a:rPr>
                        <a:t>is</a:t>
                      </a:r>
                      <a:r>
                        <a:rPr lang="en-US" sz="2800" kern="100">
                          <a:solidFill>
                            <a:srgbClr val="000000"/>
                          </a:solidFill>
                          <a:effectLst/>
                          <a:latin typeface="IPAPANNEW"/>
                          <a:ea typeface="楷体_GB2312"/>
                          <a:cs typeface="Times New Roman" panose="02020603050405020304"/>
                        </a:rPr>
                        <a:t>/</a:t>
                      </a:r>
                      <a:r>
                        <a:rPr lang="en-US" sz="2800" kern="100">
                          <a:solidFill>
                            <a:srgbClr val="000000"/>
                          </a:solidFill>
                          <a:effectLst/>
                          <a:latin typeface="Times New Roman" panose="02020603050405020304"/>
                          <a:ea typeface="楷体_GB2312"/>
                          <a:cs typeface="Courier New" panose="02070309020205020404"/>
                        </a:rPr>
                        <a:t>are</a:t>
                      </a:r>
                      <a:r>
                        <a:rPr lang="zh-CN" sz="2800" kern="100">
                          <a:solidFill>
                            <a:srgbClr val="000000"/>
                          </a:solidFill>
                          <a:effectLst/>
                          <a:latin typeface="Times New Roman" panose="02020603050405020304"/>
                          <a:ea typeface="楷体_GB2312"/>
                          <a:cs typeface="Times New Roman" panose="02020603050405020304"/>
                        </a:rPr>
                        <a:t>＋现在分词</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am</a:t>
                      </a:r>
                      <a:r>
                        <a:rPr lang="en-US" sz="2800" kern="100">
                          <a:solidFill>
                            <a:srgbClr val="000000"/>
                          </a:solidFill>
                          <a:effectLst/>
                          <a:latin typeface="IPAPANNEW"/>
                          <a:ea typeface="楷体_GB2312"/>
                          <a:cs typeface="Times New Roman" panose="02020603050405020304"/>
                        </a:rPr>
                        <a:t>/</a:t>
                      </a:r>
                      <a:r>
                        <a:rPr lang="en-US" sz="2800" kern="100">
                          <a:solidFill>
                            <a:srgbClr val="000000"/>
                          </a:solidFill>
                          <a:effectLst/>
                          <a:latin typeface="Times New Roman" panose="02020603050405020304" pitchFamily="18" charset="0"/>
                          <a:ea typeface="楷体_GB2312"/>
                          <a:cs typeface="Times New Roman" panose="02020603050405020304" pitchFamily="18" charset="0"/>
                        </a:rPr>
                        <a:t>is</a:t>
                      </a:r>
                      <a:r>
                        <a:rPr lang="en-US" sz="2800" kern="100">
                          <a:solidFill>
                            <a:srgbClr val="000000"/>
                          </a:solidFill>
                          <a:effectLst/>
                          <a:latin typeface="IPAPANNEW"/>
                          <a:ea typeface="楷体_GB2312"/>
                          <a:cs typeface="Times New Roman" panose="02020603050405020304"/>
                        </a:rPr>
                        <a:t>/</a:t>
                      </a:r>
                      <a:r>
                        <a:rPr lang="en-US" sz="2800" kern="100">
                          <a:solidFill>
                            <a:srgbClr val="000000"/>
                          </a:solidFill>
                          <a:effectLst/>
                          <a:latin typeface="Times New Roman" panose="02020603050405020304"/>
                          <a:ea typeface="楷体_GB2312"/>
                          <a:cs typeface="Courier New" panose="02070309020205020404"/>
                        </a:rPr>
                        <a:t>are being</a:t>
                      </a:r>
                      <a:r>
                        <a:rPr lang="zh-CN" sz="2800" kern="100">
                          <a:solidFill>
                            <a:srgbClr val="000000"/>
                          </a:solidFill>
                          <a:effectLst/>
                          <a:latin typeface="Times New Roman" panose="02020603050405020304"/>
                          <a:ea typeface="楷体_GB2312"/>
                          <a:cs typeface="Times New Roman" panose="02020603050405020304"/>
                        </a:rPr>
                        <a:t>＋过去分词</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2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现在完成时</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have/has</a:t>
                      </a:r>
                      <a:r>
                        <a:rPr lang="zh-CN" sz="2800" kern="100">
                          <a:solidFill>
                            <a:srgbClr val="000000"/>
                          </a:solidFill>
                          <a:effectLst/>
                          <a:latin typeface="Times New Roman" panose="02020603050405020304"/>
                          <a:ea typeface="楷体_GB2312"/>
                          <a:cs typeface="Times New Roman" panose="02020603050405020304"/>
                        </a:rPr>
                        <a:t>＋过去分词</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have/has been</a:t>
                      </a:r>
                      <a:r>
                        <a:rPr lang="zh-CN" sz="2800" kern="100">
                          <a:solidFill>
                            <a:srgbClr val="000000"/>
                          </a:solidFill>
                          <a:effectLst/>
                          <a:latin typeface="Times New Roman" panose="02020603050405020304"/>
                          <a:ea typeface="楷体_GB2312"/>
                          <a:cs typeface="Times New Roman" panose="02020603050405020304"/>
                        </a:rPr>
                        <a:t>＋过去分词</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2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一般过去时</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did</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was/were</a:t>
                      </a:r>
                      <a:r>
                        <a:rPr lang="zh-CN" sz="2800" kern="100">
                          <a:solidFill>
                            <a:srgbClr val="000000"/>
                          </a:solidFill>
                          <a:effectLst/>
                          <a:latin typeface="Times New Roman" panose="02020603050405020304"/>
                          <a:ea typeface="楷体_GB2312"/>
                          <a:cs typeface="Times New Roman" panose="02020603050405020304"/>
                        </a:rPr>
                        <a:t>＋过去分词</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2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过去进行时</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was/were</a:t>
                      </a:r>
                      <a:r>
                        <a:rPr lang="zh-CN" sz="2800" kern="100">
                          <a:solidFill>
                            <a:srgbClr val="000000"/>
                          </a:solidFill>
                          <a:effectLst/>
                          <a:latin typeface="Times New Roman" panose="02020603050405020304"/>
                          <a:ea typeface="楷体_GB2312"/>
                          <a:cs typeface="Times New Roman" panose="02020603050405020304"/>
                        </a:rPr>
                        <a:t>＋现在分词</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was/were being</a:t>
                      </a:r>
                      <a:r>
                        <a:rPr lang="zh-CN" sz="2800" kern="100">
                          <a:solidFill>
                            <a:srgbClr val="000000"/>
                          </a:solidFill>
                          <a:effectLst/>
                          <a:latin typeface="Times New Roman" panose="02020603050405020304"/>
                          <a:ea typeface="楷体_GB2312"/>
                          <a:cs typeface="Times New Roman" panose="02020603050405020304"/>
                        </a:rPr>
                        <a:t>＋过去分词</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2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过去完成时</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had</a:t>
                      </a:r>
                      <a:r>
                        <a:rPr lang="zh-CN" sz="2800" kern="100">
                          <a:solidFill>
                            <a:srgbClr val="000000"/>
                          </a:solidFill>
                          <a:effectLst/>
                          <a:latin typeface="Times New Roman" panose="02020603050405020304"/>
                          <a:ea typeface="楷体_GB2312"/>
                          <a:cs typeface="Times New Roman" panose="02020603050405020304"/>
                        </a:rPr>
                        <a:t>＋过去分词</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had been</a:t>
                      </a:r>
                      <a:r>
                        <a:rPr lang="zh-CN" sz="2800" kern="100" dirty="0">
                          <a:solidFill>
                            <a:srgbClr val="000000"/>
                          </a:solidFill>
                          <a:effectLst/>
                          <a:latin typeface="Times New Roman" panose="02020603050405020304"/>
                          <a:ea typeface="楷体_GB2312"/>
                          <a:cs typeface="Times New Roman" panose="02020603050405020304"/>
                        </a:rPr>
                        <a:t>＋过去分词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63757"/>
            <a:ext cx="10692000" cy="4918269"/>
          </a:xfrm>
        </p:spPr>
        <p:txBody>
          <a:bodyPr/>
          <a:lstStyle/>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注意事项</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be</a:t>
            </a:r>
            <a:r>
              <a:rPr lang="zh-CN" altLang="zh-CN" kern="100" dirty="0">
                <a:solidFill>
                  <a:srgbClr val="000000"/>
                </a:solidFill>
                <a:latin typeface="Times New Roman" panose="02020603050405020304"/>
                <a:cs typeface="Times New Roman" panose="02020603050405020304"/>
              </a:rPr>
              <a:t>＋过去分词</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并非都是被动语态。系动词</a:t>
            </a:r>
            <a:r>
              <a:rPr lang="en-US" altLang="zh-CN" kern="100" dirty="0">
                <a:solidFill>
                  <a:srgbClr val="000000"/>
                </a:solidFill>
                <a:latin typeface="Times New Roman" panose="02020603050405020304"/>
                <a:cs typeface="Courier New" panose="02070309020205020404"/>
              </a:rPr>
              <a:t> be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feel</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seem</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look</a:t>
            </a:r>
            <a:r>
              <a:rPr lang="zh-CN" altLang="zh-CN" kern="100" dirty="0">
                <a:solidFill>
                  <a:srgbClr val="000000"/>
                </a:solidFill>
                <a:latin typeface="Times New Roman" panose="02020603050405020304"/>
                <a:cs typeface="Times New Roman" panose="02020603050405020304"/>
              </a:rPr>
              <a:t>等词后面的过去分词通常已转化为形容词，作表语用，构成系表结构，表示某种状态。</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a:t>
            </a:r>
            <a:r>
              <a:rPr lang="en-US" altLang="zh-CN" b="1" kern="100" dirty="0">
                <a:solidFill>
                  <a:srgbClr val="000000"/>
                </a:solidFill>
                <a:latin typeface="Times New Roman" panose="02020603050405020304"/>
                <a:cs typeface="Courier New" panose="02070309020205020404"/>
              </a:rPr>
              <a:t>m interested</a:t>
            </a:r>
            <a:r>
              <a:rPr lang="en-US" altLang="zh-CN" kern="100" dirty="0">
                <a:solidFill>
                  <a:srgbClr val="000000"/>
                </a:solidFill>
                <a:latin typeface="Times New Roman" panose="02020603050405020304"/>
                <a:cs typeface="Courier New" panose="02070309020205020404"/>
              </a:rPr>
              <a:t> in mathematics.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我对数学感兴趣。</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He </a:t>
            </a:r>
            <a:r>
              <a:rPr lang="en-US" altLang="zh-CN" b="1" kern="100" dirty="0">
                <a:solidFill>
                  <a:srgbClr val="000000"/>
                </a:solidFill>
                <a:latin typeface="Times New Roman" panose="02020603050405020304"/>
                <a:cs typeface="Courier New" panose="02070309020205020404"/>
              </a:rPr>
              <a:t>seems unsatisfied</a:t>
            </a:r>
            <a:r>
              <a:rPr lang="en-US" altLang="zh-CN" kern="100" dirty="0">
                <a:solidFill>
                  <a:srgbClr val="000000"/>
                </a:solidFill>
                <a:latin typeface="Times New Roman" panose="02020603050405020304"/>
                <a:cs typeface="Courier New" panose="02070309020205020404"/>
              </a:rPr>
              <a:t> with his work.</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他似乎对自己的工作不满意。</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256542"/>
            <a:ext cx="10692000" cy="3711785"/>
          </a:xfrm>
        </p:spPr>
        <p:txBody>
          <a:bodyPr/>
          <a:lstStyle/>
          <a:p>
            <a:pPr algn="just">
              <a:spcAft>
                <a:spcPts val="0"/>
              </a:spcAft>
              <a:tabLst>
                <a:tab pos="5311140" algn="l"/>
              </a:tabLst>
            </a:pPr>
            <a:r>
              <a:rPr lang="en-US" altLang="zh-CN" kern="10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含有情态动词的及物动词变成的被动语态，由</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情态动词＋</a:t>
            </a:r>
            <a:r>
              <a:rPr lang="en-US" altLang="zh-CN" kern="100" dirty="0">
                <a:solidFill>
                  <a:srgbClr val="000000"/>
                </a:solidFill>
                <a:latin typeface="Times New Roman" panose="02020603050405020304"/>
                <a:cs typeface="Courier New" panose="02070309020205020404"/>
              </a:rPr>
              <a:t>be</a:t>
            </a:r>
            <a:r>
              <a:rPr lang="zh-CN" altLang="zh-CN" kern="100" dirty="0">
                <a:solidFill>
                  <a:srgbClr val="000000"/>
                </a:solidFill>
                <a:latin typeface="Times New Roman" panose="02020603050405020304"/>
                <a:cs typeface="Times New Roman" panose="02020603050405020304"/>
              </a:rPr>
              <a:t>＋过去分词</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或</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情态动词＋</a:t>
            </a:r>
            <a:r>
              <a:rPr lang="en-US" altLang="zh-CN" kern="100" dirty="0">
                <a:solidFill>
                  <a:srgbClr val="000000"/>
                </a:solidFill>
                <a:latin typeface="Times New Roman" panose="02020603050405020304"/>
                <a:cs typeface="Courier New" panose="02070309020205020404"/>
              </a:rPr>
              <a:t>have been</a:t>
            </a:r>
            <a:r>
              <a:rPr lang="zh-CN" altLang="zh-CN" kern="100" dirty="0">
                <a:solidFill>
                  <a:srgbClr val="000000"/>
                </a:solidFill>
                <a:latin typeface="Times New Roman" panose="02020603050405020304"/>
                <a:cs typeface="Times New Roman" panose="02020603050405020304"/>
              </a:rPr>
              <a:t>＋过去分词</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构成。</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This letter </a:t>
            </a:r>
            <a:r>
              <a:rPr lang="en-US" altLang="zh-CN" b="1" kern="100" dirty="0">
                <a:solidFill>
                  <a:srgbClr val="000000"/>
                </a:solidFill>
                <a:latin typeface="Times New Roman" panose="02020603050405020304"/>
                <a:cs typeface="Courier New" panose="02070309020205020404"/>
              </a:rPr>
              <a:t>need not be typed</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这封信不需要打印。</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It </a:t>
            </a:r>
            <a:r>
              <a:rPr lang="en-US" altLang="zh-CN" b="1" kern="100" dirty="0">
                <a:solidFill>
                  <a:srgbClr val="000000"/>
                </a:solidFill>
                <a:latin typeface="Times New Roman" panose="02020603050405020304"/>
                <a:cs typeface="Courier New" panose="02070309020205020404"/>
              </a:rPr>
              <a:t>couldn't have been done</a:t>
            </a:r>
            <a:r>
              <a:rPr lang="en-US" altLang="zh-CN" kern="100" dirty="0">
                <a:solidFill>
                  <a:srgbClr val="000000"/>
                </a:solidFill>
                <a:latin typeface="Times New Roman" panose="02020603050405020304"/>
                <a:cs typeface="Courier New" panose="02070309020205020404"/>
              </a:rPr>
              <a:t> by a little boy.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这不可能是一个小男孩做的。</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70158"/>
            <a:ext cx="10692000" cy="4912995"/>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英语中有一些短语常以被动形式呈现，但表示主动意义。</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She </a:t>
            </a:r>
            <a:r>
              <a:rPr lang="en-US" altLang="zh-CN" b="1" kern="100" dirty="0">
                <a:solidFill>
                  <a:srgbClr val="000000"/>
                </a:solidFill>
                <a:latin typeface="Times New Roman" panose="02020603050405020304"/>
                <a:cs typeface="Courier New" panose="02070309020205020404"/>
              </a:rPr>
              <a:t>is</a:t>
            </a:r>
            <a:r>
              <a:rPr lang="en-US" altLang="zh-CN" kern="100" dirty="0">
                <a:solidFill>
                  <a:srgbClr val="000000"/>
                </a:solidFill>
                <a:latin typeface="Times New Roman" panose="02020603050405020304"/>
                <a:cs typeface="Courier New" panose="02070309020205020404"/>
              </a:rPr>
              <a:t> usually </a:t>
            </a:r>
            <a:r>
              <a:rPr lang="en-US" altLang="zh-CN" b="1" kern="100" dirty="0">
                <a:solidFill>
                  <a:srgbClr val="000000"/>
                </a:solidFill>
                <a:latin typeface="Times New Roman" panose="02020603050405020304"/>
                <a:cs typeface="Courier New" panose="02070309020205020404"/>
              </a:rPr>
              <a:t>dressed</a:t>
            </a:r>
            <a:r>
              <a:rPr lang="en-US" altLang="zh-CN" kern="100" dirty="0">
                <a:solidFill>
                  <a:srgbClr val="000000"/>
                </a:solidFill>
                <a:latin typeface="Times New Roman" panose="02020603050405020304"/>
                <a:cs typeface="Courier New" panose="02070309020205020404"/>
              </a:rPr>
              <a:t> in white.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她通常穿白色衣服。</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The boy </a:t>
            </a:r>
            <a:r>
              <a:rPr lang="en-US" altLang="zh-CN" b="1" kern="100" dirty="0">
                <a:solidFill>
                  <a:srgbClr val="000000"/>
                </a:solidFill>
                <a:latin typeface="Times New Roman" panose="02020603050405020304"/>
                <a:cs typeface="Courier New" panose="02070309020205020404"/>
              </a:rPr>
              <a:t>was seated</a:t>
            </a:r>
            <a:r>
              <a:rPr lang="en-US" altLang="zh-CN" kern="100" dirty="0">
                <a:solidFill>
                  <a:srgbClr val="000000"/>
                </a:solidFill>
                <a:latin typeface="Times New Roman" panose="02020603050405020304"/>
                <a:cs typeface="Courier New" panose="02070309020205020404"/>
              </a:rPr>
              <a:t> by the window.</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小男孩坐在窗户旁。</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get</a:t>
            </a:r>
            <a:r>
              <a:rPr lang="zh-CN" altLang="zh-CN" kern="100" dirty="0">
                <a:solidFill>
                  <a:srgbClr val="000000"/>
                </a:solidFill>
                <a:latin typeface="Times New Roman" panose="02020603050405020304"/>
                <a:cs typeface="Times New Roman" panose="02020603050405020304"/>
              </a:rPr>
              <a:t>＋过去分词</a:t>
            </a:r>
            <a:r>
              <a:rPr lang="en-US" altLang="zh-CN" kern="100" dirty="0">
                <a:solidFill>
                  <a:srgbClr val="000000"/>
                </a:solidFill>
                <a:latin typeface="宋体" panose="02010600030101010101" pitchFamily="2" charset="-122"/>
                <a:cs typeface="Times New Roman" panose="02020603050405020304"/>
              </a:rPr>
              <a:t>”</a:t>
            </a:r>
            <a:r>
              <a:rPr lang="zh-CN" altLang="en-US" kern="100" dirty="0">
                <a:solidFill>
                  <a:srgbClr val="000000"/>
                </a:solidFill>
                <a:latin typeface="宋体" panose="02010600030101010101" pitchFamily="2" charset="-122"/>
                <a:cs typeface="Times New Roman" panose="02020603050405020304"/>
              </a:rPr>
              <a:t>也可以</a:t>
            </a:r>
            <a:r>
              <a:rPr lang="zh-CN" altLang="zh-CN" kern="100" dirty="0">
                <a:solidFill>
                  <a:srgbClr val="000000"/>
                </a:solidFill>
                <a:latin typeface="Times New Roman" panose="02020603050405020304"/>
                <a:cs typeface="Times New Roman" panose="02020603050405020304"/>
              </a:rPr>
              <a:t>表示被动含义。</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We </a:t>
            </a:r>
            <a:r>
              <a:rPr lang="en-US" altLang="zh-CN" b="1" kern="100" dirty="0">
                <a:solidFill>
                  <a:srgbClr val="000000"/>
                </a:solidFill>
                <a:latin typeface="Times New Roman" panose="02020603050405020304"/>
                <a:cs typeface="Courier New" panose="02070309020205020404"/>
              </a:rPr>
              <a:t>got separated</a:t>
            </a:r>
            <a:r>
              <a:rPr lang="en-US" altLang="zh-CN" kern="100" dirty="0">
                <a:solidFill>
                  <a:srgbClr val="000000"/>
                </a:solidFill>
                <a:latin typeface="Times New Roman" panose="02020603050405020304"/>
                <a:cs typeface="Courier New" panose="02070309020205020404"/>
              </a:rPr>
              <a:t> when we entered the hall.</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我们进入大厅时被挤散了。</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521512"/>
          </a:xfrm>
        </p:spPr>
        <p:txBody>
          <a:bodyPr/>
          <a:lstStyle/>
          <a:p>
            <a:pPr algn="just">
              <a:spcAft>
                <a:spcPts val="0"/>
              </a:spcAft>
              <a:tabLst>
                <a:tab pos="5311140" algn="l"/>
              </a:tabLst>
            </a:pPr>
            <a:r>
              <a:rPr lang="en-US" altLang="zh-CN" kern="100">
                <a:solidFill>
                  <a:srgbClr val="000000"/>
                </a:solidFill>
                <a:latin typeface="Times New Roman" panose="02020603050405020304"/>
                <a:cs typeface="Courier New" panose="02070309020205020404"/>
              </a:rPr>
              <a:t>5. </a:t>
            </a:r>
            <a:r>
              <a:rPr lang="zh-CN" altLang="zh-CN" kern="100" dirty="0">
                <a:solidFill>
                  <a:srgbClr val="000000"/>
                </a:solidFill>
                <a:latin typeface="Times New Roman" panose="02020603050405020304"/>
                <a:cs typeface="Times New Roman" panose="02020603050405020304"/>
              </a:rPr>
              <a:t>某些情况用主动语态来表示被动含义。</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(1)read</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write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act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iron</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burn</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cut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draw</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drive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sell</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wash</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clean</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wear</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open</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cook</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lock</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shut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dry</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eat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drink</a:t>
            </a:r>
            <a:r>
              <a:rPr lang="zh-CN" altLang="zh-CN" kern="100" dirty="0">
                <a:solidFill>
                  <a:srgbClr val="000000"/>
                </a:solidFill>
                <a:latin typeface="Times New Roman" panose="02020603050405020304"/>
                <a:cs typeface="Times New Roman" panose="02020603050405020304"/>
              </a:rPr>
              <a:t>等动词，用来说明主语的性质特征而不强调被执行者的动作时，用主动形式表示被动意义，且常与</a:t>
            </a:r>
            <a:r>
              <a:rPr lang="en-US" altLang="zh-CN" kern="100" dirty="0">
                <a:solidFill>
                  <a:srgbClr val="000000"/>
                </a:solidFill>
                <a:latin typeface="Times New Roman" panose="02020603050405020304"/>
                <a:cs typeface="Courier New" panose="02070309020205020404"/>
              </a:rPr>
              <a:t>hardly</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well</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easily</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badly</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nicely</a:t>
            </a:r>
            <a:r>
              <a:rPr lang="zh-CN" altLang="zh-CN" kern="100" dirty="0">
                <a:solidFill>
                  <a:srgbClr val="000000"/>
                </a:solidFill>
                <a:latin typeface="Times New Roman" panose="02020603050405020304"/>
                <a:cs typeface="Times New Roman" panose="02020603050405020304"/>
              </a:rPr>
              <a:t>等副词连用。</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The door doesn't </a:t>
            </a:r>
            <a:r>
              <a:rPr lang="en-US" altLang="zh-CN" b="1" kern="100" dirty="0">
                <a:solidFill>
                  <a:srgbClr val="000000"/>
                </a:solidFill>
                <a:latin typeface="Times New Roman" panose="02020603050405020304"/>
                <a:cs typeface="Courier New" panose="02070309020205020404"/>
              </a:rPr>
              <a:t>open easily</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门不容易打开。</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Bikes of that kind </a:t>
            </a:r>
            <a:r>
              <a:rPr lang="en-US" altLang="zh-CN" b="1" kern="100" dirty="0">
                <a:solidFill>
                  <a:srgbClr val="000000"/>
                </a:solidFill>
                <a:latin typeface="Times New Roman" panose="02020603050405020304"/>
                <a:cs typeface="Courier New" panose="02070309020205020404"/>
              </a:rPr>
              <a:t>sell well</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那种自行车好卖。</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367827"/>
            <a:ext cx="10692000" cy="3711785"/>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某些表示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发生</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的动词</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短语</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，如</a:t>
            </a:r>
            <a:r>
              <a:rPr lang="en-US" altLang="zh-CN" kern="100" dirty="0">
                <a:solidFill>
                  <a:srgbClr val="000000"/>
                </a:solidFill>
                <a:latin typeface="Times New Roman" panose="02020603050405020304"/>
                <a:cs typeface="Courier New" panose="02070309020205020404"/>
              </a:rPr>
              <a:t>happen</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take place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occur</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break out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burst out</a:t>
            </a:r>
            <a:r>
              <a:rPr lang="zh-CN" altLang="zh-CN" kern="100" dirty="0">
                <a:solidFill>
                  <a:srgbClr val="000000"/>
                </a:solidFill>
                <a:latin typeface="Times New Roman" panose="02020603050405020304"/>
                <a:cs typeface="Times New Roman" panose="02020603050405020304"/>
              </a:rPr>
              <a:t>等没有被动语态，但其意义中包含被动概念。</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The war </a:t>
            </a:r>
            <a:r>
              <a:rPr lang="en-US" altLang="zh-CN" b="1" kern="100" dirty="0">
                <a:solidFill>
                  <a:srgbClr val="000000"/>
                </a:solidFill>
                <a:latin typeface="Times New Roman" panose="02020603050405020304"/>
                <a:cs typeface="Courier New" panose="02070309020205020404"/>
              </a:rPr>
              <a:t>broke out</a:t>
            </a:r>
            <a:r>
              <a:rPr lang="en-US" altLang="zh-CN" kern="100" dirty="0">
                <a:solidFill>
                  <a:srgbClr val="000000"/>
                </a:solidFill>
                <a:latin typeface="Times New Roman" panose="02020603050405020304"/>
                <a:cs typeface="Courier New" panose="02070309020205020404"/>
              </a:rPr>
              <a:t> in 1937.</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战争爆发于</a:t>
            </a:r>
            <a:r>
              <a:rPr lang="en-US" altLang="zh-CN" kern="100" dirty="0">
                <a:solidFill>
                  <a:srgbClr val="000000"/>
                </a:solidFill>
                <a:latin typeface="Times New Roman" panose="02020603050405020304"/>
                <a:cs typeface="Courier New" panose="02070309020205020404"/>
              </a:rPr>
              <a:t>1937</a:t>
            </a:r>
            <a:r>
              <a:rPr lang="zh-CN" altLang="zh-CN" kern="100" dirty="0">
                <a:solidFill>
                  <a:srgbClr val="000000"/>
                </a:solidFill>
                <a:latin typeface="Times New Roman" panose="02020603050405020304"/>
                <a:cs typeface="Times New Roman" panose="02020603050405020304"/>
              </a:rPr>
              <a:t>年。</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Heavy rains </a:t>
            </a:r>
            <a:r>
              <a:rPr lang="en-US" altLang="zh-CN" b="1" kern="100" dirty="0">
                <a:solidFill>
                  <a:srgbClr val="000000"/>
                </a:solidFill>
                <a:latin typeface="Times New Roman" panose="02020603050405020304"/>
                <a:cs typeface="Courier New" panose="02070309020205020404"/>
              </a:rPr>
              <a:t>occurred</a:t>
            </a:r>
            <a:r>
              <a:rPr lang="en-US" altLang="zh-CN" kern="100" dirty="0">
                <a:solidFill>
                  <a:srgbClr val="000000"/>
                </a:solidFill>
                <a:latin typeface="Times New Roman" panose="02020603050405020304"/>
                <a:cs typeface="Courier New" panose="02070309020205020404"/>
              </a:rPr>
              <a:t> during a summer monsoon.</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暴雨出现在夏季季风期。</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51797"/>
            <a:ext cx="10692000" cy="4315027"/>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6. </a:t>
            </a:r>
            <a:r>
              <a:rPr lang="zh-CN" altLang="zh-CN" kern="100" dirty="0">
                <a:solidFill>
                  <a:srgbClr val="000000"/>
                </a:solidFill>
                <a:latin typeface="Times New Roman" panose="02020603050405020304"/>
                <a:cs typeface="Times New Roman" panose="02020603050405020304"/>
              </a:rPr>
              <a:t>不能用于被动语态的及物动词或动词短语：</a:t>
            </a:r>
            <a:r>
              <a:rPr lang="en-US" altLang="zh-CN" kern="100" dirty="0">
                <a:solidFill>
                  <a:srgbClr val="000000"/>
                </a:solidFill>
                <a:latin typeface="Times New Roman" panose="02020603050405020304"/>
                <a:cs typeface="Courier New" panose="02070309020205020404"/>
              </a:rPr>
              <a:t> fit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have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wish</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cost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agree with</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arrive at/in</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shake hands with</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succeed in</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suffer from</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take part in</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walk into</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belong to</a:t>
            </a:r>
            <a:r>
              <a:rPr lang="zh-CN" altLang="zh-CN" kern="100" dirty="0">
                <a:solidFill>
                  <a:srgbClr val="000000"/>
                </a:solidFill>
                <a:latin typeface="Times New Roman" panose="02020603050405020304"/>
                <a:cs typeface="Times New Roman" panose="02020603050405020304"/>
              </a:rPr>
              <a:t>等。</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This key just </a:t>
            </a:r>
            <a:r>
              <a:rPr lang="en-US" altLang="zh-CN" b="1" kern="100" dirty="0">
                <a:solidFill>
                  <a:srgbClr val="000000"/>
                </a:solidFill>
                <a:latin typeface="Times New Roman" panose="02020603050405020304"/>
                <a:cs typeface="Courier New" panose="02070309020205020404"/>
              </a:rPr>
              <a:t>fits</a:t>
            </a:r>
            <a:r>
              <a:rPr lang="en-US" altLang="zh-CN" kern="100" dirty="0">
                <a:solidFill>
                  <a:srgbClr val="000000"/>
                </a:solidFill>
                <a:latin typeface="Times New Roman" panose="02020603050405020304"/>
                <a:cs typeface="Courier New" panose="02070309020205020404"/>
              </a:rPr>
              <a:t> the lock.</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这把钥匙只配这把锁。</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Your story </a:t>
            </a:r>
            <a:r>
              <a:rPr lang="en-US" altLang="zh-CN" b="1" kern="100" dirty="0">
                <a:solidFill>
                  <a:srgbClr val="000000"/>
                </a:solidFill>
                <a:latin typeface="Times New Roman" panose="02020603050405020304"/>
                <a:cs typeface="Courier New" panose="02070309020205020404"/>
              </a:rPr>
              <a:t>agrees with</a:t>
            </a:r>
            <a:r>
              <a:rPr lang="en-US" altLang="zh-CN" kern="100" dirty="0">
                <a:solidFill>
                  <a:srgbClr val="000000"/>
                </a:solidFill>
                <a:latin typeface="Times New Roman" panose="02020603050405020304"/>
                <a:cs typeface="Courier New" panose="02070309020205020404"/>
              </a:rPr>
              <a:t> what has already been heard.</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你的故事与听说的相符合。</a:t>
            </a:r>
            <a:r>
              <a:rPr lang="en-US" altLang="zh-CN" kern="100" dirty="0">
                <a:solidFill>
                  <a:srgbClr val="000000"/>
                </a:solidFill>
                <a:latin typeface="Times New Roman" panose="02020603050405020304"/>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03707"/>
            <a:ext cx="10692000" cy="2832827"/>
          </a:xfrm>
        </p:spPr>
        <p:txBody>
          <a:bodyPr/>
          <a:lstStyle/>
          <a:p>
            <a:pPr algn="just">
              <a:lnSpc>
                <a:spcPct val="130000"/>
              </a:lnSpc>
              <a:spcAft>
                <a:spcPts val="0"/>
              </a:spcAft>
              <a:tabLst>
                <a:tab pos="5311140"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二、不定式的被动形式</a:t>
            </a:r>
            <a:r>
              <a:rPr lang="zh-CN" altLang="zh-CN" kern="100" dirty="0">
                <a:solidFill>
                  <a:srgbClr val="000000"/>
                </a:solidFill>
                <a:latin typeface="宋体" panose="02010600030101010101" pitchFamily="2" charset="-122"/>
                <a:ea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不定式具有动词的特点，可以有自己的宾语和状语，以及时态和语态特征。当不定式的逻辑主语是其动作的承受者时，不定式一般要用被动形式。</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不定式的被动形式的构成及意义</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432298" y="3384107"/>
          <a:ext cx="10657480" cy="2773680"/>
        </p:xfrm>
        <a:graphic>
          <a:graphicData uri="http://schemas.openxmlformats.org/drawingml/2006/table">
            <a:tbl>
              <a:tblPr/>
              <a:tblGrid>
                <a:gridCol w="1268240"/>
                <a:gridCol w="2836329"/>
                <a:gridCol w="6552911"/>
              </a:tblGrid>
              <a:tr h="0">
                <a:tc>
                  <a:txBody>
                    <a:bodyPr/>
                    <a:lstStyle/>
                    <a:p>
                      <a:pPr algn="ctr">
                        <a:lnSpc>
                          <a:spcPct val="13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形式</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构成</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意义</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a:txBody>
                    <a:bodyPr/>
                    <a:lstStyle/>
                    <a:p>
                      <a:pPr algn="ctr">
                        <a:lnSpc>
                          <a:spcPct val="13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一般式</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to be</a:t>
                      </a:r>
                      <a:r>
                        <a:rPr lang="zh-CN" sz="2800" kern="100" dirty="0">
                          <a:solidFill>
                            <a:srgbClr val="000000"/>
                          </a:solidFill>
                          <a:effectLst/>
                          <a:latin typeface="Times New Roman" panose="02020603050405020304"/>
                          <a:ea typeface="楷体_GB2312"/>
                          <a:cs typeface="Times New Roman" panose="02020603050405020304"/>
                        </a:rPr>
                        <a:t>＋过去分词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动作和谓语动词所表示的动作同时发生或在谓语动词所表示的动作之后发生</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3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完成式</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to have been</a:t>
                      </a:r>
                      <a:r>
                        <a:rPr lang="zh-CN" sz="2800" kern="100">
                          <a:solidFill>
                            <a:srgbClr val="000000"/>
                          </a:solidFill>
                          <a:effectLst/>
                          <a:latin typeface="Times New Roman" panose="02020603050405020304"/>
                          <a:ea typeface="楷体_GB2312"/>
                          <a:cs typeface="Times New Roman" panose="02020603050405020304"/>
                        </a:rPr>
                        <a:t>＋过去分词</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动作发生在谓语动词所表示的动作之前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07777"/>
            <a:ext cx="10692000" cy="4224811"/>
          </a:xfrm>
        </p:spPr>
        <p:txBody>
          <a:bodyPr/>
          <a:lstStyle/>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不定式的被动形式的用法</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作主语</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It's a pity </a:t>
            </a:r>
            <a:r>
              <a:rPr lang="en-US" altLang="zh-CN" b="1" kern="100" dirty="0">
                <a:solidFill>
                  <a:srgbClr val="000000"/>
                </a:solidFill>
                <a:latin typeface="Times New Roman" panose="02020603050405020304"/>
                <a:cs typeface="Courier New" panose="02070309020205020404"/>
              </a:rPr>
              <a:t>to be kept</a:t>
            </a:r>
            <a:r>
              <a:rPr lang="en-US" altLang="zh-CN" kern="100" dirty="0">
                <a:solidFill>
                  <a:srgbClr val="000000"/>
                </a:solidFill>
                <a:latin typeface="Times New Roman" panose="02020603050405020304"/>
                <a:cs typeface="Courier New" panose="02070309020205020404"/>
              </a:rPr>
              <a:t> in the house in such fine weather.</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在这样的好天气里被关在家里真是遗憾。</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作宾语</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The boy asked </a:t>
            </a:r>
            <a:r>
              <a:rPr lang="en-US" altLang="zh-CN" b="1" kern="100" dirty="0">
                <a:solidFill>
                  <a:srgbClr val="000000"/>
                </a:solidFill>
                <a:latin typeface="Times New Roman" panose="02020603050405020304"/>
                <a:cs typeface="Courier New" panose="02070309020205020404"/>
              </a:rPr>
              <a:t>to be given</a:t>
            </a:r>
            <a:r>
              <a:rPr lang="en-US" altLang="zh-CN" kern="100" dirty="0">
                <a:solidFill>
                  <a:srgbClr val="000000"/>
                </a:solidFill>
                <a:latin typeface="Times New Roman" panose="02020603050405020304"/>
                <a:cs typeface="Courier New" panose="02070309020205020404"/>
              </a:rPr>
              <a:t> an opportunity to try again.</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那个男孩要求再给他一次尝试的机会</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8075"/>
            <a:ext cx="10692000" cy="5614422"/>
          </a:xfrm>
        </p:spPr>
        <p:txBody>
          <a:bodyPr/>
          <a:lstStyle/>
          <a:p>
            <a:pPr lvl="0"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作宾语补足语或主语补足语</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The captain ordered the flag </a:t>
            </a:r>
            <a:r>
              <a:rPr lang="en-US" altLang="zh-CN" b="1" kern="100" dirty="0">
                <a:solidFill>
                  <a:srgbClr val="000000"/>
                </a:solidFill>
                <a:latin typeface="Times New Roman" panose="02020603050405020304"/>
                <a:cs typeface="Courier New" panose="02070309020205020404"/>
              </a:rPr>
              <a:t>to be raised</a:t>
            </a:r>
            <a:r>
              <a:rPr lang="en-US" altLang="zh-CN" kern="100" dirty="0">
                <a:solidFill>
                  <a:srgbClr val="000000"/>
                </a:solidFill>
                <a:latin typeface="Times New Roman" panose="02020603050405020304"/>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船长命令升旗。</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The book is said </a:t>
            </a:r>
            <a:r>
              <a:rPr lang="en-US" altLang="zh-CN" b="1" kern="100" dirty="0">
                <a:solidFill>
                  <a:srgbClr val="000000"/>
                </a:solidFill>
                <a:latin typeface="Times New Roman" panose="02020603050405020304"/>
                <a:cs typeface="Courier New" panose="02070309020205020404"/>
              </a:rPr>
              <a:t>to have been translated into</a:t>
            </a:r>
            <a:r>
              <a:rPr lang="en-US" altLang="zh-CN" kern="100" dirty="0">
                <a:solidFill>
                  <a:srgbClr val="000000"/>
                </a:solidFill>
                <a:latin typeface="Times New Roman" panose="02020603050405020304"/>
                <a:cs typeface="Courier New" panose="02070309020205020404"/>
              </a:rPr>
              <a:t> French.</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据说这本书已被译成了法语。</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4. </a:t>
            </a:r>
            <a:r>
              <a:rPr lang="zh-CN" altLang="zh-CN" kern="100" dirty="0">
                <a:solidFill>
                  <a:srgbClr val="000000"/>
                </a:solidFill>
                <a:latin typeface="Times New Roman" panose="02020603050405020304"/>
                <a:cs typeface="Times New Roman" panose="02020603050405020304"/>
              </a:rPr>
              <a:t>作定语</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There were plans </a:t>
            </a:r>
            <a:r>
              <a:rPr lang="en-US" altLang="zh-CN" b="1" kern="100" dirty="0">
                <a:solidFill>
                  <a:srgbClr val="000000"/>
                </a:solidFill>
                <a:latin typeface="Times New Roman" panose="02020603050405020304"/>
                <a:cs typeface="Courier New" panose="02070309020205020404"/>
              </a:rPr>
              <a:t>to be made</a:t>
            </a:r>
            <a:r>
              <a:rPr lang="en-US" altLang="zh-CN" kern="100" dirty="0">
                <a:solidFill>
                  <a:srgbClr val="000000"/>
                </a:solidFill>
                <a:latin typeface="Times New Roman" panose="02020603050405020304"/>
                <a:cs typeface="Courier New" panose="02070309020205020404"/>
              </a:rPr>
              <a:t> at once.</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要立即制订计划。</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He was the last one </a:t>
            </a:r>
            <a:r>
              <a:rPr lang="en-US" altLang="zh-CN" b="1" kern="100" dirty="0">
                <a:solidFill>
                  <a:srgbClr val="000000"/>
                </a:solidFill>
                <a:latin typeface="Times New Roman" panose="02020603050405020304"/>
                <a:cs typeface="Courier New" panose="02070309020205020404"/>
              </a:rPr>
              <a:t>to be asked</a:t>
            </a:r>
            <a:r>
              <a:rPr lang="en-US" altLang="zh-CN" kern="100" dirty="0">
                <a:solidFill>
                  <a:srgbClr val="000000"/>
                </a:solidFill>
                <a:latin typeface="Times New Roman" panose="02020603050405020304"/>
                <a:cs typeface="Courier New" panose="02070309020205020404"/>
              </a:rPr>
              <a:t> to speak at the meeting.</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他是最后一个被邀请在会议上发言的人</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自主式预习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3316" name="副标题 1"/>
          <p:cNvSpPr>
            <a:spLocks noGrp="1"/>
          </p:cNvSpPr>
          <p:nvPr>
            <p:ph type="subTitle" idx="1"/>
          </p:nvPr>
        </p:nvSpPr>
        <p:spPr bwMode="auto">
          <a:xfrm>
            <a:off x="414338" y="1871897"/>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宋体" panose="02010600030101010101" pitchFamily="2" charset="-122"/>
                <a:ea typeface="黑体" panose="02010609060101010101" charset="-122"/>
                <a:cs typeface="Times New Roman" panose="02020603050405020304"/>
              </a:rPr>
              <a:t>Ⅰ</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根据语境写出句中黑体单词的汉语意思</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These rules tell us how a sentence is broken down into </a:t>
            </a:r>
            <a:r>
              <a:rPr lang="en-US" altLang="zh-CN" b="1" kern="100" dirty="0">
                <a:solidFill>
                  <a:srgbClr val="000000"/>
                </a:solidFill>
                <a:latin typeface="Times New Roman" panose="02020603050405020304"/>
                <a:cs typeface="Courier New" panose="02070309020205020404"/>
              </a:rPr>
              <a:t>phrases</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Does the bank charge a </a:t>
            </a:r>
            <a:r>
              <a:rPr lang="en-US" altLang="zh-CN" b="1" kern="100" dirty="0">
                <a:solidFill>
                  <a:srgbClr val="000000"/>
                </a:solidFill>
                <a:latin typeface="Times New Roman" panose="02020603050405020304"/>
                <a:cs typeface="Courier New" panose="02070309020205020404"/>
              </a:rPr>
              <a:t>fee</a:t>
            </a:r>
            <a:r>
              <a:rPr lang="en-US" altLang="zh-CN" kern="100" dirty="0">
                <a:solidFill>
                  <a:srgbClr val="000000"/>
                </a:solidFill>
                <a:latin typeface="Times New Roman" panose="02020603050405020304"/>
                <a:cs typeface="Courier New" panose="02070309020205020404"/>
              </a:rPr>
              <a:t> for setting up the account? </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Be careful not to </a:t>
            </a:r>
            <a:r>
              <a:rPr lang="en-US" altLang="zh-CN" b="1" kern="100" dirty="0">
                <a:solidFill>
                  <a:srgbClr val="000000"/>
                </a:solidFill>
                <a:latin typeface="Times New Roman" panose="02020603050405020304"/>
                <a:cs typeface="Courier New" panose="02070309020205020404"/>
              </a:rPr>
              <a:t>omit</a:t>
            </a:r>
            <a:r>
              <a:rPr lang="en-US" altLang="zh-CN" kern="100" dirty="0">
                <a:solidFill>
                  <a:srgbClr val="000000"/>
                </a:solidFill>
                <a:latin typeface="Times New Roman" panose="02020603050405020304"/>
                <a:cs typeface="Courier New" panose="02070309020205020404"/>
              </a:rPr>
              <a:t> anyone's name from the list.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Now that the problem has been identified, </a:t>
            </a:r>
            <a:r>
              <a:rPr lang="en-US" altLang="zh-CN" b="1" kern="100" dirty="0">
                <a:solidFill>
                  <a:srgbClr val="000000"/>
                </a:solidFill>
                <a:latin typeface="Times New Roman" panose="02020603050405020304"/>
                <a:cs typeface="Courier New" panose="02070309020205020404"/>
              </a:rPr>
              <a:t>appropriate</a:t>
            </a:r>
            <a:r>
              <a:rPr lang="en-US" altLang="zh-CN" kern="100" dirty="0">
                <a:solidFill>
                  <a:srgbClr val="000000"/>
                </a:solidFill>
                <a:latin typeface="Times New Roman" panose="02020603050405020304"/>
                <a:cs typeface="Courier New" panose="02070309020205020404"/>
              </a:rPr>
              <a:t> action can be taken. </a:t>
            </a:r>
            <a:r>
              <a:rPr lang="en-US" altLang="zh-CN" kern="100" dirty="0" smtClean="0">
                <a:solidFill>
                  <a:srgbClr val="000000"/>
                </a:solidFill>
                <a:latin typeface="Times New Roman" panose="02020603050405020304"/>
                <a:ea typeface="楷体_GB2312"/>
                <a:cs typeface="Courier New" panose="02070309020205020404"/>
              </a:rPr>
              <a:t>________</a:t>
            </a:r>
            <a:endParaRPr lang="zh-CN" altLang="zh-CN" sz="1050" kern="100" dirty="0">
              <a:latin typeface="宋体" panose="02010600030101010101" pitchFamily="2" charset="-122"/>
              <a:cs typeface="Courier New" panose="02070309020205020404"/>
            </a:endParaRPr>
          </a:p>
        </p:txBody>
      </p:sp>
      <p:sp>
        <p:nvSpPr>
          <p:cNvPr id="4" name="矩形 3"/>
          <p:cNvSpPr/>
          <p:nvPr/>
        </p:nvSpPr>
        <p:spPr>
          <a:xfrm>
            <a:off x="10019152" y="257294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短语</a:t>
            </a:r>
            <a:endParaRPr lang="zh-CN" altLang="en-US" dirty="0"/>
          </a:p>
        </p:txBody>
      </p:sp>
      <p:sp>
        <p:nvSpPr>
          <p:cNvPr id="6" name="矩形 5"/>
          <p:cNvSpPr/>
          <p:nvPr/>
        </p:nvSpPr>
        <p:spPr>
          <a:xfrm>
            <a:off x="8713447" y="3124039"/>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服务费</a:t>
            </a:r>
            <a:endParaRPr lang="zh-CN" altLang="en-US" dirty="0"/>
          </a:p>
        </p:txBody>
      </p:sp>
      <p:sp>
        <p:nvSpPr>
          <p:cNvPr id="7" name="矩形 6"/>
          <p:cNvSpPr/>
          <p:nvPr/>
        </p:nvSpPr>
        <p:spPr>
          <a:xfrm>
            <a:off x="8281387" y="374415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遗漏</a:t>
            </a:r>
            <a:endParaRPr lang="zh-CN" altLang="en-US" dirty="0"/>
          </a:p>
        </p:txBody>
      </p:sp>
      <p:sp>
        <p:nvSpPr>
          <p:cNvPr id="8" name="矩形 7"/>
          <p:cNvSpPr/>
          <p:nvPr/>
        </p:nvSpPr>
        <p:spPr>
          <a:xfrm>
            <a:off x="1584457" y="4949177"/>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恰当的</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367827"/>
            <a:ext cx="10692000" cy="3711785"/>
          </a:xfrm>
        </p:spPr>
        <p:txBody>
          <a:bodyPr/>
          <a:lstStyle/>
          <a:p>
            <a:pPr lvl="0" algn="just">
              <a:spcAft>
                <a:spcPts val="0"/>
              </a:spcAft>
              <a:tabLst>
                <a:tab pos="5311140" algn="l"/>
              </a:tabLst>
            </a:pPr>
            <a:r>
              <a:rPr lang="en-US" altLang="zh-CN" kern="100">
                <a:solidFill>
                  <a:srgbClr val="000000"/>
                </a:solidFill>
                <a:latin typeface="Times New Roman" panose="02020603050405020304"/>
                <a:cs typeface="Courier New" panose="02070309020205020404"/>
              </a:rPr>
              <a:t>5. </a:t>
            </a:r>
            <a:r>
              <a:rPr lang="zh-CN" altLang="zh-CN" kern="100" dirty="0">
                <a:solidFill>
                  <a:srgbClr val="000000"/>
                </a:solidFill>
                <a:latin typeface="Times New Roman" panose="02020603050405020304"/>
                <a:cs typeface="Times New Roman" panose="02020603050405020304"/>
              </a:rPr>
              <a:t>作状语</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His mother left the small village, never </a:t>
            </a:r>
            <a:r>
              <a:rPr lang="en-US" altLang="zh-CN" b="1" kern="100" dirty="0">
                <a:solidFill>
                  <a:srgbClr val="000000"/>
                </a:solidFill>
                <a:latin typeface="Times New Roman" panose="02020603050405020304"/>
                <a:cs typeface="Courier New" panose="02070309020205020404"/>
              </a:rPr>
              <a:t>to be seen</a:t>
            </a:r>
            <a:r>
              <a:rPr lang="en-US" altLang="zh-CN" kern="100" dirty="0">
                <a:solidFill>
                  <a:srgbClr val="000000"/>
                </a:solidFill>
                <a:latin typeface="Times New Roman" panose="02020603050405020304"/>
                <a:cs typeface="Courier New" panose="02070309020205020404"/>
              </a:rPr>
              <a:t> again.</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他的母亲离开了那个小村庄，再也没有人见过她。</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They reached the company out of breath, only </a:t>
            </a:r>
            <a:r>
              <a:rPr lang="en-US" altLang="zh-CN" b="1" kern="100" dirty="0">
                <a:solidFill>
                  <a:srgbClr val="000000"/>
                </a:solidFill>
                <a:latin typeface="Times New Roman" panose="02020603050405020304"/>
                <a:cs typeface="Courier New" panose="02070309020205020404"/>
              </a:rPr>
              <a:t>to be told</a:t>
            </a:r>
            <a:r>
              <a:rPr lang="en-US" altLang="zh-CN" kern="100" dirty="0">
                <a:solidFill>
                  <a:srgbClr val="000000"/>
                </a:solidFill>
                <a:latin typeface="Times New Roman" panose="02020603050405020304"/>
                <a:cs typeface="Courier New" panose="02070309020205020404"/>
              </a:rPr>
              <a:t> that they were fired.</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他们上气不接下气地赶到公司，结果却被告知他们被开除了。</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07777"/>
            <a:ext cx="10692000" cy="4315027"/>
          </a:xfrm>
        </p:spPr>
        <p:txBody>
          <a:bodyPr/>
          <a:lstStyle/>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三</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不定式的主动形式表示被动的用法</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不定式在名词后面作定语时，不定式和名词之间有动宾关系，同时又和句中另一名词或代词构成逻辑上的主谓关系，这时要用不定式的主动形式表示被动含义。</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He has a family </a:t>
            </a:r>
            <a:r>
              <a:rPr lang="en-US" altLang="zh-CN" b="1" kern="100" dirty="0">
                <a:solidFill>
                  <a:srgbClr val="000000"/>
                </a:solidFill>
                <a:latin typeface="Times New Roman" panose="02020603050405020304"/>
                <a:cs typeface="Courier New" panose="02070309020205020404"/>
              </a:rPr>
              <a:t>to support</a:t>
            </a:r>
            <a:r>
              <a:rPr lang="en-US" altLang="zh-CN" kern="100" dirty="0">
                <a:solidFill>
                  <a:srgbClr val="000000"/>
                </a:solidFill>
                <a:latin typeface="Times New Roman" panose="02020603050405020304"/>
                <a:cs typeface="Courier New" panose="02070309020205020404"/>
              </a:rPr>
              <a:t>.(to support</a:t>
            </a:r>
            <a:r>
              <a:rPr lang="zh-CN" altLang="zh-CN" kern="100" dirty="0">
                <a:solidFill>
                  <a:srgbClr val="000000"/>
                </a:solidFill>
                <a:latin typeface="Times New Roman" panose="02020603050405020304"/>
                <a:cs typeface="Times New Roman" panose="02020603050405020304"/>
              </a:rPr>
              <a:t>与</a:t>
            </a:r>
            <a:r>
              <a:rPr lang="en-US" altLang="zh-CN" kern="100" dirty="0">
                <a:solidFill>
                  <a:srgbClr val="000000"/>
                </a:solidFill>
                <a:latin typeface="Times New Roman" panose="02020603050405020304"/>
                <a:cs typeface="Courier New" panose="02070309020205020404"/>
              </a:rPr>
              <a:t>family</a:t>
            </a:r>
            <a:r>
              <a:rPr lang="zh-CN" altLang="zh-CN" kern="100" dirty="0">
                <a:solidFill>
                  <a:srgbClr val="000000"/>
                </a:solidFill>
                <a:latin typeface="Times New Roman" panose="02020603050405020304"/>
                <a:cs typeface="Times New Roman" panose="02020603050405020304"/>
              </a:rPr>
              <a:t>之间是逻辑上的动宾关系，与</a:t>
            </a:r>
            <a:r>
              <a:rPr lang="en-US" altLang="zh-CN" kern="100" dirty="0">
                <a:solidFill>
                  <a:srgbClr val="000000"/>
                </a:solidFill>
                <a:latin typeface="Times New Roman" panose="02020603050405020304"/>
                <a:cs typeface="Courier New" panose="02070309020205020404"/>
              </a:rPr>
              <a:t>He</a:t>
            </a:r>
            <a:r>
              <a:rPr lang="zh-CN" altLang="zh-CN" kern="100" dirty="0">
                <a:solidFill>
                  <a:srgbClr val="000000"/>
                </a:solidFill>
                <a:latin typeface="Times New Roman" panose="02020603050405020304"/>
                <a:cs typeface="Times New Roman" panose="02020603050405020304"/>
              </a:rPr>
              <a:t>之间是逻辑上的主谓关系。</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他要养活一个家庭。</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副标题 1"/>
          <p:cNvSpPr>
            <a:spLocks noGrp="1"/>
          </p:cNvSpPr>
          <p:nvPr>
            <p:ph type="subTitle" idx="1"/>
          </p:nvPr>
        </p:nvSpPr>
        <p:spPr bwMode="auto">
          <a:xfrm>
            <a:off x="414338" y="2193192"/>
            <a:ext cx="10693400" cy="2415085"/>
          </a:xfrm>
          <a:noFill/>
          <a:ln w="9525">
            <a:solidFill>
              <a:srgbClr val="FF0000"/>
            </a:solidFill>
            <a:prstDash val="dash"/>
            <a:miter lim="800000"/>
          </a:ln>
          <a:extLst>
            <a:ext uri="{909E8E84-426E-40DD-AFC4-6F175D3DCCD1}">
              <a14:hiddenFill xmlns:a14="http://schemas.microsoft.com/office/drawing/2010/main">
                <a:solidFill>
                  <a:srgbClr val="FFFFFF"/>
                </a:solidFill>
              </a14:hiddenFill>
            </a:ext>
          </a:extLst>
        </p:spPr>
        <p:txBody>
          <a:bodyPr vert="horz" lIns="91440" tIns="45720" rIns="91440" bIns="45720" numCol="1" anchor="t" anchorCtr="0" compatLnSpc="1"/>
          <a:lstStyle/>
          <a:p>
            <a:pPr algn="just">
              <a:spcAft>
                <a:spcPts val="0"/>
              </a:spcAft>
              <a:tabLst>
                <a:tab pos="5311140" algn="l"/>
              </a:tabLst>
            </a:pPr>
            <a:r>
              <a:rPr lang="zh-CN" altLang="zh-CN" kern="100" dirty="0">
                <a:solidFill>
                  <a:srgbClr val="000000"/>
                </a:solidFill>
                <a:latin typeface="Times New Roman" panose="02020603050405020304"/>
                <a:ea typeface="楷体_GB2312"/>
                <a:cs typeface="Times New Roman" panose="02020603050405020304"/>
              </a:rPr>
              <a:t>若句子的主语不是不定式的逻辑主语，不定式要用被动形式。</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ea typeface="楷体_GB2312"/>
                <a:cs typeface="Courier New" panose="02070309020205020404"/>
              </a:rPr>
              <a:t>I'll go to the post office. Do you have a letter </a:t>
            </a:r>
            <a:r>
              <a:rPr lang="en-US" altLang="zh-CN" b="1" kern="100" dirty="0">
                <a:solidFill>
                  <a:srgbClr val="000000"/>
                </a:solidFill>
                <a:latin typeface="Times New Roman" panose="02020603050405020304"/>
                <a:ea typeface="楷体_GB2312"/>
                <a:cs typeface="Courier New" panose="02070309020205020404"/>
              </a:rPr>
              <a:t>to be posted?</a:t>
            </a:r>
            <a:r>
              <a:rPr lang="en-US" altLang="zh-CN" kern="100" dirty="0">
                <a:solidFill>
                  <a:srgbClr val="000000"/>
                </a:solidFill>
                <a:latin typeface="Times New Roman" panose="02020603050405020304"/>
                <a:ea typeface="楷体_GB2312"/>
                <a:cs typeface="Courier New" panose="02070309020205020404"/>
              </a:rPr>
              <a:t> (</a:t>
            </a:r>
            <a:r>
              <a:rPr lang="zh-CN" altLang="zh-CN" kern="100" dirty="0">
                <a:solidFill>
                  <a:srgbClr val="000000"/>
                </a:solidFill>
                <a:latin typeface="Times New Roman" panose="02020603050405020304"/>
                <a:ea typeface="楷体_GB2312"/>
                <a:cs typeface="Times New Roman" panose="02020603050405020304"/>
              </a:rPr>
              <a:t>不定式的被动语态作定语，</a:t>
            </a:r>
            <a:r>
              <a:rPr lang="en-US" altLang="zh-CN" kern="100" dirty="0">
                <a:solidFill>
                  <a:srgbClr val="000000"/>
                </a:solidFill>
                <a:latin typeface="Times New Roman" panose="02020603050405020304"/>
                <a:ea typeface="楷体_GB2312"/>
                <a:cs typeface="Courier New" panose="02070309020205020404"/>
              </a:rPr>
              <a:t>you</a:t>
            </a:r>
            <a:r>
              <a:rPr lang="zh-CN" altLang="zh-CN" kern="100" dirty="0">
                <a:solidFill>
                  <a:srgbClr val="000000"/>
                </a:solidFill>
                <a:latin typeface="Times New Roman" panose="02020603050405020304"/>
                <a:ea typeface="楷体_GB2312"/>
                <a:cs typeface="Times New Roman" panose="02020603050405020304"/>
              </a:rPr>
              <a:t>不是</a:t>
            </a:r>
            <a:r>
              <a:rPr lang="en-US" altLang="zh-CN" kern="100" dirty="0">
                <a:solidFill>
                  <a:srgbClr val="000000"/>
                </a:solidFill>
                <a:latin typeface="Times New Roman" panose="02020603050405020304"/>
                <a:ea typeface="楷体_GB2312"/>
                <a:cs typeface="Courier New" panose="02070309020205020404"/>
              </a:rPr>
              <a:t>post</a:t>
            </a:r>
            <a:r>
              <a:rPr lang="zh-CN" altLang="zh-CN" kern="100" dirty="0">
                <a:solidFill>
                  <a:srgbClr val="000000"/>
                </a:solidFill>
                <a:latin typeface="Times New Roman" panose="02020603050405020304"/>
                <a:ea typeface="楷体_GB2312"/>
                <a:cs typeface="Times New Roman" panose="02020603050405020304"/>
              </a:rPr>
              <a:t>动作的执行者。</a:t>
            </a:r>
            <a:r>
              <a:rPr lang="en-US" altLang="zh-CN" kern="100" dirty="0">
                <a:solidFill>
                  <a:srgbClr val="000000"/>
                </a:solidFill>
                <a:latin typeface="Times New Roman" panose="02020603050405020304"/>
                <a:ea typeface="楷体_GB2312"/>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ea typeface="楷体_GB2312"/>
                <a:cs typeface="Times New Roman" panose="02020603050405020304"/>
              </a:rPr>
              <a:t>我要去邮局，你有信要寄吗？</a:t>
            </a:r>
            <a:endParaRPr lang="zh-CN" altLang="zh-CN" sz="1050" kern="100" dirty="0">
              <a:effectLst/>
              <a:latin typeface="宋体" panose="02010600030101010101" pitchFamily="2" charset="-122"/>
              <a:cs typeface="Courier New" panose="02070309020205020404"/>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6755" y="1835703"/>
            <a:ext cx="280035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47727"/>
            <a:ext cx="10692000" cy="5614422"/>
          </a:xfrm>
        </p:spPr>
        <p:txBody>
          <a:bodyPr/>
          <a:lstStyle/>
          <a:p>
            <a:pPr algn="just">
              <a:lnSpc>
                <a:spcPct val="130000"/>
              </a:lnSpc>
              <a:spcAft>
                <a:spcPts val="0"/>
              </a:spcAft>
              <a:tabLst>
                <a:tab pos="5311140" algn="l"/>
              </a:tabLst>
            </a:pPr>
            <a:r>
              <a:rPr lang="en-US" altLang="zh-CN" kern="10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在某些</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形容词＋不定式</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作表语或宾语补足语的结构中，句子的主语或宾语是不定式的逻辑宾语时，常用不定式的主动形式表达被动意义。这些形容词有</a:t>
            </a:r>
            <a:r>
              <a:rPr lang="en-US" altLang="zh-CN" kern="100" dirty="0">
                <a:solidFill>
                  <a:srgbClr val="000000"/>
                </a:solidFill>
                <a:latin typeface="Times New Roman" panose="02020603050405020304"/>
                <a:cs typeface="Courier New" panose="02070309020205020404"/>
              </a:rPr>
              <a:t>nice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easy</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fit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hard</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difficult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important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impossible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pleasant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interesting</a:t>
            </a:r>
            <a:r>
              <a:rPr lang="zh-CN" altLang="zh-CN" kern="100" dirty="0">
                <a:solidFill>
                  <a:srgbClr val="000000"/>
                </a:solidFill>
                <a:latin typeface="Times New Roman" panose="02020603050405020304"/>
                <a:cs typeface="Times New Roman" panose="02020603050405020304"/>
              </a:rPr>
              <a:t>等。</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That question is </a:t>
            </a:r>
            <a:r>
              <a:rPr lang="en-US" altLang="zh-CN" b="1" kern="100" dirty="0">
                <a:solidFill>
                  <a:srgbClr val="000000"/>
                </a:solidFill>
                <a:latin typeface="Times New Roman" panose="02020603050405020304"/>
                <a:cs typeface="Courier New" panose="02070309020205020404"/>
              </a:rPr>
              <a:t>difficult to answer</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那个问题不容易回答。</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在</a:t>
            </a:r>
            <a:r>
              <a:rPr lang="en-US" altLang="zh-CN" kern="100" dirty="0">
                <a:solidFill>
                  <a:srgbClr val="000000"/>
                </a:solidFill>
                <a:latin typeface="Times New Roman" panose="02020603050405020304"/>
                <a:cs typeface="Courier New" panose="02070309020205020404"/>
              </a:rPr>
              <a:t>there be...</a:t>
            </a:r>
            <a:r>
              <a:rPr lang="zh-CN" altLang="zh-CN" kern="100" dirty="0">
                <a:solidFill>
                  <a:srgbClr val="000000"/>
                </a:solidFill>
                <a:latin typeface="Times New Roman" panose="02020603050405020304"/>
                <a:cs typeface="Times New Roman" panose="02020603050405020304"/>
              </a:rPr>
              <a:t>句型中，当不定式修饰名词作定语时，不定式用主动形式作定语，重点在人；不定式用被动形式作定语，重点在物。</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There is no time </a:t>
            </a:r>
            <a:r>
              <a:rPr lang="en-US" altLang="zh-CN" b="1" kern="100" dirty="0">
                <a:solidFill>
                  <a:srgbClr val="000000"/>
                </a:solidFill>
                <a:latin typeface="Times New Roman" panose="02020603050405020304"/>
                <a:cs typeface="Courier New" panose="02070309020205020404"/>
              </a:rPr>
              <a:t>to lose</a:t>
            </a:r>
            <a:r>
              <a:rPr lang="en-US" altLang="zh-CN" b="1" kern="100" dirty="0">
                <a:solidFill>
                  <a:srgbClr val="000000"/>
                </a:solidFill>
                <a:latin typeface="Times New Roman" panose="02020603050405020304"/>
                <a:ea typeface="黑体" panose="02010609060101010101" charset="-122"/>
                <a:cs typeface="Courier New" panose="02070309020205020404"/>
              </a:rPr>
              <a:t>/</a:t>
            </a:r>
            <a:r>
              <a:rPr lang="en-US" altLang="zh-CN" b="1" kern="100" dirty="0">
                <a:solidFill>
                  <a:srgbClr val="000000"/>
                </a:solidFill>
                <a:latin typeface="Times New Roman" panose="02020603050405020304"/>
                <a:cs typeface="Courier New" panose="02070309020205020404"/>
              </a:rPr>
              <a:t>to be lost</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没有可以失去的时间了。</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4358" y="585316"/>
            <a:ext cx="2533650" cy="7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副标题 1"/>
          <p:cNvSpPr>
            <a:spLocks noGrp="1"/>
          </p:cNvSpPr>
          <p:nvPr>
            <p:ph type="subTitle" idx="1"/>
          </p:nvPr>
        </p:nvSpPr>
        <p:spPr bwMode="auto">
          <a:xfrm>
            <a:off x="414338" y="1274198"/>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宋体" panose="02010600030101010101" pitchFamily="2" charset="-122"/>
                <a:ea typeface="黑体" panose="02010609060101010101" charset="-122"/>
                <a:cs typeface="Times New Roman" panose="02020603050405020304"/>
              </a:rPr>
              <a:t>Ⅰ</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They are going to _________ (send) to work in Xizang for two years.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—Do you have any problems if you _____________ (offer) this job?</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—Well, I'm thinking about the salary.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Though we don't know what is being discussed, yet we can feel the topic ____________________ (change).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Much progress _______________________________ (make) in China with the help of the people's hard work</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4" name="矩形 3"/>
          <p:cNvSpPr/>
          <p:nvPr/>
        </p:nvSpPr>
        <p:spPr>
          <a:xfrm>
            <a:off x="3672747" y="1943907"/>
            <a:ext cx="1189749" cy="523220"/>
          </a:xfrm>
          <a:prstGeom prst="rect">
            <a:avLst/>
          </a:prstGeom>
        </p:spPr>
        <p:txBody>
          <a:bodyPr wrap="none">
            <a:spAutoFit/>
          </a:bodyPr>
          <a:lstStyle/>
          <a:p>
            <a:r>
              <a:rPr lang="en-US" altLang="zh-CN" dirty="0"/>
              <a:t>be sent</a:t>
            </a:r>
            <a:endParaRPr lang="zh-CN" altLang="en-US" dirty="0"/>
          </a:p>
        </p:txBody>
      </p:sp>
      <p:sp>
        <p:nvSpPr>
          <p:cNvPr id="5" name="矩形 4"/>
          <p:cNvSpPr/>
          <p:nvPr/>
        </p:nvSpPr>
        <p:spPr>
          <a:xfrm>
            <a:off x="6265107" y="2500837"/>
            <a:ext cx="1742721" cy="523220"/>
          </a:xfrm>
          <a:prstGeom prst="rect">
            <a:avLst/>
          </a:prstGeom>
        </p:spPr>
        <p:txBody>
          <a:bodyPr wrap="none">
            <a:spAutoFit/>
          </a:bodyPr>
          <a:lstStyle/>
          <a:p>
            <a:r>
              <a:rPr lang="en-US" altLang="zh-CN" dirty="0"/>
              <a:t>are offered</a:t>
            </a:r>
            <a:endParaRPr lang="zh-CN" altLang="en-US" dirty="0"/>
          </a:p>
        </p:txBody>
      </p:sp>
      <p:sp>
        <p:nvSpPr>
          <p:cNvPr id="8" name="矩形 7"/>
          <p:cNvSpPr/>
          <p:nvPr/>
        </p:nvSpPr>
        <p:spPr>
          <a:xfrm>
            <a:off x="1656467" y="4334997"/>
            <a:ext cx="2712602" cy="523220"/>
          </a:xfrm>
          <a:prstGeom prst="rect">
            <a:avLst/>
          </a:prstGeom>
        </p:spPr>
        <p:txBody>
          <a:bodyPr wrap="none">
            <a:spAutoFit/>
          </a:bodyPr>
          <a:lstStyle/>
          <a:p>
            <a:r>
              <a:rPr lang="en-US" altLang="zh-CN" dirty="0"/>
              <a:t>has been changed</a:t>
            </a:r>
            <a:endParaRPr lang="zh-CN" altLang="en-US" dirty="0"/>
          </a:p>
        </p:txBody>
      </p:sp>
      <p:sp>
        <p:nvSpPr>
          <p:cNvPr id="9" name="矩形 8"/>
          <p:cNvSpPr/>
          <p:nvPr/>
        </p:nvSpPr>
        <p:spPr>
          <a:xfrm>
            <a:off x="3608813" y="4905842"/>
            <a:ext cx="4384534" cy="523220"/>
          </a:xfrm>
          <a:prstGeom prst="rect">
            <a:avLst/>
          </a:prstGeom>
        </p:spPr>
        <p:txBody>
          <a:bodyPr wrap="none">
            <a:spAutoFit/>
          </a:bodyPr>
          <a:lstStyle/>
          <a:p>
            <a:r>
              <a:rPr lang="en-US" altLang="zh-CN" dirty="0"/>
              <a:t>is being made/has been made</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32297" y="503707"/>
            <a:ext cx="10692000" cy="5633593"/>
          </a:xfrm>
        </p:spPr>
        <p:txBody>
          <a:bodyPr/>
          <a:lstStyle/>
          <a:p>
            <a:pPr lvl="0"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5. Nowadays, more new technologies ____________________ (apply) in the field of IT.</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6. I have to go to work by taxi because my car _____________________ (repair) at the garage.</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7. The flowers were so lovely that they ___________(sell) out in no time.</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8. George returned after the war, only _____________ (tell) that his wife had left him.</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9. We've had a good start, but next, more work needs _____________ (do) to achieve the final success.</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10. Take your time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There is a lot of time for you to get </a:t>
            </a:r>
            <a:r>
              <a:rPr lang="en-US" altLang="zh-CN" kern="100" dirty="0" smtClean="0">
                <a:solidFill>
                  <a:srgbClr val="000000"/>
                </a:solidFill>
                <a:latin typeface="Times New Roman" panose="02020603050405020304"/>
                <a:cs typeface="Courier New" panose="02070309020205020404"/>
              </a:rPr>
              <a:t>_______ </a:t>
            </a:r>
            <a:r>
              <a:rPr lang="en-US" altLang="zh-CN" kern="100" dirty="0">
                <a:solidFill>
                  <a:srgbClr val="000000"/>
                </a:solidFill>
                <a:latin typeface="Times New Roman" panose="02020603050405020304"/>
                <a:cs typeface="Courier New" panose="02070309020205020404"/>
              </a:rPr>
              <a:t>(dress</a:t>
            </a:r>
            <a:r>
              <a:rPr lang="en-US" altLang="zh-CN" kern="100" dirty="0" smtClean="0">
                <a:solidFill>
                  <a:srgbClr val="000000"/>
                </a:solidFill>
                <a:latin typeface="Times New Roman" panose="02020603050405020304"/>
                <a:cs typeface="Courier New" panose="02070309020205020404"/>
              </a:rPr>
              <a:t>)</a:t>
            </a:r>
            <a:r>
              <a:rPr lang="en-US" altLang="zh-CN" kern="100" dirty="0" smtClean="0">
                <a:solidFill>
                  <a:srgbClr val="000000"/>
                </a:solidFill>
                <a:latin typeface="Times New Roman" panose="02020603050405020304"/>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p:txBody>
      </p:sp>
      <p:sp>
        <p:nvSpPr>
          <p:cNvPr id="3" name="矩形 2"/>
          <p:cNvSpPr/>
          <p:nvPr/>
        </p:nvSpPr>
        <p:spPr>
          <a:xfrm>
            <a:off x="6481137" y="513232"/>
            <a:ext cx="2653290" cy="523220"/>
          </a:xfrm>
          <a:prstGeom prst="rect">
            <a:avLst/>
          </a:prstGeom>
        </p:spPr>
        <p:txBody>
          <a:bodyPr wrap="none">
            <a:spAutoFit/>
          </a:bodyPr>
          <a:lstStyle/>
          <a:p>
            <a:r>
              <a:rPr lang="en-US" altLang="zh-CN" dirty="0"/>
              <a:t>are being applied</a:t>
            </a:r>
            <a:endParaRPr lang="zh-CN" altLang="en-US" dirty="0"/>
          </a:p>
        </p:txBody>
      </p:sp>
      <p:sp>
        <p:nvSpPr>
          <p:cNvPr id="4" name="矩形 3"/>
          <p:cNvSpPr/>
          <p:nvPr/>
        </p:nvSpPr>
        <p:spPr>
          <a:xfrm>
            <a:off x="7860407" y="1636717"/>
            <a:ext cx="2653290" cy="523220"/>
          </a:xfrm>
          <a:prstGeom prst="rect">
            <a:avLst/>
          </a:prstGeom>
        </p:spPr>
        <p:txBody>
          <a:bodyPr wrap="none">
            <a:spAutoFit/>
          </a:bodyPr>
          <a:lstStyle/>
          <a:p>
            <a:r>
              <a:rPr lang="en-US" altLang="zh-CN" dirty="0"/>
              <a:t>is being repaired</a:t>
            </a:r>
            <a:endParaRPr lang="zh-CN" altLang="en-US" dirty="0"/>
          </a:p>
        </p:txBody>
      </p:sp>
      <p:sp>
        <p:nvSpPr>
          <p:cNvPr id="5" name="矩形 4"/>
          <p:cNvSpPr/>
          <p:nvPr/>
        </p:nvSpPr>
        <p:spPr>
          <a:xfrm>
            <a:off x="6409127" y="2788877"/>
            <a:ext cx="1569660" cy="523220"/>
          </a:xfrm>
          <a:prstGeom prst="rect">
            <a:avLst/>
          </a:prstGeom>
        </p:spPr>
        <p:txBody>
          <a:bodyPr wrap="none">
            <a:spAutoFit/>
          </a:bodyPr>
          <a:lstStyle/>
          <a:p>
            <a:r>
              <a:rPr lang="en-US" altLang="zh-CN" dirty="0"/>
              <a:t>were sold</a:t>
            </a:r>
            <a:endParaRPr lang="zh-CN" altLang="en-US" dirty="0"/>
          </a:p>
        </p:txBody>
      </p:sp>
      <p:sp>
        <p:nvSpPr>
          <p:cNvPr id="6" name="矩形 5"/>
          <p:cNvSpPr/>
          <p:nvPr/>
        </p:nvSpPr>
        <p:spPr>
          <a:xfrm>
            <a:off x="6351677" y="3292947"/>
            <a:ext cx="1569660" cy="523220"/>
          </a:xfrm>
          <a:prstGeom prst="rect">
            <a:avLst/>
          </a:prstGeom>
        </p:spPr>
        <p:txBody>
          <a:bodyPr wrap="none">
            <a:spAutoFit/>
          </a:bodyPr>
          <a:lstStyle/>
          <a:p>
            <a:r>
              <a:rPr lang="en-US" altLang="zh-CN" dirty="0"/>
              <a:t>to be told</a:t>
            </a:r>
            <a:endParaRPr lang="zh-CN" altLang="en-US" dirty="0"/>
          </a:p>
        </p:txBody>
      </p:sp>
      <p:sp>
        <p:nvSpPr>
          <p:cNvPr id="7" name="矩形 6"/>
          <p:cNvSpPr/>
          <p:nvPr/>
        </p:nvSpPr>
        <p:spPr>
          <a:xfrm>
            <a:off x="8569427" y="4392247"/>
            <a:ext cx="1678665" cy="523220"/>
          </a:xfrm>
          <a:prstGeom prst="rect">
            <a:avLst/>
          </a:prstGeom>
        </p:spPr>
        <p:txBody>
          <a:bodyPr wrap="none">
            <a:spAutoFit/>
          </a:bodyPr>
          <a:lstStyle/>
          <a:p>
            <a:r>
              <a:rPr lang="en-US" altLang="zh-CN" dirty="0"/>
              <a:t>to be done</a:t>
            </a:r>
            <a:endParaRPr lang="zh-CN" altLang="en-US" dirty="0"/>
          </a:p>
        </p:txBody>
      </p:sp>
      <p:sp>
        <p:nvSpPr>
          <p:cNvPr id="8" name="矩形 7"/>
          <p:cNvSpPr/>
          <p:nvPr/>
        </p:nvSpPr>
        <p:spPr>
          <a:xfrm>
            <a:off x="8677336" y="5553832"/>
            <a:ext cx="1260281" cy="523220"/>
          </a:xfrm>
          <a:prstGeom prst="rect">
            <a:avLst/>
          </a:prstGeom>
        </p:spPr>
        <p:txBody>
          <a:bodyPr wrap="none">
            <a:spAutoFit/>
          </a:bodyPr>
          <a:lstStyle/>
          <a:p>
            <a:r>
              <a:rPr lang="en-US" altLang="zh-CN" dirty="0"/>
              <a:t>dressed</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14914"/>
            <a:ext cx="10692000" cy="5730543"/>
          </a:xfrm>
        </p:spPr>
        <p:txBody>
          <a:bodyPr/>
          <a:lstStyle/>
          <a:p>
            <a:pPr algn="just">
              <a:lnSpc>
                <a:spcPct val="120000"/>
              </a:lnSpc>
              <a:spcAft>
                <a:spcPts val="0"/>
              </a:spcAft>
              <a:tabLst>
                <a:tab pos="5311140" algn="l"/>
              </a:tabLst>
            </a:pPr>
            <a:r>
              <a:rPr lang="en-US" altLang="zh-CN" kern="100" dirty="0">
                <a:solidFill>
                  <a:srgbClr val="000000"/>
                </a:solidFill>
                <a:latin typeface="宋体" panose="02010600030101010101" pitchFamily="2" charset="-122"/>
                <a:ea typeface="黑体" panose="02010609060101010101" charset="-122"/>
                <a:cs typeface="Times New Roman" panose="02020603050405020304"/>
              </a:rPr>
              <a:t>Ⅱ</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把下列句子变为被动语态</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 People use a great deal of water in this city.</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A great deal of water ____________ (by people) in this city.</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 Can I answer this question in simple English?</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______ this question ________________ in simple English?</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3. I saw him come this morning.</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________________________ (by me) this morning.</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4. The manager has not signed the papers.</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____________________________________ by the manager.</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5. The police are looking into the matter.</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______________________________ by the police.</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392847" y="1583857"/>
            <a:ext cx="1170513" cy="523220"/>
          </a:xfrm>
          <a:prstGeom prst="rect">
            <a:avLst/>
          </a:prstGeom>
        </p:spPr>
        <p:txBody>
          <a:bodyPr wrap="none">
            <a:spAutoFit/>
          </a:bodyPr>
          <a:lstStyle/>
          <a:p>
            <a:r>
              <a:rPr lang="en-US" altLang="zh-CN" dirty="0"/>
              <a:t>is used</a:t>
            </a:r>
            <a:endParaRPr lang="zh-CN" altLang="en-US" dirty="0"/>
          </a:p>
        </p:txBody>
      </p:sp>
      <p:sp>
        <p:nvSpPr>
          <p:cNvPr id="4" name="矩形 3"/>
          <p:cNvSpPr/>
          <p:nvPr/>
        </p:nvSpPr>
        <p:spPr>
          <a:xfrm>
            <a:off x="1008377" y="2572847"/>
            <a:ext cx="761747" cy="523220"/>
          </a:xfrm>
          <a:prstGeom prst="rect">
            <a:avLst/>
          </a:prstGeom>
        </p:spPr>
        <p:txBody>
          <a:bodyPr wrap="none">
            <a:spAutoFit/>
          </a:bodyPr>
          <a:lstStyle/>
          <a:p>
            <a:r>
              <a:rPr lang="en-US" altLang="zh-CN" dirty="0"/>
              <a:t>Can</a:t>
            </a:r>
            <a:endParaRPr lang="zh-CN" altLang="en-US" dirty="0"/>
          </a:p>
        </p:txBody>
      </p:sp>
      <p:sp>
        <p:nvSpPr>
          <p:cNvPr id="5" name="矩形 4"/>
          <p:cNvSpPr/>
          <p:nvPr/>
        </p:nvSpPr>
        <p:spPr>
          <a:xfrm>
            <a:off x="4216356" y="2572847"/>
            <a:ext cx="1967205" cy="523220"/>
          </a:xfrm>
          <a:prstGeom prst="rect">
            <a:avLst/>
          </a:prstGeom>
        </p:spPr>
        <p:txBody>
          <a:bodyPr wrap="none">
            <a:spAutoFit/>
          </a:bodyPr>
          <a:lstStyle/>
          <a:p>
            <a:r>
              <a:rPr lang="en-US" altLang="zh-CN" dirty="0"/>
              <a:t>be answered</a:t>
            </a:r>
            <a:endParaRPr lang="zh-CN" altLang="en-US" dirty="0"/>
          </a:p>
        </p:txBody>
      </p:sp>
      <p:sp>
        <p:nvSpPr>
          <p:cNvPr id="6" name="矩形 5"/>
          <p:cNvSpPr/>
          <p:nvPr/>
        </p:nvSpPr>
        <p:spPr>
          <a:xfrm>
            <a:off x="1152397" y="3600137"/>
            <a:ext cx="3211135" cy="523220"/>
          </a:xfrm>
          <a:prstGeom prst="rect">
            <a:avLst/>
          </a:prstGeom>
        </p:spPr>
        <p:txBody>
          <a:bodyPr wrap="none">
            <a:spAutoFit/>
          </a:bodyPr>
          <a:lstStyle/>
          <a:p>
            <a:r>
              <a:rPr lang="en-US" altLang="zh-CN" dirty="0"/>
              <a:t>He was seen to come</a:t>
            </a:r>
            <a:endParaRPr lang="zh-CN" altLang="en-US" dirty="0"/>
          </a:p>
        </p:txBody>
      </p:sp>
      <p:sp>
        <p:nvSpPr>
          <p:cNvPr id="7" name="矩形 6"/>
          <p:cNvSpPr/>
          <p:nvPr/>
        </p:nvSpPr>
        <p:spPr>
          <a:xfrm>
            <a:off x="1152397" y="4589227"/>
            <a:ext cx="4875053" cy="523220"/>
          </a:xfrm>
          <a:prstGeom prst="rect">
            <a:avLst/>
          </a:prstGeom>
        </p:spPr>
        <p:txBody>
          <a:bodyPr wrap="none">
            <a:spAutoFit/>
          </a:bodyPr>
          <a:lstStyle/>
          <a:p>
            <a:r>
              <a:rPr lang="en-US" altLang="zh-CN" dirty="0"/>
              <a:t>The papers have not been signed</a:t>
            </a:r>
            <a:endParaRPr lang="zh-CN" altLang="en-US" dirty="0"/>
          </a:p>
        </p:txBody>
      </p:sp>
      <p:sp>
        <p:nvSpPr>
          <p:cNvPr id="8" name="矩形 7"/>
          <p:cNvSpPr/>
          <p:nvPr/>
        </p:nvSpPr>
        <p:spPr>
          <a:xfrm>
            <a:off x="1152397" y="5616317"/>
            <a:ext cx="4676280" cy="523220"/>
          </a:xfrm>
          <a:prstGeom prst="rect">
            <a:avLst/>
          </a:prstGeom>
        </p:spPr>
        <p:txBody>
          <a:bodyPr wrap="none">
            <a:spAutoFit/>
          </a:bodyPr>
          <a:lstStyle/>
          <a:p>
            <a:r>
              <a:rPr lang="en-US" altLang="zh-CN" dirty="0"/>
              <a:t>The matter is being looked into</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平行四边形 29"/>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31"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33" name="矩形 32"/>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6"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燕尾形 36"/>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40"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41" name="组合 41"/>
          <p:cNvGrpSpPr/>
          <p:nvPr/>
        </p:nvGrpSpPr>
        <p:grpSpPr bwMode="auto">
          <a:xfrm>
            <a:off x="3829050" y="1195388"/>
            <a:ext cx="4102100" cy="1787525"/>
            <a:chOff x="3785732" y="617328"/>
            <a:chExt cx="4799076" cy="2091592"/>
          </a:xfrm>
        </p:grpSpPr>
        <p:sp>
          <p:nvSpPr>
            <p:cNvPr id="42" name="椭圆 41"/>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3" name="椭圆 42"/>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4" name="直接连接符 43"/>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6" name="组合 49"/>
            <p:cNvGrpSpPr/>
            <p:nvPr/>
          </p:nvGrpSpPr>
          <p:grpSpPr bwMode="auto">
            <a:xfrm>
              <a:off x="5137389" y="617328"/>
              <a:ext cx="2091594" cy="2091592"/>
              <a:chOff x="5049409" y="1518109"/>
              <a:chExt cx="2091594" cy="2091592"/>
            </a:xfrm>
          </p:grpSpPr>
          <p:sp>
            <p:nvSpPr>
              <p:cNvPr id="50" name="椭圆 49"/>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6"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48"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7" name="直接连接符 56"/>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66" name="燕尾形 6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67" name="矩形 66">
            <a:hlinkClick r:id="rId2" action="ppaction://hlinkfile"/>
          </p:cNvPr>
          <p:cNvSpPr/>
          <p:nvPr>
            <p:custDataLst>
              <p:tags r:id="rId3"/>
            </p:custDataLst>
          </p:nvPr>
        </p:nvSpPr>
        <p:spPr>
          <a:xfrm>
            <a:off x="3235325" y="4895850"/>
            <a:ext cx="5983500"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2</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素养评价</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七</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68" name="矩形 67">
            <a:hlinkClick r:id="rId4" action="ppaction://hlinksldjump"/>
          </p:cNvPr>
          <p:cNvSpPr/>
          <p:nvPr/>
        </p:nvSpPr>
        <p:spPr>
          <a:xfrm>
            <a:off x="3243263" y="5508339"/>
            <a:ext cx="8026386" cy="500063"/>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Ⅲ</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Using language</a:t>
            </a:r>
            <a:endPar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5" action="ppaction://hlinkfile"/>
          </p:cNvPr>
          <p:cNvSpPr/>
          <p:nvPr/>
        </p:nvSpPr>
        <p:spPr>
          <a:xfrm>
            <a:off x="-107950" y="-108031"/>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7"/>
                                        </p:tgtEl>
                                      </p:cBhvr>
                                    </p:animEffect>
                                    <p:animScale>
                                      <p:cBhvr>
                                        <p:cTn id="7" dur="1000" autoRev="1" fill="hold"/>
                                        <p:tgtEl>
                                          <p:spTgt spid="37"/>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7" grpId="1"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副标题 2"/>
          <p:cNvSpPr>
            <a:spLocks noGrp="1"/>
          </p:cNvSpPr>
          <p:nvPr>
            <p:ph type="subTitle" idx="1"/>
          </p:nvPr>
        </p:nvSpPr>
        <p:spPr bwMode="auto">
          <a:xfrm>
            <a:off x="414338" y="1583857"/>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5. Since then, it has become a </a:t>
            </a:r>
            <a:r>
              <a:rPr lang="en-US" altLang="zh-CN" b="1" kern="100" dirty="0">
                <a:solidFill>
                  <a:srgbClr val="000000"/>
                </a:solidFill>
                <a:latin typeface="Times New Roman" panose="02020603050405020304"/>
                <a:ea typeface="宋体" panose="02010600030101010101" pitchFamily="2" charset="-122"/>
                <a:cs typeface="Courier New" panose="02070309020205020404"/>
              </a:rPr>
              <a:t>proverb</a:t>
            </a:r>
            <a:r>
              <a:rPr lang="en-US" altLang="zh-CN" kern="100" dirty="0">
                <a:solidFill>
                  <a:srgbClr val="000000"/>
                </a:solidFill>
                <a:latin typeface="Times New Roman" panose="02020603050405020304"/>
                <a:ea typeface="宋体" panose="02010600030101010101" pitchFamily="2" charset="-122"/>
                <a:cs typeface="Courier New" panose="02070309020205020404"/>
              </a:rPr>
              <a:t> in the English language. </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r" defTabSz="914400">
              <a:spcAft>
                <a:spcPts val="0"/>
              </a:spcAft>
              <a:tabLst>
                <a:tab pos="5311140" algn="l"/>
              </a:tabLst>
            </a:pP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6. Forty hours is a fairly </a:t>
            </a:r>
            <a:r>
              <a:rPr lang="en-US" altLang="zh-CN" b="1" kern="100" dirty="0">
                <a:solidFill>
                  <a:srgbClr val="000000"/>
                </a:solidFill>
                <a:latin typeface="Times New Roman" panose="02020603050405020304"/>
                <a:ea typeface="宋体" panose="02010600030101010101" pitchFamily="2" charset="-122"/>
                <a:cs typeface="Courier New" panose="02070309020205020404"/>
              </a:rPr>
              <a:t>average</a:t>
            </a:r>
            <a:r>
              <a:rPr lang="en-US" altLang="zh-CN" kern="100" dirty="0">
                <a:solidFill>
                  <a:srgbClr val="000000"/>
                </a:solidFill>
                <a:latin typeface="Times New Roman" panose="02020603050405020304"/>
                <a:ea typeface="宋体" panose="02010600030101010101" pitchFamily="2" charset="-122"/>
                <a:cs typeface="Courier New" panose="02070309020205020404"/>
              </a:rPr>
              <a:t> working week for most people.</a:t>
            </a:r>
            <a:r>
              <a:rPr lang="en-US" altLang="zh-CN" kern="100" dirty="0">
                <a:solidFill>
                  <a:srgbClr val="000000"/>
                </a:solidFill>
                <a:latin typeface="Times New Roman" panose="02020603050405020304"/>
                <a:ea typeface="楷体_GB2312"/>
                <a:cs typeface="Courier New" panose="02070309020205020404"/>
              </a:rPr>
              <a:t>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7. They intended to </a:t>
            </a:r>
            <a:r>
              <a:rPr lang="en-US" altLang="zh-CN" b="1" kern="100" dirty="0">
                <a:solidFill>
                  <a:srgbClr val="000000"/>
                </a:solidFill>
                <a:latin typeface="Times New Roman" panose="02020603050405020304"/>
                <a:ea typeface="宋体" panose="02010600030101010101" pitchFamily="2" charset="-122"/>
                <a:cs typeface="Courier New" panose="02070309020205020404"/>
              </a:rPr>
              <a:t>invest</a:t>
            </a:r>
            <a:r>
              <a:rPr lang="en-US" altLang="zh-CN" kern="100" dirty="0">
                <a:solidFill>
                  <a:srgbClr val="000000"/>
                </a:solidFill>
                <a:latin typeface="Times New Roman" panose="02020603050405020304"/>
                <a:ea typeface="宋体" panose="02010600030101010101" pitchFamily="2" charset="-122"/>
                <a:cs typeface="Courier New" panose="02070309020205020404"/>
              </a:rPr>
              <a:t> hugely in new technology.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8. Some may think of the personality as a genetic </a:t>
            </a:r>
            <a:r>
              <a:rPr lang="en-US" altLang="zh-CN" b="1" kern="100" dirty="0">
                <a:solidFill>
                  <a:srgbClr val="000000"/>
                </a:solidFill>
                <a:latin typeface="Times New Roman" panose="02020603050405020304"/>
                <a:ea typeface="宋体" panose="02010600030101010101" pitchFamily="2" charset="-122"/>
                <a:cs typeface="Courier New" panose="02070309020205020404"/>
              </a:rPr>
              <a:t>trait</a:t>
            </a:r>
            <a:r>
              <a:rPr lang="en-US" altLang="zh-CN" kern="100" dirty="0">
                <a:solidFill>
                  <a:srgbClr val="000000"/>
                </a:solidFill>
                <a:latin typeface="Times New Roman" panose="02020603050405020304"/>
                <a:ea typeface="宋体" panose="02010600030101010101" pitchFamily="2" charset="-122"/>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p:txBody>
      </p:sp>
      <p:sp>
        <p:nvSpPr>
          <p:cNvPr id="3" name="矩形 2"/>
          <p:cNvSpPr/>
          <p:nvPr/>
        </p:nvSpPr>
        <p:spPr>
          <a:xfrm>
            <a:off x="8929477" y="2275382"/>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成语，习语</a:t>
            </a:r>
            <a:endParaRPr lang="zh-CN" altLang="en-US" dirty="0"/>
          </a:p>
        </p:txBody>
      </p:sp>
      <p:sp>
        <p:nvSpPr>
          <p:cNvPr id="4" name="矩形 3"/>
          <p:cNvSpPr/>
          <p:nvPr/>
        </p:nvSpPr>
        <p:spPr>
          <a:xfrm>
            <a:off x="9721587" y="2851362"/>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平均的</a:t>
            </a:r>
            <a:endParaRPr lang="zh-CN" altLang="en-US" dirty="0"/>
          </a:p>
        </p:txBody>
      </p:sp>
      <p:sp>
        <p:nvSpPr>
          <p:cNvPr id="5" name="矩形 4"/>
          <p:cNvSpPr/>
          <p:nvPr/>
        </p:nvSpPr>
        <p:spPr>
          <a:xfrm>
            <a:off x="8298535" y="345611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投资</a:t>
            </a:r>
            <a:endParaRPr lang="zh-CN" altLang="en-US" dirty="0"/>
          </a:p>
        </p:txBody>
      </p:sp>
      <p:sp>
        <p:nvSpPr>
          <p:cNvPr id="6" name="矩形 5"/>
          <p:cNvSpPr/>
          <p:nvPr/>
        </p:nvSpPr>
        <p:spPr>
          <a:xfrm>
            <a:off x="8569427" y="4033129"/>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个性特征</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392772"/>
            <a:ext cx="10692000" cy="624530"/>
          </a:xfrm>
        </p:spPr>
        <p:txBody>
          <a:bodyPr/>
          <a:lstStyle/>
          <a:p>
            <a:pPr algn="just">
              <a:spcAft>
                <a:spcPts val="0"/>
              </a:spcAft>
              <a:tabLst>
                <a:tab pos="5311140" algn="l"/>
              </a:tabLst>
            </a:pPr>
            <a:r>
              <a:rPr lang="zh-CN" altLang="zh-CN" kern="100">
                <a:solidFill>
                  <a:srgbClr val="000000"/>
                </a:solidFill>
                <a:latin typeface="宋体" panose="02010600030101010101" pitchFamily="2" charset="-122"/>
                <a:ea typeface="黑体" panose="02010609060101010101" charset="-122"/>
                <a:cs typeface="宋体" panose="02010600030101010101" pitchFamily="2" charset="-122"/>
              </a:rPr>
              <a:t>Ⅱ</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拓展词汇知变形</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288279" y="1042832"/>
          <a:ext cx="10945518" cy="4992624"/>
        </p:xfrm>
        <a:graphic>
          <a:graphicData uri="http://schemas.openxmlformats.org/drawingml/2006/table">
            <a:tbl>
              <a:tblPr/>
              <a:tblGrid>
                <a:gridCol w="4464618"/>
                <a:gridCol w="6480900"/>
              </a:tblGrid>
              <a:tr h="0">
                <a:tc>
                  <a:txBody>
                    <a:bodyPr/>
                    <a:lstStyle/>
                    <a:p>
                      <a:pPr algn="ctr">
                        <a:lnSpc>
                          <a:spcPct val="13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教材词汇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拓展词汇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a:txBody>
                    <a:bodyPr/>
                    <a:lstStyle/>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Book Antiqua" panose="02040602050305030304"/>
                          <a:ea typeface="楷体_GB2312"/>
                          <a:cs typeface="Times New Roman" panose="02020603050405020304"/>
                        </a:rPr>
                        <a:t>v</a:t>
                      </a:r>
                      <a:r>
                        <a:rPr lang="en-US" sz="2800" i="1"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合作，协作</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cooperation</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合作，协作</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rowSpan="2">
                  <a:txBody>
                    <a:bodyPr/>
                    <a:lstStyle/>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Times New Roman" panose="02020603050405020304"/>
                          <a:ea typeface="楷体_GB2312"/>
                          <a:cs typeface="Courier New" panose="02070309020205020404"/>
                        </a:rPr>
                        <a:t>n. </a:t>
                      </a:r>
                      <a:r>
                        <a:rPr lang="zh-CN" sz="2800" kern="100" dirty="0">
                          <a:solidFill>
                            <a:srgbClr val="000000"/>
                          </a:solidFill>
                          <a:effectLst/>
                          <a:latin typeface="Times New Roman" panose="02020603050405020304"/>
                          <a:ea typeface="楷体_GB2312"/>
                          <a:cs typeface="Times New Roman" panose="02020603050405020304"/>
                        </a:rPr>
                        <a:t>分析师，分析员</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analyse</a:t>
                      </a:r>
                      <a:r>
                        <a:rPr lang="en-US" sz="2800" i="1" kern="100">
                          <a:solidFill>
                            <a:srgbClr val="000000"/>
                          </a:solidFill>
                          <a:effectLst/>
                          <a:latin typeface="Times New Roman" panose="02020603050405020304"/>
                          <a:ea typeface="楷体_GB2312"/>
                          <a:cs typeface="Courier New" panose="02070309020205020404"/>
                        </a:rPr>
                        <a:t> </a:t>
                      </a:r>
                      <a:r>
                        <a:rPr lang="en-US" sz="2800" i="1" kern="100">
                          <a:solidFill>
                            <a:srgbClr val="000000"/>
                          </a:solidFill>
                          <a:effectLst/>
                          <a:latin typeface="Book Antiqua" panose="02040602050305030304"/>
                          <a:ea typeface="楷体_GB2312"/>
                          <a:cs typeface="Times New Roman" panose="02020603050405020304"/>
                        </a:rPr>
                        <a:t>v</a:t>
                      </a:r>
                      <a:r>
                        <a:rPr lang="en-US" sz="2800" i="1" kern="100">
                          <a:solidFill>
                            <a:srgbClr val="000000"/>
                          </a:solidFill>
                          <a:effectLst/>
                          <a:latin typeface="Times New Roman" panose="02020603050405020304"/>
                          <a:ea typeface="楷体_GB2312"/>
                          <a:cs typeface="Courier New" panose="02070309020205020404"/>
                        </a:rPr>
                        <a:t>. </a:t>
                      </a:r>
                      <a:r>
                        <a:rPr lang="zh-CN" sz="2800" kern="100">
                          <a:solidFill>
                            <a:srgbClr val="000000"/>
                          </a:solidFill>
                          <a:effectLst/>
                          <a:latin typeface="Times New Roman" panose="02020603050405020304"/>
                          <a:ea typeface="楷体_GB2312"/>
                          <a:cs typeface="Times New Roman" panose="02020603050405020304"/>
                        </a:rPr>
                        <a:t>分析</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analysis</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分析</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Book Antiqua" panose="02040602050305030304"/>
                          <a:ea typeface="楷体_GB2312"/>
                          <a:cs typeface="Times New Roman" panose="02020603050405020304"/>
                        </a:rPr>
                        <a:t>v</a:t>
                      </a:r>
                      <a:r>
                        <a:rPr lang="en-US" sz="2800" i="1"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总结，概括</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summary</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总结，摘要</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Book Antiqua" panose="02040602050305030304"/>
                          <a:ea typeface="楷体_GB2312"/>
                          <a:cs typeface="Times New Roman" panose="02020603050405020304"/>
                        </a:rPr>
                        <a:t>v</a:t>
                      </a:r>
                      <a:r>
                        <a:rPr lang="en-US" sz="2800" i="1"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解释，说明</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illustration</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图解，图示</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rowSpan="2">
                  <a:txBody>
                    <a:bodyPr/>
                    <a:lstStyle/>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Times New Roman" panose="02020603050405020304"/>
                          <a:ea typeface="楷体_GB2312"/>
                          <a:cs typeface="Courier New" panose="02070309020205020404"/>
                        </a:rPr>
                        <a:t>n. </a:t>
                      </a:r>
                      <a:r>
                        <a:rPr lang="zh-CN" sz="2800" kern="100" dirty="0">
                          <a:solidFill>
                            <a:srgbClr val="000000"/>
                          </a:solidFill>
                          <a:effectLst/>
                          <a:latin typeface="Times New Roman" panose="02020603050405020304"/>
                          <a:ea typeface="楷体_GB2312"/>
                          <a:cs typeface="Times New Roman" panose="02020603050405020304"/>
                        </a:rPr>
                        <a:t>接受者</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receive</a:t>
                      </a:r>
                      <a:r>
                        <a:rPr lang="en-US" sz="2800" i="1" kern="100">
                          <a:solidFill>
                            <a:srgbClr val="000000"/>
                          </a:solidFill>
                          <a:effectLst/>
                          <a:latin typeface="Times New Roman" panose="02020603050405020304"/>
                          <a:ea typeface="楷体_GB2312"/>
                          <a:cs typeface="Courier New" panose="02070309020205020404"/>
                        </a:rPr>
                        <a:t> </a:t>
                      </a:r>
                      <a:r>
                        <a:rPr lang="en-US" sz="2800" i="1" kern="100">
                          <a:solidFill>
                            <a:srgbClr val="000000"/>
                          </a:solidFill>
                          <a:effectLst/>
                          <a:latin typeface="Book Antiqua" panose="02040602050305030304"/>
                          <a:ea typeface="楷体_GB2312"/>
                          <a:cs typeface="Times New Roman" panose="02020603050405020304"/>
                        </a:rPr>
                        <a:t>v</a:t>
                      </a:r>
                      <a:r>
                        <a:rPr lang="en-US" sz="2800" i="1" kern="100">
                          <a:solidFill>
                            <a:srgbClr val="000000"/>
                          </a:solidFill>
                          <a:effectLst/>
                          <a:latin typeface="Times New Roman" panose="02020603050405020304"/>
                          <a:ea typeface="楷体_GB2312"/>
                          <a:cs typeface="Courier New" panose="02070309020205020404"/>
                        </a:rPr>
                        <a:t>. </a:t>
                      </a:r>
                      <a:r>
                        <a:rPr lang="zh-CN" sz="2800" kern="100">
                          <a:solidFill>
                            <a:srgbClr val="000000"/>
                          </a:solidFill>
                          <a:effectLst/>
                          <a:latin typeface="Times New Roman" panose="02020603050405020304"/>
                          <a:ea typeface="楷体_GB2312"/>
                          <a:cs typeface="Times New Roman" panose="02020603050405020304"/>
                        </a:rPr>
                        <a:t>接收，收到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reception</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欢迎</a:t>
                      </a:r>
                      <a:r>
                        <a:rPr lang="en-US" sz="2800" kern="100">
                          <a:solidFill>
                            <a:srgbClr val="000000"/>
                          </a:solidFill>
                          <a:effectLst/>
                          <a:latin typeface="Times New Roman" panose="02020603050405020304"/>
                          <a:ea typeface="楷体_GB2312"/>
                          <a:cs typeface="Courier New" panose="02070309020205020404"/>
                        </a:rPr>
                        <a:t>(</a:t>
                      </a:r>
                      <a:r>
                        <a:rPr lang="zh-CN" sz="2800" kern="100">
                          <a:solidFill>
                            <a:srgbClr val="000000"/>
                          </a:solidFill>
                          <a:effectLst/>
                          <a:latin typeface="Times New Roman" panose="02020603050405020304"/>
                          <a:ea typeface="楷体_GB2312"/>
                          <a:cs typeface="Times New Roman" panose="02020603050405020304"/>
                        </a:rPr>
                        <a:t>会</a:t>
                      </a:r>
                      <a:r>
                        <a:rPr lang="en-US" sz="2800" kern="100">
                          <a:solidFill>
                            <a:srgbClr val="000000"/>
                          </a:solidFill>
                          <a:effectLst/>
                          <a:latin typeface="Times New Roman" panose="02020603050405020304"/>
                          <a:ea typeface="楷体_GB2312"/>
                          <a:cs typeface="Courier New" panose="02070309020205020404"/>
                        </a:rPr>
                        <a:t>)</a:t>
                      </a:r>
                      <a:r>
                        <a:rPr lang="zh-CN" sz="2800" kern="100">
                          <a:solidFill>
                            <a:srgbClr val="000000"/>
                          </a:solidFill>
                          <a:effectLst/>
                          <a:latin typeface="Times New Roman" panose="02020603050405020304"/>
                          <a:ea typeface="楷体_GB2312"/>
                          <a:cs typeface="Times New Roman" panose="02020603050405020304"/>
                        </a:rPr>
                        <a:t>，接待</a:t>
                      </a:r>
                      <a:r>
                        <a:rPr lang="en-US" sz="2800" kern="100">
                          <a:solidFill>
                            <a:srgbClr val="000000"/>
                          </a:solidFill>
                          <a:effectLst/>
                          <a:latin typeface="Times New Roman" panose="02020603050405020304"/>
                          <a:ea typeface="楷体_GB2312"/>
                          <a:cs typeface="Courier New" panose="02070309020205020404"/>
                        </a:rPr>
                        <a:t>(</a:t>
                      </a:r>
                      <a:r>
                        <a:rPr lang="zh-CN" sz="2800" kern="100">
                          <a:solidFill>
                            <a:srgbClr val="000000"/>
                          </a:solidFill>
                          <a:effectLst/>
                          <a:latin typeface="Times New Roman" panose="02020603050405020304"/>
                          <a:ea typeface="楷体_GB2312"/>
                          <a:cs typeface="Times New Roman" panose="02020603050405020304"/>
                        </a:rPr>
                        <a:t>会</a:t>
                      </a:r>
                      <a:r>
                        <a:rPr lang="en-US" sz="2800" kern="100">
                          <a:solidFill>
                            <a:srgbClr val="000000"/>
                          </a:solidFill>
                          <a:effectLst/>
                          <a:latin typeface="Times New Roman" panose="02020603050405020304"/>
                          <a:ea typeface="楷体_GB2312"/>
                          <a:cs typeface="Courier New" panose="02070309020205020404"/>
                        </a:rPr>
                        <a:t>)</a:t>
                      </a:r>
                      <a:r>
                        <a:rPr lang="zh-CN" sz="2800" kern="100">
                          <a:solidFill>
                            <a:srgbClr val="000000"/>
                          </a:solidFill>
                          <a:effectLst/>
                          <a:latin typeface="Times New Roman" panose="02020603050405020304"/>
                          <a:ea typeface="楷体_GB2312"/>
                          <a:cs typeface="Times New Roman" panose="02020603050405020304"/>
                        </a:rPr>
                        <a:t>；接待处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Times New Roman" panose="02020603050405020304"/>
                          <a:ea typeface="楷体_GB2312"/>
                          <a:cs typeface="Courier New" panose="02070309020205020404"/>
                        </a:rPr>
                        <a:t>n. </a:t>
                      </a:r>
                      <a:r>
                        <a:rPr lang="zh-CN" sz="2800" kern="100" dirty="0">
                          <a:solidFill>
                            <a:srgbClr val="000000"/>
                          </a:solidFill>
                          <a:effectLst/>
                          <a:latin typeface="Times New Roman" panose="02020603050405020304"/>
                          <a:ea typeface="楷体_GB2312"/>
                          <a:cs typeface="Times New Roman" panose="02020603050405020304"/>
                        </a:rPr>
                        <a:t>智慧，才智</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wise</a:t>
                      </a:r>
                      <a:r>
                        <a:rPr lang="en-US" sz="2800" i="1" kern="100" dirty="0">
                          <a:solidFill>
                            <a:srgbClr val="000000"/>
                          </a:solidFill>
                          <a:effectLst/>
                          <a:latin typeface="Times New Roman" panose="02020603050405020304"/>
                          <a:ea typeface="楷体_GB2312"/>
                          <a:cs typeface="Courier New" panose="02070309020205020404"/>
                        </a:rPr>
                        <a:t> adj. </a:t>
                      </a:r>
                      <a:r>
                        <a:rPr lang="zh-CN" sz="2800" kern="100" dirty="0">
                          <a:solidFill>
                            <a:srgbClr val="000000"/>
                          </a:solidFill>
                          <a:effectLst/>
                          <a:latin typeface="Times New Roman" panose="02020603050405020304"/>
                          <a:ea typeface="楷体_GB2312"/>
                          <a:cs typeface="Times New Roman" panose="02020603050405020304"/>
                        </a:rPr>
                        <a:t>英明的，明智的</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4" name="矩形 3"/>
          <p:cNvSpPr/>
          <p:nvPr/>
        </p:nvSpPr>
        <p:spPr>
          <a:xfrm>
            <a:off x="369812" y="1574232"/>
            <a:ext cx="1620957" cy="523220"/>
          </a:xfrm>
          <a:prstGeom prst="rect">
            <a:avLst/>
          </a:prstGeom>
        </p:spPr>
        <p:txBody>
          <a:bodyPr wrap="none">
            <a:spAutoFit/>
          </a:bodyPr>
          <a:lstStyle/>
          <a:p>
            <a:r>
              <a:rPr lang="en-US" altLang="zh-CN" dirty="0"/>
              <a:t>cooperate</a:t>
            </a:r>
            <a:endParaRPr lang="zh-CN" altLang="en-US" dirty="0"/>
          </a:p>
        </p:txBody>
      </p:sp>
      <p:sp>
        <p:nvSpPr>
          <p:cNvPr id="5" name="矩形 4"/>
          <p:cNvSpPr/>
          <p:nvPr/>
        </p:nvSpPr>
        <p:spPr>
          <a:xfrm>
            <a:off x="369812" y="2375867"/>
            <a:ext cx="1199367" cy="523220"/>
          </a:xfrm>
          <a:prstGeom prst="rect">
            <a:avLst/>
          </a:prstGeom>
        </p:spPr>
        <p:txBody>
          <a:bodyPr wrap="none">
            <a:spAutoFit/>
          </a:bodyPr>
          <a:lstStyle/>
          <a:p>
            <a:r>
              <a:rPr lang="en-US" altLang="zh-CN" dirty="0"/>
              <a:t>analyst</a:t>
            </a:r>
            <a:endParaRPr lang="zh-CN" altLang="en-US" dirty="0"/>
          </a:p>
        </p:txBody>
      </p:sp>
      <p:sp>
        <p:nvSpPr>
          <p:cNvPr id="6" name="矩形 5"/>
          <p:cNvSpPr/>
          <p:nvPr/>
        </p:nvSpPr>
        <p:spPr>
          <a:xfrm>
            <a:off x="369812" y="3297495"/>
            <a:ext cx="1737976" cy="523220"/>
          </a:xfrm>
          <a:prstGeom prst="rect">
            <a:avLst/>
          </a:prstGeom>
        </p:spPr>
        <p:txBody>
          <a:bodyPr wrap="none">
            <a:spAutoFit/>
          </a:bodyPr>
          <a:lstStyle/>
          <a:p>
            <a:r>
              <a:rPr lang="en-US" altLang="zh-CN" dirty="0" err="1"/>
              <a:t>summarise</a:t>
            </a:r>
            <a:endParaRPr lang="zh-CN" altLang="en-US" dirty="0"/>
          </a:p>
        </p:txBody>
      </p:sp>
      <p:sp>
        <p:nvSpPr>
          <p:cNvPr id="7" name="矩形 6"/>
          <p:cNvSpPr/>
          <p:nvPr/>
        </p:nvSpPr>
        <p:spPr>
          <a:xfrm>
            <a:off x="369812" y="3859502"/>
            <a:ext cx="1438214" cy="523220"/>
          </a:xfrm>
          <a:prstGeom prst="rect">
            <a:avLst/>
          </a:prstGeom>
        </p:spPr>
        <p:txBody>
          <a:bodyPr wrap="none">
            <a:spAutoFit/>
          </a:bodyPr>
          <a:lstStyle/>
          <a:p>
            <a:r>
              <a:rPr lang="en-US" altLang="zh-CN" dirty="0"/>
              <a:t>illustrate</a:t>
            </a:r>
            <a:endParaRPr lang="zh-CN" altLang="en-US" dirty="0"/>
          </a:p>
        </p:txBody>
      </p:sp>
      <p:sp>
        <p:nvSpPr>
          <p:cNvPr id="8" name="矩形 7"/>
          <p:cNvSpPr/>
          <p:nvPr/>
        </p:nvSpPr>
        <p:spPr>
          <a:xfrm>
            <a:off x="369812" y="4627327"/>
            <a:ext cx="1438214" cy="523220"/>
          </a:xfrm>
          <a:prstGeom prst="rect">
            <a:avLst/>
          </a:prstGeom>
        </p:spPr>
        <p:txBody>
          <a:bodyPr wrap="none">
            <a:spAutoFit/>
          </a:bodyPr>
          <a:lstStyle/>
          <a:p>
            <a:r>
              <a:rPr lang="en-US" altLang="zh-CN" dirty="0"/>
              <a:t>recipient</a:t>
            </a:r>
            <a:endParaRPr lang="zh-CN" altLang="en-US" dirty="0"/>
          </a:p>
        </p:txBody>
      </p:sp>
      <p:sp>
        <p:nvSpPr>
          <p:cNvPr id="9" name="矩形 8"/>
          <p:cNvSpPr/>
          <p:nvPr/>
        </p:nvSpPr>
        <p:spPr>
          <a:xfrm>
            <a:off x="369812" y="5515732"/>
            <a:ext cx="1321196" cy="523220"/>
          </a:xfrm>
          <a:prstGeom prst="rect">
            <a:avLst/>
          </a:prstGeom>
        </p:spPr>
        <p:txBody>
          <a:bodyPr wrap="none">
            <a:spAutoFit/>
          </a:bodyPr>
          <a:lstStyle/>
          <a:p>
            <a:r>
              <a:rPr lang="en-US" altLang="zh-CN" dirty="0"/>
              <a:t>wisdom</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03707"/>
            <a:ext cx="10692000" cy="5730543"/>
          </a:xfrm>
        </p:spPr>
        <p:txBody>
          <a:bodyPr/>
          <a:lstStyle/>
          <a:p>
            <a:pPr algn="just">
              <a:lnSpc>
                <a:spcPct val="120000"/>
              </a:lnSpc>
              <a:spcAft>
                <a:spcPts val="0"/>
              </a:spcAft>
              <a:tabLst>
                <a:tab pos="5311140" algn="l"/>
              </a:tabLst>
            </a:pPr>
            <a:r>
              <a:rPr lang="zh-CN" altLang="zh-CN" kern="100">
                <a:solidFill>
                  <a:srgbClr val="000000"/>
                </a:solidFill>
                <a:latin typeface="宋体" panose="02010600030101010101" pitchFamily="2" charset="-122"/>
                <a:ea typeface="黑体" panose="02010609060101010101" charset="-122"/>
                <a:cs typeface="宋体" panose="02010600030101010101" pitchFamily="2" charset="-122"/>
              </a:rPr>
              <a:t>Ⅲ</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补全短语</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 ____ the end of </a:t>
            </a:r>
            <a:r>
              <a:rPr lang="zh-CN" altLang="zh-CN" kern="100" dirty="0">
                <a:solidFill>
                  <a:srgbClr val="000000"/>
                </a:solidFill>
                <a:latin typeface="Times New Roman" panose="02020603050405020304"/>
                <a:cs typeface="Times New Roman" panose="02020603050405020304"/>
              </a:rPr>
              <a:t>在</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末尾</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 pass ____ </a:t>
            </a:r>
            <a:r>
              <a:rPr lang="zh-CN" altLang="zh-CN" kern="100" dirty="0">
                <a:solidFill>
                  <a:srgbClr val="000000"/>
                </a:solidFill>
                <a:latin typeface="Times New Roman" panose="02020603050405020304"/>
                <a:cs typeface="Times New Roman" panose="02020603050405020304"/>
              </a:rPr>
              <a:t>传递；转移</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3. stick ____ </a:t>
            </a:r>
            <a:r>
              <a:rPr lang="zh-CN" altLang="zh-CN" kern="100" dirty="0">
                <a:solidFill>
                  <a:srgbClr val="000000"/>
                </a:solidFill>
                <a:latin typeface="Times New Roman" panose="02020603050405020304"/>
                <a:cs typeface="Times New Roman" panose="02020603050405020304"/>
              </a:rPr>
              <a:t>坚持，遵守</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4. give ____ </a:t>
            </a:r>
            <a:r>
              <a:rPr lang="zh-CN" altLang="zh-CN" kern="100" dirty="0">
                <a:solidFill>
                  <a:srgbClr val="000000"/>
                </a:solidFill>
                <a:latin typeface="Times New Roman" panose="02020603050405020304"/>
                <a:cs typeface="Times New Roman" panose="02020603050405020304"/>
              </a:rPr>
              <a:t>放弃</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5. ____ the age of </a:t>
            </a:r>
            <a:r>
              <a:rPr lang="zh-CN" altLang="zh-CN" kern="100" dirty="0">
                <a:solidFill>
                  <a:srgbClr val="000000"/>
                </a:solidFill>
                <a:latin typeface="Times New Roman" panose="02020603050405020304"/>
                <a:cs typeface="Times New Roman" panose="02020603050405020304"/>
              </a:rPr>
              <a:t>在</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岁时</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6. graduate ________ </a:t>
            </a:r>
            <a:r>
              <a:rPr lang="zh-CN" altLang="zh-CN" kern="100" dirty="0">
                <a:solidFill>
                  <a:srgbClr val="000000"/>
                </a:solidFill>
                <a:latin typeface="Times New Roman" panose="02020603050405020304"/>
                <a:cs typeface="Times New Roman" panose="02020603050405020304"/>
              </a:rPr>
              <a:t>毕业于</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7. put one's efforts ________ doing </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投入精力做某事</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8. ____ first </a:t>
            </a:r>
            <a:r>
              <a:rPr lang="zh-CN" altLang="zh-CN" kern="100" dirty="0">
                <a:solidFill>
                  <a:srgbClr val="000000"/>
                </a:solidFill>
                <a:latin typeface="Times New Roman" panose="02020603050405020304"/>
                <a:cs typeface="Times New Roman" panose="02020603050405020304"/>
              </a:rPr>
              <a:t>起初</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9. come ________ </a:t>
            </a:r>
            <a:r>
              <a:rPr lang="zh-CN" altLang="zh-CN" kern="100" dirty="0">
                <a:solidFill>
                  <a:srgbClr val="000000"/>
                </a:solidFill>
                <a:latin typeface="Times New Roman" panose="02020603050405020304"/>
                <a:cs typeface="Times New Roman" panose="02020603050405020304"/>
              </a:rPr>
              <a:t>实现</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10. rather ________ </a:t>
            </a:r>
            <a:r>
              <a:rPr lang="zh-CN" altLang="zh-CN" kern="100" dirty="0">
                <a:solidFill>
                  <a:srgbClr val="000000"/>
                </a:solidFill>
                <a:latin typeface="Times New Roman" panose="02020603050405020304"/>
                <a:cs typeface="Times New Roman" panose="02020603050405020304"/>
              </a:rPr>
              <a:t>而不是</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008377" y="1060737"/>
            <a:ext cx="442750" cy="523220"/>
          </a:xfrm>
          <a:prstGeom prst="rect">
            <a:avLst/>
          </a:prstGeom>
        </p:spPr>
        <p:txBody>
          <a:bodyPr wrap="none">
            <a:spAutoFit/>
          </a:bodyPr>
          <a:lstStyle/>
          <a:p>
            <a:r>
              <a:rPr lang="en-US" altLang="zh-CN" dirty="0"/>
              <a:t>at</a:t>
            </a:r>
            <a:endParaRPr lang="zh-CN" altLang="en-US" dirty="0"/>
          </a:p>
        </p:txBody>
      </p:sp>
      <p:sp>
        <p:nvSpPr>
          <p:cNvPr id="4" name="矩形 3"/>
          <p:cNvSpPr/>
          <p:nvPr/>
        </p:nvSpPr>
        <p:spPr>
          <a:xfrm>
            <a:off x="1685042" y="1585519"/>
            <a:ext cx="543739" cy="523220"/>
          </a:xfrm>
          <a:prstGeom prst="rect">
            <a:avLst/>
          </a:prstGeom>
        </p:spPr>
        <p:txBody>
          <a:bodyPr wrap="none">
            <a:spAutoFit/>
          </a:bodyPr>
          <a:lstStyle/>
          <a:p>
            <a:r>
              <a:rPr lang="en-US" altLang="zh-CN" dirty="0"/>
              <a:t>on</a:t>
            </a:r>
            <a:endParaRPr lang="zh-CN" altLang="en-US" dirty="0"/>
          </a:p>
        </p:txBody>
      </p:sp>
      <p:sp>
        <p:nvSpPr>
          <p:cNvPr id="5" name="矩形 4"/>
          <p:cNvSpPr/>
          <p:nvPr/>
        </p:nvSpPr>
        <p:spPr>
          <a:xfrm>
            <a:off x="1685042" y="2087927"/>
            <a:ext cx="463588" cy="523220"/>
          </a:xfrm>
          <a:prstGeom prst="rect">
            <a:avLst/>
          </a:prstGeom>
        </p:spPr>
        <p:txBody>
          <a:bodyPr wrap="none">
            <a:spAutoFit/>
          </a:bodyPr>
          <a:lstStyle/>
          <a:p>
            <a:r>
              <a:rPr lang="en-US" altLang="zh-CN" dirty="0"/>
              <a:t>to</a:t>
            </a:r>
            <a:endParaRPr lang="zh-CN" altLang="en-US" dirty="0"/>
          </a:p>
        </p:txBody>
      </p:sp>
      <p:sp>
        <p:nvSpPr>
          <p:cNvPr id="6" name="矩形 5"/>
          <p:cNvSpPr/>
          <p:nvPr/>
        </p:nvSpPr>
        <p:spPr>
          <a:xfrm>
            <a:off x="1656467" y="2534847"/>
            <a:ext cx="543739" cy="523220"/>
          </a:xfrm>
          <a:prstGeom prst="rect">
            <a:avLst/>
          </a:prstGeom>
        </p:spPr>
        <p:txBody>
          <a:bodyPr wrap="none">
            <a:spAutoFit/>
          </a:bodyPr>
          <a:lstStyle/>
          <a:p>
            <a:r>
              <a:rPr lang="en-US" altLang="zh-CN" dirty="0"/>
              <a:t>up</a:t>
            </a:r>
            <a:endParaRPr lang="zh-CN" altLang="en-US" dirty="0"/>
          </a:p>
        </p:txBody>
      </p:sp>
      <p:sp>
        <p:nvSpPr>
          <p:cNvPr id="7" name="矩形 6"/>
          <p:cNvSpPr/>
          <p:nvPr/>
        </p:nvSpPr>
        <p:spPr>
          <a:xfrm>
            <a:off x="1008377" y="3076917"/>
            <a:ext cx="442750" cy="523220"/>
          </a:xfrm>
          <a:prstGeom prst="rect">
            <a:avLst/>
          </a:prstGeom>
        </p:spPr>
        <p:txBody>
          <a:bodyPr wrap="none">
            <a:spAutoFit/>
          </a:bodyPr>
          <a:lstStyle/>
          <a:p>
            <a:r>
              <a:rPr lang="en-US" altLang="zh-CN" dirty="0"/>
              <a:t>at</a:t>
            </a:r>
            <a:endParaRPr lang="zh-CN" altLang="en-US" dirty="0"/>
          </a:p>
        </p:txBody>
      </p:sp>
      <p:sp>
        <p:nvSpPr>
          <p:cNvPr id="8" name="矩形 7"/>
          <p:cNvSpPr/>
          <p:nvPr/>
        </p:nvSpPr>
        <p:spPr>
          <a:xfrm>
            <a:off x="2448577" y="3600137"/>
            <a:ext cx="883575" cy="523220"/>
          </a:xfrm>
          <a:prstGeom prst="rect">
            <a:avLst/>
          </a:prstGeom>
        </p:spPr>
        <p:txBody>
          <a:bodyPr wrap="none">
            <a:spAutoFit/>
          </a:bodyPr>
          <a:lstStyle/>
          <a:p>
            <a:r>
              <a:rPr lang="en-US" altLang="zh-CN" dirty="0"/>
              <a:t>from</a:t>
            </a:r>
            <a:endParaRPr lang="zh-CN" altLang="en-US" dirty="0"/>
          </a:p>
        </p:txBody>
      </p:sp>
      <p:sp>
        <p:nvSpPr>
          <p:cNvPr id="9" name="矩形 8"/>
          <p:cNvSpPr/>
          <p:nvPr/>
        </p:nvSpPr>
        <p:spPr>
          <a:xfrm>
            <a:off x="3456717" y="4123357"/>
            <a:ext cx="742511" cy="523220"/>
          </a:xfrm>
          <a:prstGeom prst="rect">
            <a:avLst/>
          </a:prstGeom>
        </p:spPr>
        <p:txBody>
          <a:bodyPr wrap="none">
            <a:spAutoFit/>
          </a:bodyPr>
          <a:lstStyle/>
          <a:p>
            <a:r>
              <a:rPr lang="en-US" altLang="zh-CN" dirty="0"/>
              <a:t>into</a:t>
            </a:r>
            <a:endParaRPr lang="zh-CN" altLang="en-US" dirty="0"/>
          </a:p>
        </p:txBody>
      </p:sp>
      <p:sp>
        <p:nvSpPr>
          <p:cNvPr id="10" name="矩形 9"/>
          <p:cNvSpPr/>
          <p:nvPr/>
        </p:nvSpPr>
        <p:spPr>
          <a:xfrm>
            <a:off x="1008377" y="4608277"/>
            <a:ext cx="442750" cy="523220"/>
          </a:xfrm>
          <a:prstGeom prst="rect">
            <a:avLst/>
          </a:prstGeom>
        </p:spPr>
        <p:txBody>
          <a:bodyPr wrap="none">
            <a:spAutoFit/>
          </a:bodyPr>
          <a:lstStyle/>
          <a:p>
            <a:r>
              <a:rPr lang="en-US" altLang="zh-CN" dirty="0"/>
              <a:t>at</a:t>
            </a:r>
            <a:endParaRPr lang="zh-CN" altLang="en-US" dirty="0"/>
          </a:p>
        </p:txBody>
      </p:sp>
      <p:sp>
        <p:nvSpPr>
          <p:cNvPr id="11" name="矩形 10"/>
          <p:cNvSpPr/>
          <p:nvPr/>
        </p:nvSpPr>
        <p:spPr>
          <a:xfrm>
            <a:off x="2066116" y="5112347"/>
            <a:ext cx="742511" cy="523220"/>
          </a:xfrm>
          <a:prstGeom prst="rect">
            <a:avLst/>
          </a:prstGeom>
        </p:spPr>
        <p:txBody>
          <a:bodyPr wrap="none">
            <a:spAutoFit/>
          </a:bodyPr>
          <a:lstStyle/>
          <a:p>
            <a:r>
              <a:rPr lang="en-US" altLang="zh-CN" dirty="0"/>
              <a:t>true</a:t>
            </a:r>
            <a:endParaRPr lang="zh-CN" altLang="en-US" dirty="0"/>
          </a:p>
        </p:txBody>
      </p:sp>
      <p:sp>
        <p:nvSpPr>
          <p:cNvPr id="12" name="矩形 11"/>
          <p:cNvSpPr/>
          <p:nvPr/>
        </p:nvSpPr>
        <p:spPr>
          <a:xfrm>
            <a:off x="2304557" y="5659664"/>
            <a:ext cx="801823" cy="523220"/>
          </a:xfrm>
          <a:prstGeom prst="rect">
            <a:avLst/>
          </a:prstGeom>
        </p:spPr>
        <p:txBody>
          <a:bodyPr wrap="none">
            <a:spAutoFit/>
          </a:bodyPr>
          <a:lstStyle/>
          <a:p>
            <a:r>
              <a:rPr lang="en-US" altLang="zh-CN" dirty="0"/>
              <a:t>than</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431295"/>
          </a:xfrm>
        </p:spPr>
        <p:txBody>
          <a:bodyPr/>
          <a:lstStyle/>
          <a:p>
            <a:pPr algn="just">
              <a:spcAft>
                <a:spcPts val="0"/>
              </a:spcAft>
              <a:tabLst>
                <a:tab pos="5311140" algn="l"/>
              </a:tabLst>
            </a:pPr>
            <a:r>
              <a:rPr lang="zh-CN" altLang="zh-CN" kern="100" dirty="0">
                <a:solidFill>
                  <a:srgbClr val="000000"/>
                </a:solidFill>
                <a:latin typeface="宋体" panose="02010600030101010101" pitchFamily="2" charset="-122"/>
                <a:ea typeface="黑体" panose="02010609060101010101" charset="-122"/>
                <a:cs typeface="宋体" panose="02010600030101010101" pitchFamily="2" charset="-122"/>
              </a:rPr>
              <a:t>Ⅳ</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补全句子</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句型公式：现在分词短语作结果状语</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In China, a man from Jiangsu Province graduated from university at the age of 88, ____________________________________ in the country.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在中国，江苏一名男子</a:t>
            </a:r>
            <a:r>
              <a:rPr lang="en-US" altLang="zh-CN" kern="100" dirty="0">
                <a:solidFill>
                  <a:srgbClr val="000000"/>
                </a:solidFill>
                <a:latin typeface="Times New Roman" panose="02020603050405020304"/>
                <a:cs typeface="Courier New" panose="02070309020205020404"/>
              </a:rPr>
              <a:t>88</a:t>
            </a:r>
            <a:r>
              <a:rPr lang="zh-CN" altLang="zh-CN" kern="100" dirty="0">
                <a:solidFill>
                  <a:srgbClr val="000000"/>
                </a:solidFill>
                <a:latin typeface="Times New Roman" panose="02020603050405020304"/>
                <a:cs typeface="Times New Roman" panose="02020603050405020304"/>
              </a:rPr>
              <a:t>岁时从大学毕业，成为这个国家中年龄最大的大学毕业生。</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句型公式：现在进行时的被动语态</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On discovering that </a:t>
            </a:r>
            <a:r>
              <a:rPr lang="en-US" altLang="zh-CN" kern="100" dirty="0" err="1">
                <a:solidFill>
                  <a:srgbClr val="000000"/>
                </a:solidFill>
                <a:latin typeface="Times New Roman" panose="02020603050405020304"/>
                <a:cs typeface="Courier New" panose="02070309020205020404"/>
              </a:rPr>
              <a:t>Morrie</a:t>
            </a:r>
            <a:r>
              <a:rPr lang="en-US" altLang="zh-CN" kern="100" dirty="0">
                <a:solidFill>
                  <a:srgbClr val="000000"/>
                </a:solidFill>
                <a:latin typeface="Times New Roman" panose="02020603050405020304"/>
                <a:cs typeface="Courier New" panose="02070309020205020404"/>
              </a:rPr>
              <a:t> __________________________________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当发现莫里因重病而变得虚弱时</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2117102" y="2419302"/>
            <a:ext cx="6229590" cy="523220"/>
          </a:xfrm>
          <a:prstGeom prst="rect">
            <a:avLst/>
          </a:prstGeom>
        </p:spPr>
        <p:txBody>
          <a:bodyPr wrap="none">
            <a:spAutoFit/>
          </a:bodyPr>
          <a:lstStyle/>
          <a:p>
            <a:r>
              <a:rPr lang="en-US" altLang="zh-CN" dirty="0"/>
              <a:t>making him the oldest university graduate</a:t>
            </a:r>
            <a:endParaRPr lang="zh-CN" altLang="en-US" dirty="0"/>
          </a:p>
        </p:txBody>
      </p:sp>
      <p:sp>
        <p:nvSpPr>
          <p:cNvPr id="4" name="矩形 3"/>
          <p:cNvSpPr/>
          <p:nvPr/>
        </p:nvSpPr>
        <p:spPr>
          <a:xfrm>
            <a:off x="4752897" y="4824307"/>
            <a:ext cx="5540299" cy="523220"/>
          </a:xfrm>
          <a:prstGeom prst="rect">
            <a:avLst/>
          </a:prstGeom>
        </p:spPr>
        <p:txBody>
          <a:bodyPr wrap="none">
            <a:spAutoFit/>
          </a:bodyPr>
          <a:lstStyle/>
          <a:p>
            <a:r>
              <a:rPr lang="en-US" altLang="zh-CN" dirty="0"/>
              <a:t>is being weakened by a severe illness</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79787"/>
            <a:ext cx="10692000" cy="4315027"/>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句型公式：一般将来时的被动语态</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box of tissues _________________________________ this book!</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要读完这本书你将需要一盒纸巾！</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a way to do </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Since ancient times, storytelling has been _________________________ </a:t>
            </a:r>
            <a:r>
              <a:rPr lang="en-US" altLang="zh-CN" kern="100" dirty="0" smtClean="0">
                <a:solidFill>
                  <a:srgbClr val="000000"/>
                </a:solidFill>
                <a:latin typeface="Times New Roman" panose="02020603050405020304"/>
                <a:cs typeface="Courier New" panose="02070309020205020404"/>
              </a:rPr>
              <a:t>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自古以来，讲故事一直是分享和传递智慧的一种方式。</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3600737" y="1727877"/>
            <a:ext cx="4378122" cy="523220"/>
          </a:xfrm>
          <a:prstGeom prst="rect">
            <a:avLst/>
          </a:prstGeom>
        </p:spPr>
        <p:txBody>
          <a:bodyPr wrap="none">
            <a:spAutoFit/>
          </a:bodyPr>
          <a:lstStyle/>
          <a:p>
            <a:r>
              <a:rPr lang="en-US" altLang="zh-CN" dirty="0"/>
              <a:t>will be needed to get through</a:t>
            </a:r>
            <a:endParaRPr lang="zh-CN" altLang="en-US" dirty="0"/>
          </a:p>
        </p:txBody>
      </p:sp>
      <p:sp>
        <p:nvSpPr>
          <p:cNvPr id="4" name="矩形 3"/>
          <p:cNvSpPr/>
          <p:nvPr/>
        </p:nvSpPr>
        <p:spPr>
          <a:xfrm>
            <a:off x="6841187" y="3509077"/>
            <a:ext cx="4009431" cy="523220"/>
          </a:xfrm>
          <a:prstGeom prst="rect">
            <a:avLst/>
          </a:prstGeom>
        </p:spPr>
        <p:txBody>
          <a:bodyPr wrap="none">
            <a:spAutoFit/>
          </a:bodyPr>
          <a:lstStyle/>
          <a:p>
            <a:r>
              <a:rPr lang="en-US" altLang="zh-CN" dirty="0"/>
              <a:t>a way to share and pass on</a:t>
            </a:r>
            <a:endParaRPr lang="zh-CN" altLang="en-US" dirty="0"/>
          </a:p>
        </p:txBody>
      </p:sp>
      <p:sp>
        <p:nvSpPr>
          <p:cNvPr id="5" name="矩形 4"/>
          <p:cNvSpPr/>
          <p:nvPr/>
        </p:nvSpPr>
        <p:spPr>
          <a:xfrm>
            <a:off x="576317" y="4142307"/>
            <a:ext cx="1321196" cy="523220"/>
          </a:xfrm>
          <a:prstGeom prst="rect">
            <a:avLst/>
          </a:prstGeom>
        </p:spPr>
        <p:txBody>
          <a:bodyPr wrap="none">
            <a:spAutoFit/>
          </a:bodyPr>
          <a:lstStyle/>
          <a:p>
            <a:r>
              <a:rPr lang="en-US" altLang="zh-CN" dirty="0"/>
              <a:t>wisdom</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任务型课堂</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7411" name="副标题 3"/>
          <p:cNvSpPr>
            <a:spLocks noGrp="1"/>
          </p:cNvSpPr>
          <p:nvPr>
            <p:ph type="subTitle" idx="1"/>
          </p:nvPr>
        </p:nvSpPr>
        <p:spPr bwMode="auto">
          <a:xfrm>
            <a:off x="414338" y="2868444"/>
            <a:ext cx="10693400" cy="18118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it is easier to achieve something if you </a:t>
            </a:r>
            <a:r>
              <a:rPr lang="en-US" altLang="zh-CN" b="1" kern="100" dirty="0">
                <a:solidFill>
                  <a:srgbClr val="000000"/>
                </a:solidFill>
                <a:latin typeface="Times New Roman" panose="02020603050405020304"/>
                <a:cs typeface="Courier New" panose="02070309020205020404"/>
              </a:rPr>
              <a:t>cooperate</a:t>
            </a:r>
            <a:r>
              <a:rPr lang="en-US" altLang="zh-CN" kern="100" dirty="0">
                <a:solidFill>
                  <a:srgbClr val="000000"/>
                </a:solidFill>
                <a:latin typeface="Times New Roman" panose="02020603050405020304"/>
                <a:cs typeface="Courier New" panose="02070309020205020404"/>
              </a:rPr>
              <a:t> with someone else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如果你和别人合作，就更容易达成</a:t>
            </a:r>
            <a:r>
              <a:rPr lang="zh-CN" altLang="zh-CN" kern="100" dirty="0" smtClean="0">
                <a:solidFill>
                  <a:srgbClr val="000000"/>
                </a:solidFill>
                <a:latin typeface="Times New Roman" panose="02020603050405020304"/>
                <a:cs typeface="Times New Roman" panose="02020603050405020304"/>
              </a:rPr>
              <a:t>目标</a:t>
            </a:r>
            <a:endParaRPr lang="zh-CN" altLang="zh-CN" sz="1050" kern="100" dirty="0">
              <a:latin typeface="宋体" panose="02010600030101010101" pitchFamily="2" charset="-122"/>
              <a:cs typeface="Courier New" panose="02070309020205020404"/>
            </a:endParaRPr>
          </a:p>
        </p:txBody>
      </p:sp>
      <p:sp>
        <p:nvSpPr>
          <p:cNvPr id="5" name="矩形 4"/>
          <p:cNvSpPr/>
          <p:nvPr/>
        </p:nvSpPr>
        <p:spPr>
          <a:xfrm>
            <a:off x="422275" y="2274705"/>
            <a:ext cx="10775950" cy="523875"/>
          </a:xfrm>
          <a:prstGeom prst="rect">
            <a:avLst/>
          </a:prstGeom>
          <a:solidFill>
            <a:schemeClr val="bg1">
              <a:lumMod val="75000"/>
            </a:schemeClr>
          </a:solidFill>
        </p:spPr>
        <p:txBody>
          <a:bodyPr>
            <a:spAutoFit/>
          </a:bodyPr>
          <a:lstStyle/>
          <a:p>
            <a:pPr defTabSz="913130" eaLnBrk="0" hangingPunct="0">
              <a:defRPr/>
            </a:pPr>
            <a:r>
              <a:rPr lang="en-US" altLang="zh-CN" b="1" kern="100" dirty="0">
                <a:solidFill>
                  <a:srgbClr val="000000"/>
                </a:solidFill>
                <a:latin typeface="Times New Roman" panose="02020603050405020304"/>
                <a:ea typeface="黑体" panose="02010609060101010101" charset="-122"/>
              </a:rPr>
              <a:t>1. cooperate</a:t>
            </a:r>
            <a:r>
              <a:rPr lang="en-US" altLang="zh-CN" b="1" i="1" kern="100" dirty="0">
                <a:solidFill>
                  <a:srgbClr val="000000"/>
                </a:solidFill>
                <a:latin typeface="Times New Roman" panose="02020603050405020304"/>
                <a:ea typeface="黑体" panose="02010609060101010101" charset="-122"/>
              </a:rPr>
              <a:t> v. </a:t>
            </a:r>
            <a:r>
              <a:rPr lang="zh-CN" altLang="zh-CN" kern="100" dirty="0">
                <a:solidFill>
                  <a:srgbClr val="000000"/>
                </a:solidFill>
                <a:latin typeface="Times New Roman" panose="02020603050405020304"/>
                <a:ea typeface="黑体" panose="02010609060101010101" charset="-122"/>
                <a:cs typeface="Times New Roman" panose="02020603050405020304"/>
              </a:rPr>
              <a:t>合作，协作</a:t>
            </a:r>
            <a:endParaRPr lang="zh-CN" altLang="en-US" dirty="0">
              <a:solidFill>
                <a:schemeClr val="tx1"/>
              </a:solidFill>
            </a:endParaRPr>
          </a:p>
        </p:txBody>
      </p:sp>
    </p:spTree>
  </p:cSld>
  <p:clrMapOvr>
    <a:masterClrMapping/>
  </p:clrMapOvr>
  <p:transition spd="slow"/>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9040</Words>
  <Application>WPS 演示</Application>
  <PresentationFormat>自定义</PresentationFormat>
  <Paragraphs>476</Paragraphs>
  <Slides>38</Slides>
  <Notes>15</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38</vt:i4>
      </vt:variant>
    </vt:vector>
  </HeadingPairs>
  <TitlesOfParts>
    <vt:vector size="59" baseType="lpstr">
      <vt:lpstr>Arial</vt:lpstr>
      <vt:lpstr>宋体</vt:lpstr>
      <vt:lpstr>Wingdings</vt:lpstr>
      <vt:lpstr>Times New Roman</vt:lpstr>
      <vt:lpstr>微软雅黑</vt:lpstr>
      <vt:lpstr>Calibri Light</vt:lpstr>
      <vt:lpstr>等线 Light</vt:lpstr>
      <vt:lpstr>HelveticaNeueLT Pro 67 MdCn</vt:lpstr>
      <vt:lpstr>Calibri</vt:lpstr>
      <vt:lpstr>Calibri</vt:lpstr>
      <vt:lpstr>Times New Roman</vt:lpstr>
      <vt:lpstr>Courier New</vt:lpstr>
      <vt:lpstr>黑体</vt:lpstr>
      <vt:lpstr>楷体_GB2312</vt:lpstr>
      <vt:lpstr>新宋体</vt:lpstr>
      <vt:lpstr>Book Antiqua</vt:lpstr>
      <vt:lpstr>IPAPANNEW</vt:lpstr>
      <vt:lpstr>Segoe Print</vt:lpstr>
      <vt:lpstr>Arial Unicode MS</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1302</cp:revision>
  <dcterms:created xsi:type="dcterms:W3CDTF">2016-06-29T09:22:00Z</dcterms:created>
  <dcterms:modified xsi:type="dcterms:W3CDTF">2026-02-25T07:09:14Z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