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6" r:id="rId3"/>
  </p:sldMasterIdLst>
  <p:notesMasterIdLst>
    <p:notesMasterId r:id="rId5"/>
  </p:notesMasterIdLst>
  <p:handoutMasterIdLst>
    <p:handoutMasterId r:id="rId52"/>
  </p:handoutMasterIdLst>
  <p:sldIdLst>
    <p:sldId id="2476" r:id="rId4"/>
    <p:sldId id="2363" r:id="rId6"/>
    <p:sldId id="2478" r:id="rId7"/>
    <p:sldId id="2343" r:id="rId8"/>
    <p:sldId id="3888" r:id="rId9"/>
    <p:sldId id="3889" r:id="rId10"/>
    <p:sldId id="3891" r:id="rId11"/>
    <p:sldId id="3890" r:id="rId12"/>
    <p:sldId id="3892" r:id="rId13"/>
    <p:sldId id="3893" r:id="rId14"/>
    <p:sldId id="3664" r:id="rId15"/>
    <p:sldId id="3800" r:id="rId16"/>
    <p:sldId id="3895" r:id="rId17"/>
    <p:sldId id="3896" r:id="rId18"/>
    <p:sldId id="3874" r:id="rId19"/>
    <p:sldId id="3875" r:id="rId20"/>
    <p:sldId id="3877" r:id="rId21"/>
    <p:sldId id="3867" r:id="rId22"/>
    <p:sldId id="3868" r:id="rId23"/>
    <p:sldId id="3897" r:id="rId24"/>
    <p:sldId id="3898" r:id="rId25"/>
    <p:sldId id="3872" r:id="rId26"/>
    <p:sldId id="3884" r:id="rId27"/>
    <p:sldId id="3899" r:id="rId28"/>
    <p:sldId id="3900" r:id="rId29"/>
    <p:sldId id="3901" r:id="rId30"/>
    <p:sldId id="3902" r:id="rId31"/>
    <p:sldId id="3903" r:id="rId32"/>
    <p:sldId id="3904" r:id="rId33"/>
    <p:sldId id="3905" r:id="rId34"/>
    <p:sldId id="3906" r:id="rId35"/>
    <p:sldId id="3907" r:id="rId36"/>
    <p:sldId id="3908" r:id="rId37"/>
    <p:sldId id="3909" r:id="rId38"/>
    <p:sldId id="3910" r:id="rId39"/>
    <p:sldId id="3911" r:id="rId40"/>
    <p:sldId id="3912" r:id="rId41"/>
    <p:sldId id="3887" r:id="rId42"/>
    <p:sldId id="3913" r:id="rId43"/>
    <p:sldId id="3914" r:id="rId44"/>
    <p:sldId id="3915" r:id="rId45"/>
    <p:sldId id="3885" r:id="rId46"/>
    <p:sldId id="3916" r:id="rId47"/>
    <p:sldId id="3917" r:id="rId48"/>
    <p:sldId id="3918" r:id="rId49"/>
    <p:sldId id="3780" r:id="rId50"/>
    <p:sldId id="2276" r:id="rId51"/>
  </p:sldIdLst>
  <p:sldSz cx="11522075" cy="6480175"/>
  <p:notesSz cx="6858000" cy="9144000"/>
  <p:custDataLst>
    <p:tags r:id="rId56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49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7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24" autoAdjust="0"/>
    <p:restoredTop sz="94268" autoAdjust="0"/>
  </p:normalViewPr>
  <p:slideViewPr>
    <p:cSldViewPr showGuides="1">
      <p:cViewPr varScale="1">
        <p:scale>
          <a:sx n="110" d="100"/>
          <a:sy n="110" d="100"/>
        </p:scale>
        <p:origin x="-972" y="-78"/>
      </p:cViewPr>
      <p:guideLst>
        <p:guide orient="horz" pos="549"/>
        <p:guide orient="horz" pos="462"/>
        <p:guide orient="horz" pos="2212"/>
        <p:guide pos="1677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6" Type="http://schemas.openxmlformats.org/officeDocument/2006/relationships/tags" Target="tags/tag10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11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DDD8757-E291-41ED-9A3A-6F1F3C72F63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8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1F63835-7B3A-4763-8268-55C29EE5F0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4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E126B11-085D-4708-8676-D1B02C2DCB42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70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9110236-A9E3-47A1-B650-4DB6295608A0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54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BFB6F5BD-4E7A-46C5-8DB4-F88FE74A8B4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slide" Target="../slides/slide46.xml"/><Relationship Id="rId4" Type="http://schemas.openxmlformats.org/officeDocument/2006/relationships/slide" Target="../slides/slide18.xml"/><Relationship Id="rId3" Type="http://schemas.openxmlformats.org/officeDocument/2006/relationships/slide" Target="../slides/slide11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slide" Target="../slides/slide46.xml"/><Relationship Id="rId4" Type="http://schemas.openxmlformats.org/officeDocument/2006/relationships/slide" Target="../slides/slide18.xml"/><Relationship Id="rId3" Type="http://schemas.openxmlformats.org/officeDocument/2006/relationships/slide" Target="../slides/slide11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slide" Target="../slides/slide46.xml"/><Relationship Id="rId4" Type="http://schemas.openxmlformats.org/officeDocument/2006/relationships/slide" Target="../slides/slide3.xml"/><Relationship Id="rId3" Type="http://schemas.openxmlformats.org/officeDocument/2006/relationships/slide" Target="../slides/slide18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slide" Target="../slides/slide18.xml"/><Relationship Id="rId4" Type="http://schemas.openxmlformats.org/officeDocument/2006/relationships/slide" Target="../slides/slide3.xml"/><Relationship Id="rId3" Type="http://schemas.openxmlformats.org/officeDocument/2006/relationships/slide" Target="../slides/slide46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en-US" altLang="zh-CN" sz="1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5.xml"/><Relationship Id="rId6" Type="http://schemas.openxmlformats.org/officeDocument/2006/relationships/slideLayout" Target="../slideLayouts/slideLayout7.xml"/><Relationship Id="rId5" Type="http://schemas.openxmlformats.org/officeDocument/2006/relationships/hyperlink" Target="../3.&#37197;&#22871;&#32451;&#20064;&#39064;/&#35838;&#21518;&#32032;&#20859;&#35780;&#20215;/23%20Unit%206&#12288;&#35838;&#21518;&#32032;&#20859;&#35780;&#20215;(&#20108;&#21313;&#19977;)&#12288;Section%20&#8546;&#12288;Using%20language.docx" TargetMode="External"/><Relationship Id="rId4" Type="http://schemas.openxmlformats.org/officeDocument/2006/relationships/slide" Target="slide1.xml"/><Relationship Id="rId3" Type="http://schemas.openxmlformats.org/officeDocument/2006/relationships/tags" Target="../tags/tag9.xml"/><Relationship Id="rId2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1" Type="http://schemas.openxmlformats.org/officeDocument/2006/relationships/image" Target="../media/image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 bwMode="auto">
          <a:xfrm>
            <a:off x="0" y="0"/>
            <a:ext cx="115316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>
            <a:off x="0" y="3449638"/>
            <a:ext cx="3781425" cy="1516062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>
            <p:custDataLst>
              <p:tags r:id="rId3"/>
            </p:custDataLst>
          </p:nvPr>
        </p:nvSpPr>
        <p:spPr>
          <a:xfrm>
            <a:off x="3781425" y="3457575"/>
            <a:ext cx="7750175" cy="1516063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10245" name="文本框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3238" y="3889375"/>
            <a:ext cx="3032125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复习任务群一</a:t>
            </a:r>
            <a:endParaRPr lang="zh-CN" altLang="en-US" sz="3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5"/>
          <p:cNvSpPr/>
          <p:nvPr>
            <p:custDataLst>
              <p:tags r:id="rId5"/>
            </p:custDataLst>
          </p:nvPr>
        </p:nvSpPr>
        <p:spPr>
          <a:xfrm>
            <a:off x="4003675" y="3548063"/>
            <a:ext cx="7327900" cy="1268412"/>
          </a:xfrm>
          <a:prstGeom prst="rect">
            <a:avLst/>
          </a:prstGeom>
          <a:noFill/>
          <a:ln w="9525">
            <a:noFill/>
          </a:ln>
        </p:spPr>
        <p:txBody>
          <a:bodyPr lIns="86411" tIns="43205" rIns="86411" bIns="43205">
            <a:spAutoFit/>
          </a:bodyPr>
          <a:lstStyle/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 b="1"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  <a:endParaRPr sz="3200" b="1">
              <a:solidFill>
                <a:srgbClr val="5B9BD5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  <a:endParaRPr sz="3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" name="梯形 26"/>
          <p:cNvSpPr/>
          <p:nvPr>
            <p:custDataLst>
              <p:tags r:id="rId6"/>
            </p:custDataLst>
          </p:nvPr>
        </p:nvSpPr>
        <p:spPr>
          <a:xfrm>
            <a:off x="1512888" y="2913063"/>
            <a:ext cx="8604250" cy="1514475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7"/>
            </p:custDataLst>
          </p:nvPr>
        </p:nvSpPr>
        <p:spPr>
          <a:xfrm>
            <a:off x="0" y="3629025"/>
            <a:ext cx="11531600" cy="28797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 dirty="0">
              <a:solidFill>
                <a:prstClr val="white"/>
              </a:solidFill>
            </a:endParaRPr>
          </a:p>
        </p:txBody>
      </p:sp>
      <p:sp>
        <p:nvSpPr>
          <p:cNvPr id="29" name="梯形 28"/>
          <p:cNvSpPr/>
          <p:nvPr>
            <p:custDataLst>
              <p:tags r:id="rId8"/>
            </p:custDataLst>
          </p:nvPr>
        </p:nvSpPr>
        <p:spPr>
          <a:xfrm flipV="1">
            <a:off x="1908175" y="2913063"/>
            <a:ext cx="7805738" cy="1341437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30" name="文本框 10"/>
          <p:cNvSpPr txBox="1"/>
          <p:nvPr>
            <p:custDataLst>
              <p:tags r:id="rId9"/>
            </p:custDataLst>
          </p:nvPr>
        </p:nvSpPr>
        <p:spPr>
          <a:xfrm>
            <a:off x="9525" y="2963863"/>
            <a:ext cx="11522075" cy="1265237"/>
          </a:xfrm>
          <a:prstGeom prst="rect">
            <a:avLst/>
          </a:prstGeom>
          <a:noFill/>
        </p:spPr>
        <p:txBody>
          <a:bodyPr anchor="ctr" anchorCtr="1"/>
          <a:lstStyle/>
          <a:p>
            <a:pPr algn="ctr" defTabSz="913130" eaLnBrk="0" hangingPunct="0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3600" b="1" dirty="0" smtClean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130" eaLnBrk="0" hangingPunct="0">
              <a:defRPr/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Space 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 beyond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1" name="标题 1"/>
          <p:cNvSpPr txBox="1">
            <a:spLocks noChangeArrowheads="1"/>
          </p:cNvSpPr>
          <p:nvPr/>
        </p:nvSpPr>
        <p:spPr bwMode="auto">
          <a:xfrm>
            <a:off x="-12700" y="4695825"/>
            <a:ext cx="1152207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2" name="文本框 8"/>
          <p:cNvSpPr txBox="1">
            <a:spLocks noChangeArrowheads="1"/>
          </p:cNvSpPr>
          <p:nvPr/>
        </p:nvSpPr>
        <p:spPr bwMode="auto">
          <a:xfrm>
            <a:off x="-687388" y="4121150"/>
            <a:ext cx="38401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932314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引导定语从句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So,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_______________,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Where is everybody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？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所以，正如费米所说：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人都到哪里去了？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 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引导目的状语从句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Finally, on 15 September 2017,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Cassini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was pointed towards Saturn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最后，在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2017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年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月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15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日，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卡西尼号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被定向土星的方向，以便它迎接一个引燃的结局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60537" y="1636747"/>
            <a:ext cx="20970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as Fermi said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0424" y="3983132"/>
            <a:ext cx="48157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so that it would meet a fiery end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3204083"/>
            <a:ext cx="10693400" cy="24150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Submit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 three-minute video introducing yourself and saying why you would be an ideal space candidate.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提交一个三分钟的视频，介绍你自己，并说明为什么你会成为一个理想的太空候选人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2275" y="1832295"/>
            <a:ext cx="10775950" cy="122777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defTabSz="913130" eaLnBrk="0" hangingPunct="0">
              <a:lnSpc>
                <a:spcPct val="140000"/>
              </a:lnSpc>
              <a:defRPr/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1. submit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v.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提交，呈送，递交；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顺从，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服从，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屈服；建议，主张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431775"/>
            <a:ext cx="10693400" cy="42439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(1)submit sb.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submit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to sb.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把某物提交给某人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submit to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向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屈服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服从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submit oneself to...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使某人自己服从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submit that...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建议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主张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(2)submission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提交的文件；意见；屈服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(3)submissive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驯服的；顺从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副标题 1"/>
          <p:cNvSpPr txBox="1"/>
          <p:nvPr/>
        </p:nvSpPr>
        <p:spPr bwMode="auto">
          <a:xfrm>
            <a:off x="414338" y="5108659"/>
            <a:ext cx="10693400" cy="1227772"/>
          </a:xfrm>
          <a:prstGeom prst="rect">
            <a:avLst/>
          </a:prstGeom>
          <a:noFill/>
          <a:ln w="9525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submit</a:t>
            </a:r>
            <a:r>
              <a:rPr lang="zh-CN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的过去式、过去分词以及现在分词分别为：</a:t>
            </a: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submitted</a:t>
            </a:r>
            <a:r>
              <a:rPr lang="zh-CN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submitted</a:t>
            </a:r>
            <a:r>
              <a:rPr lang="zh-CN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submitting</a:t>
            </a:r>
            <a:r>
              <a:rPr lang="zh-CN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4751170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079847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 you ____________ (submit) your homework?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新课标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researchers then examined these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(submit), coding(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编码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 experiences into different categories.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will submit the report ___ the chairman tomorrow.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Soldiers in the army must submit ___ the orders of the officers.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78346" y="2375991"/>
            <a:ext cx="15985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submitted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037401" y="2977851"/>
            <a:ext cx="1938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submissions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84873" y="4193031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to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90978" y="4771001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607708"/>
            <a:ext cx="10692000" cy="3108543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应用文写作之申请信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我真诚地希望您能再给我一次机会，让我在下周一提交作业。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sincerely hope you can offer me another chance and let me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 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next Monday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90739" y="3492115"/>
            <a:ext cx="17988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submit my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6461" y="4104183"/>
            <a:ext cx="17203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homework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201175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Scared of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being space sick?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害怕患上太空病吗？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(1)be scared to do/of doing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害怕做某事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scared that...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害怕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，担心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scared to death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吓死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(2)scare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使害怕，使担心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scare sb. into doing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恐吓某人做某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2275" y="643962"/>
            <a:ext cx="10775950" cy="5238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defTabSz="913130" eaLnBrk="0" hangingPunct="0">
              <a:defRPr/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be scared of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害怕；担心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27539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There's nothing for you to be scared 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was far too scared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(tell) anybody about it.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got so ________ (scare) that she stood there dumbfounded.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Local businesses were scared ______ paying protection money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21077" y="2608855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of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210764" y="3240087"/>
            <a:ext cx="1010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to tell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64693" y="3816151"/>
            <a:ext cx="10999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scared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335227" y="4428219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into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56345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句式升级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was scared of the barking dog, so he dared not approach the house.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_________________________, 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dared not approach the house.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过去分词作状语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读后续写之人物性格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她很勇敢，但她害怕医生。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was very brave, but she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80517" y="2411995"/>
            <a:ext cx="3892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Scared of the barking dog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716921" y="4824263"/>
            <a:ext cx="3392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was scared of a doctor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45" y="2337320"/>
            <a:ext cx="25050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755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75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3002390"/>
            <a:ext cx="10693400" cy="3037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 she was young, she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could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dance very well.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Could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tell me more about it?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't have slept through all that noise.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 experienced teacher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make mistakes.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⑤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Might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 ask what you're doing here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275" y="1637233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复习情态动词</a:t>
            </a:r>
            <a:endParaRPr lang="en-US" altLang="zh-CN" b="1" kern="100" dirty="0">
              <a:solidFill>
                <a:schemeClr val="tx1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4504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sacrifice of the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Challenger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calls to us, reminding us that..., no matter how distant they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might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seem.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⑦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Since you are here already, you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may as well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stay here and enjoy yourself.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⑧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sacrifice of the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Challenger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calls to us, reminding us that we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must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continue to reach for the stars...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 you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must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smoke, please go out.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⑩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Shall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 begin our lesson?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⑪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Tell Jerry that 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shall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get a gift if he is nice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2584509"/>
            <a:ext cx="10692000" cy="184371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Study the sentences, review modals and learn to use them correctly.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2. Review modals and use them to express your opinions and wishes in real life. 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44290"/>
            <a:ext cx="10693400" cy="4256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⑫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It's strange that 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should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be late.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⑬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Will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/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Would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go with me?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world went into shock, most people having assumed that this space flight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would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be no more dangerous than travelling in an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aeroplane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⑮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But there was never any doubt that manned flights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would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continue, and on 29 September 1988, the space shuttle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programme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resumed with the successful launch of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Disco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ery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58822"/>
            <a:ext cx="10693400" cy="56889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以上例句中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①②③④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can/could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的用法，它们可以表示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 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例句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⑤⑥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may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might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的用法，它们可以</a:t>
            </a:r>
            <a:r>
              <a:rPr lang="zh-CN" altLang="zh-CN" kern="100" dirty="0" smtClean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表示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zh-CN" altLang="zh-CN" kern="100" dirty="0" smtClean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等；例句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⑦中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might as well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意为</a:t>
            </a:r>
            <a:r>
              <a:rPr lang="en-US" altLang="zh-CN" kern="100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</a:t>
            </a:r>
            <a:r>
              <a:rPr lang="en-US" altLang="zh-CN" kern="100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例句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⑧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must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意为</a:t>
            </a:r>
            <a:r>
              <a:rPr lang="en-US" altLang="zh-CN" kern="100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，表示很可能或符合逻辑；例句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⑨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must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意为</a:t>
            </a:r>
            <a:r>
              <a:rPr lang="en-US" altLang="zh-CN" kern="100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en-US" altLang="zh-CN" kern="100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例句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⑩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shall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；例句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⑪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shall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例句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⑫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should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意为</a:t>
            </a:r>
            <a:r>
              <a:rPr lang="en-US" altLang="zh-CN" kern="100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例句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⑬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will/would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；例句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⑭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would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；例句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⑮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would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361437" y="611795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能力，请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42309" y="1187859"/>
            <a:ext cx="5516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求，推测，客观或理论上的可能性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065030" y="176380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IPAPANNEW"/>
                <a:ea typeface="楷体_GB2312"/>
                <a:cs typeface="Times New Roman" panose="02020603050405020304"/>
              </a:rPr>
              <a:t>请求，推测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88835" y="228556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不妨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84873" y="282487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一定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61982" y="338410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硬要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924833" y="3960167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征求对方意见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577461" y="394100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允诺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453371" y="44844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竟然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608909" y="505712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请求，建议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948397" y="50451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习惯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599355" y="558864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意愿和意志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95" y="1196370"/>
            <a:ext cx="2543175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894777"/>
            <a:ext cx="10693400" cy="3037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一、情态动词概述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情态动词主要用来表明说话者的情感、态度和意愿。情态动词不能单独作谓语，需要和实义动词一起构成谓语。情态动词主要有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could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might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must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shall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should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ought to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will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would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dare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467779"/>
            <a:ext cx="10693400" cy="594297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二、情态动词的基本用法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can/could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表示能力，意为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能，会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can't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promise anything, but I'll do what I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我不能许诺什么，但我会尽力而为。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表示请求、许可，意为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能，可以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may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相近。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Can/Could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help me with it?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你能帮我一下吗？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表示客观可能性，意为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有时候会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be quite cold here in winter.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这里的冬天有时还真够冷的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11520"/>
            <a:ext cx="10693400" cy="422481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may/might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表示请求、许可，比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正式。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 use your computer?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我可以用一下你的电脑吗？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表示希望、祈求、祝愿，常用结构为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may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＋主语＋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all of our wishes come true.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愿我们所有的愿望都能实现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085300"/>
            <a:ext cx="10693400" cy="43103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must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表示主观看法，意为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必须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，肯定回答用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must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，否定回答用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needn't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don't have to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Must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 give up smoking?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—Yes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must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needn't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don't have to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en-US" altLang="zh-CN" kern="100" dirty="0">
              <a:solidFill>
                <a:srgbClr val="000000"/>
              </a:solidFill>
              <a:latin typeface="Times New Roman" panose="02020603050405020304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  <a:sym typeface="+mn-ea"/>
              </a:rPr>
              <a:t>—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  <a:sym typeface="+mn-ea"/>
              </a:rPr>
              <a:t>我必须戒烟吗？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  <a:sym typeface="+mn-ea"/>
              </a:rPr>
              <a:t>—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是的，你必须。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不，你不必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46710"/>
            <a:ext cx="10693400" cy="36215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表示坚持，意为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偏偏，偏要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Must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make so much noise?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你非得弄出这么多噪声吗？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(3)mustn't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表示禁止，意为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不许，禁止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mustn't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let the water run to waste.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我们不能让这水白白流掉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87859"/>
            <a:ext cx="10693400" cy="43103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shall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用于第一人称，表示将要做某事。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shall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travel to New York by air this weekend.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这个周末我将要乘飞机去纽约旅行。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用于第一、第三人称，表示征求对方的意见。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Shall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driver wait outside?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司机在外边等着可以吗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61920"/>
            <a:ext cx="10693400" cy="30183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用于第二、三人称，表示说话人给对方的命令、警告、允诺或威胁。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has been announced that candidates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shall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remain in their seats until all the papers have been collected.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据宣布，在所有试卷收上来之前，考生必须待在自己的座位上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41989"/>
            <a:ext cx="10693400" cy="561442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should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表示劝告、建议、责任、义务等，意为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应该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should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go and visit him this afternoon, but I wonder if I will be free.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今天下午我应该去看望他，但我不知道我是否有空。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竟然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It's strange that 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should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fail in the examination.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真奇怪，他竟然考试不及格。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万一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，常用于条件句。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 it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should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rain tomorrow, I won't go climbing.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万一明天下雨，我就不去爬山了。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97368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Our luggage was checked all the way through to our final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destination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If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spacecraft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travels faster than 11.2 km a second, it escapes Earth's gravity.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The two leaders have worked together on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numerous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occasions. 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2465" y="298647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目的地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28790" y="416829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航天器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9718" y="535011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许多的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03508"/>
            <a:ext cx="10693400" cy="422481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will/would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表示意愿。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won't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lend us any more money.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他们不愿再借给我们钱了。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表示请求。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Will/Would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do me a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favour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请帮我一下，好吗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59867"/>
            <a:ext cx="10693400" cy="422481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表示一般真理，意为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总是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Oil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will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float on water.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油总是浮在水面上。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(4)will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表示现在的习惯，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would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表示过去的习惯，意为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常常做某事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would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get up early when he lived in the country.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他住在乡下时总是早起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515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need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需要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，既可作情态动词，又可作实义动词。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(1)need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作为情态动词，主要用于否定句和疑问句中，其否定形式为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needn't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不必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提问时，肯定回答为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must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，否定回答为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needn't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 go with you?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—Yes, you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must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./No, you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needn't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en-US" altLang="zh-CN" kern="100" dirty="0">
              <a:solidFill>
                <a:srgbClr val="000000"/>
              </a:solidFill>
              <a:latin typeface="Times New Roman" panose="02020603050405020304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  <a:sym typeface="+mn-ea"/>
              </a:rPr>
              <a:t>—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  <a:sym typeface="+mn-ea"/>
              </a:rPr>
              <a:t>我需要和你一起去吗？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是的，你必须。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不，你不必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869118"/>
            <a:ext cx="10693400" cy="24150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(2)need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作为实义动词，此时有人称、数和时态的变化，如果是人作主语，后面多接动词不定式。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doesn't need to do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他不必做这件事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4312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dare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dare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敢，敢于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，既可作情态动词，又可作实义动词。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(1)dare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作为情态动词，多用于否定句、疑问句或条件句中，后接动词原形。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don't know whether 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dare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say that to 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我不知道他是否敢对她说那件事。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(2)dare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作为实义动词，此时有人称、数和时态的变化。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doesn't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dare to interrupt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他不敢插嘴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03784"/>
            <a:ext cx="10693400" cy="583264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三、情态动词的其他用法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情态动词＋动词原形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表示推测的用法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(1)must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表示推测时，意为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，用于肯定句中。其后接动词原形是对现在情况的推测。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Bob is very fat. 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must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like food which contains a lot of fat.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鲍勃很胖。他一定喜欢含有许多脂肪的食品。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(2)can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could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表示推测时，意为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可能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，主要用于否定句和疑问句中。其后接动词原形是对现在情况的推测。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 man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can't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be John, because he is on business in Guilin at present.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那名男子不可能是约翰，因为他目前正在桂林出差。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63543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(3)may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might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表示推测时，意为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可能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，可用于肯定句、疑问句或否定句中。其后接动词原形是对现在情况的推测。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—Are you going to attend Mary's graduation party?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—I'm not sure. I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may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/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might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have no time then.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——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你打算参加玛丽的毕业派对吗？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——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我不能确定。我那个时候可能没时间。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899827"/>
            <a:ext cx="10693400" cy="310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(4)should/ought to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表示推测时，意为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理应，应该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，表示某个情况是合理的、符合逻辑的。其可用于肯定句、疑问句或否定句中。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Those children left school at four o'clock. They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should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/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ought to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be at home by now.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那些孩子们是四点钟离开学校的。他们现在应该在家里了。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副标题 1"/>
          <p:cNvSpPr txBox="1"/>
          <p:nvPr/>
        </p:nvSpPr>
        <p:spPr bwMode="auto">
          <a:xfrm>
            <a:off x="414338" y="4464223"/>
            <a:ext cx="10693400" cy="1227772"/>
          </a:xfrm>
          <a:prstGeom prst="rect">
            <a:avLst/>
          </a:prstGeom>
          <a:noFill/>
          <a:ln w="9525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按照推测可能性大小排列如下：</a:t>
            </a:r>
            <a:endParaRPr lang="zh-CN" altLang="zh-CN" sz="1050" kern="10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must&gt;can&gt;could&gt;may&gt;might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4106734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896310"/>
            <a:ext cx="10692000" cy="4828053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情态动词＋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＋过去分词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的用法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must have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＋过去分词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表示对过去发生的情况推测，只用于肯定句中。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Tom went out to play football. 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must have finished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his homework.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汤姆出去踢足球了。他一定是完成作业了。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can have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＋过去分词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could have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＋过去分词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的用法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can/could have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＋过去分词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表示对过去发生的情况的推测，用于否定句和疑问句中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806094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could have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＋过去分词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表示过去本来能做某事，但实际上并未做。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could have won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first prize in this competition, but you were too nervous.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你本来能在这次竞赛中获得第一名的，但你太紧张了。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may have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＋过去分词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might have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＋过去分词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的用法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may have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＋过去分词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might have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＋过去分词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都可用于对过去发生的事情的推测，可用于肯定句、否定句、疑问句中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4504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The ozone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臭氧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 layer protects Earth from the sun's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ultraviolet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rays.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His car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collided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with another car during a heavy rainstorm.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We have no option but to call off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mission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Last week we witnessed the first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lunar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eclipse in the new century.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The airline's biggest headache is the increase in the price of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aviation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fuel.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It did give me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boost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win such an important competition. 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0477" y="133187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紫外线的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469449" y="194394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相撞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71638" y="252191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任务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6000" y="370373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月亮的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17487" y="489417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航空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624725" y="54980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激励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47524"/>
            <a:ext cx="10693400" cy="422481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Lee wasn't punctual for the meeting. 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might have been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caught in the traffic jam.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李先生没有按时参加会议。他可能是遇上交通堵塞了。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might have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＋过去分词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表示本来可能做某事，但实际上未做，其程度比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could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低。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might have met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him in the stadium, but you came late.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你本来可能会在体育馆见到他的，但你来晚了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4504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(4)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should have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＋过去分词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ought to have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＋过去分词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都表示本来应该做某事，但实际上未做。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shouldn't have shouted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at your parents yesterday. You must have been crazy.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你昨天不应该对你的父母大喊的。你一定是疯了。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(5)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needn't have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＋过去分词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的用法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needn't have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＋过去分词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表示本来没必要做某事，但实际上做了。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it was a small house party, we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needn't have dressed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up so formally.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由于它只是个小型的家庭聚会，我们没必要穿得那么正式。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58" y="575791"/>
            <a:ext cx="2533650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26840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从括号内选择适当的情态动词填空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As a graduate, you ________ (should/can) listen to the lecture about how to find a good job.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For the engine to work, the green lever ______ (may/must) be in the “up” position.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According to the rule, all the students _______ (shall/will) go to school before 8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00 am. </a:t>
            </a:r>
            <a:endParaRPr lang="en-US" altLang="zh-CN" kern="100" dirty="0" smtClean="0">
              <a:solidFill>
                <a:srgbClr val="000000"/>
              </a:solidFill>
              <a:latin typeface="Times New Roman" panose="02020603050405020304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I _______ (could/would) be surprised if he did not agree with me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32845" y="2032791"/>
            <a:ext cx="1141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should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877161" y="3222209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must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463093" y="4404028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shall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52739" y="5594473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would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83803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You can bring a gift to the hostess, but it __________ (needn't/mustn't) be too expensive.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Susan's family is very rich and her parents ____ (may/can) afford to send her to China for further study.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Don't worry, Martin. You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(shall/must) have a new pair of sports shoes tomorrow.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The light in his office is still on. He ______ (should/must) be in.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It _______ (can't/mustn't) be the headmaster. He has gone to America.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I'm afraid you ______ (dare/need) not do such a terrible thing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29189" y="808655"/>
            <a:ext cx="1204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needn't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390478" y="1979947"/>
            <a:ext cx="681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can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76961" y="3168079"/>
            <a:ext cx="861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shall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38010" y="4367150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must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51538" y="4985119"/>
            <a:ext cx="8451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can't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267026" y="5561183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dare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30830"/>
            <a:ext cx="10693400" cy="56938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根据汉语提示，用情态动词完成对话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A: Yong Hui looks very angry. What has happened?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B: Oh, Wang Peng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 (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一定把他的顾客赢回去了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). 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A: Could you give me some advice, </a:t>
            </a:r>
            <a:r>
              <a:rPr lang="en-US" altLang="zh-CN" kern="100" dirty="0" err="1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Mrs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Brown? 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: Of course. First, you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应该向海伦道歉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A: You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不许停你的车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 here. It may be in the way.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B: Sorry. I will drive it away.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72805" y="1799927"/>
            <a:ext cx="51748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must have won his customers back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284873" y="3420107"/>
            <a:ext cx="3919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should </a:t>
            </a:r>
            <a:r>
              <a:rPr lang="en-US" altLang="zh-CN" kern="100" dirty="0" err="1">
                <a:latin typeface="Times New Roman" panose="02020603050405020304"/>
                <a:ea typeface="宋体" panose="02010600030101010101" pitchFamily="2" charset="-122"/>
              </a:rPr>
              <a:t>apologise</a:t>
            </a:r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 to Helen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12941" y="4517067"/>
            <a:ext cx="32287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mustn't park your car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11895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A: It's a great pity that the home team lost the match.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B: Yes. The captain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本来能打得更好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A: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Smith hasn't turned up at the party yet.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B: Oh. He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可能已经忘记了它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08809" y="2159967"/>
            <a:ext cx="37882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could have played </a:t>
            </a:r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better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628689" y="3364939"/>
            <a:ext cx="5078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may/might have forgotten about it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平行四边形 29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燕尾形 36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2" name="椭圆 41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8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燕尾形 6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67" name="矩形 66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4" y="4895850"/>
            <a:ext cx="6405563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素养评价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二十三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10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8" name="矩形 67">
            <a:hlinkClick r:id="rId4" action="ppaction://hlinksldjump"/>
          </p:cNvPr>
          <p:cNvSpPr/>
          <p:nvPr/>
        </p:nvSpPr>
        <p:spPr>
          <a:xfrm>
            <a:off x="3243263" y="5508339"/>
            <a:ext cx="8026386" cy="5000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en-US" altLang="zh-CN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5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7" grpId="1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850910"/>
            <a:ext cx="10693400" cy="25053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According to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observatory,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 will be a total solar eclipse tomorrow.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11. After the party, he had to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bid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farewell to the host. 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12. The horses he paints are extremely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lifelike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60637" y="253684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天文台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281317" y="311291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向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告别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43469" y="374414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逼真的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503783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变形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6263" y="1223863"/>
          <a:ext cx="10369550" cy="4779264"/>
        </p:xfrm>
        <a:graphic>
          <a:graphicData uri="http://schemas.openxmlformats.org/drawingml/2006/table">
            <a:tbl>
              <a:tblPr/>
              <a:tblGrid>
                <a:gridCol w="3384574"/>
                <a:gridCol w="698497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用于人员训练的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模拟装置，模拟器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simulate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模仿，模拟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模仿的，模拟的，仿真的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simulation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模拟；仿真；假装；冒充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提交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submission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提交的文件；意见；屈服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submissive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驯服的；顺从的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很好的，了不起的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awe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敬畏；惊叹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900497" y="1871935"/>
            <a:ext cx="15392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simulator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76861" y="2464839"/>
            <a:ext cx="15776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simulated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0801" y="3960167"/>
            <a:ext cx="1160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submit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0801" y="4841103"/>
            <a:ext cx="15776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awesome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4504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set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动身，出发；开始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according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按照，根据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take part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参加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sign up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报名参加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take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吸收；理解；欺骗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be scared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害怕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put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穿上，戴上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make contact 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接触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联系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45504" y="1331875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out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17129" y="195297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to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32645" y="2572851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in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92485" y="3148915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for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620577" y="3724979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in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368530" y="4316615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of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404553" y="493227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on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998259" y="5525179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with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403883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so... that...(so...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位于句首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from Earth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would need to travel for almost six years to reach its destination.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它到地球的距离如此之远，以至于它需要飞行近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年才能到达其目的地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6461" y="2664023"/>
            <a:ext cx="3809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So great was the distance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803561" y="2716868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751724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 wonder...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bid it goodbye, saying,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Farewell, dear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Cassini!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 shall never forget you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！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难怪如此多的人喜欢在社交媒体上跟它告别：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再见，亲爱的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‘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卡西尼号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’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！我们永远不会忘记你！</a:t>
            </a:r>
            <a:r>
              <a:rPr lang="en-US" altLang="zh-CN" kern="100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副标题 2"/>
          <p:cNvSpPr txBox="1"/>
          <p:nvPr/>
        </p:nvSpPr>
        <p:spPr bwMode="auto">
          <a:xfrm>
            <a:off x="414338" y="2315326"/>
            <a:ext cx="10693400" cy="62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FF0000"/>
                </a:solidFill>
                <a:latin typeface="Times New Roman" panose="02020603050405020304"/>
              </a:rPr>
              <a:t>No wonder so many people took to social media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AS_UNIQUEID" val="96"/>
  <p:tag name="KSO_WM_BEAUTIFY_FLAG" val=""/>
</p:tagLst>
</file>

<file path=ppt/tags/tag6.xml><?xml version="1.0" encoding="utf-8"?>
<p:tagLst xmlns:p="http://schemas.openxmlformats.org/presentationml/2006/main">
  <p:tag name="AS_UNIQUEID" val="97"/>
  <p:tag name="KSO_WM_BEAUTIFY_FLAG" val=""/>
</p:tagLst>
</file>

<file path=ppt/tags/tag7.xml><?xml version="1.0" encoding="utf-8"?>
<p:tagLst xmlns:p="http://schemas.openxmlformats.org/presentationml/2006/main">
  <p:tag name="AS_UNIQUEID" val="98"/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11162</Words>
  <Application>WPS 演示</Application>
  <PresentationFormat>自定义</PresentationFormat>
  <Paragraphs>501</Paragraphs>
  <Slides>47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69" baseType="lpstr">
      <vt:lpstr>Arial</vt:lpstr>
      <vt:lpstr>宋体</vt:lpstr>
      <vt:lpstr>Wingdings</vt:lpstr>
      <vt:lpstr>Times New Roman</vt:lpstr>
      <vt:lpstr>微软雅黑</vt:lpstr>
      <vt:lpstr>Calibri Light</vt:lpstr>
      <vt:lpstr>等线 Light</vt:lpstr>
      <vt:lpstr>HelveticaNeueLT Pro 67 MdCn</vt:lpstr>
      <vt:lpstr>Calibri</vt:lpstr>
      <vt:lpstr>Calibri</vt:lpstr>
      <vt:lpstr>Times New Roman</vt:lpstr>
      <vt:lpstr>Courier New</vt:lpstr>
      <vt:lpstr>黑体</vt:lpstr>
      <vt:lpstr>楷体_GB2312</vt:lpstr>
      <vt:lpstr>新宋体</vt:lpstr>
      <vt:lpstr>Book Antiqua</vt:lpstr>
      <vt:lpstr>Arial Unicode MS</vt:lpstr>
      <vt:lpstr>IPAPANNEW</vt:lpstr>
      <vt:lpstr>Segoe Print</vt:lpstr>
      <vt:lpstr>MS Mincho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Wendy</cp:lastModifiedBy>
  <cp:revision>1300</cp:revision>
  <dcterms:created xsi:type="dcterms:W3CDTF">2016-06-29T09:22:00Z</dcterms:created>
  <dcterms:modified xsi:type="dcterms:W3CDTF">2026-02-27T09:50:09Z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2052-12.1.0.25225</vt:lpwstr>
  </property>
</Properties>
</file>