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26"/>
  </p:handoutMasterIdLst>
  <p:sldIdLst>
    <p:sldId id="2476" r:id="rId5"/>
    <p:sldId id="2363" r:id="rId7"/>
    <p:sldId id="3804" r:id="rId8"/>
    <p:sldId id="3805" r:id="rId9"/>
    <p:sldId id="3825" r:id="rId10"/>
    <p:sldId id="3808" r:id="rId11"/>
    <p:sldId id="3812" r:id="rId12"/>
    <p:sldId id="3800" r:id="rId13"/>
    <p:sldId id="2478" r:id="rId14"/>
    <p:sldId id="2343" r:id="rId15"/>
    <p:sldId id="3826" r:id="rId16"/>
    <p:sldId id="3664" r:id="rId17"/>
    <p:sldId id="3671" r:id="rId18"/>
    <p:sldId id="3827" r:id="rId19"/>
    <p:sldId id="3828" r:id="rId20"/>
    <p:sldId id="3829" r:id="rId21"/>
    <p:sldId id="3830" r:id="rId22"/>
    <p:sldId id="3831" r:id="rId23"/>
    <p:sldId id="3780" r:id="rId24"/>
    <p:sldId id="2276" r:id="rId25"/>
  </p:sldIdLst>
  <p:sldSz cx="11522075" cy="6480175"/>
  <p:notesSz cx="6858000" cy="9144000"/>
  <p:custDataLst>
    <p:tags r:id="rId3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654" y="-43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1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19.xml"/><Relationship Id="rId3" Type="http://schemas.openxmlformats.org/officeDocument/2006/relationships/slide" Target="../slides/slide1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19.xml"/><Relationship Id="rId3" Type="http://schemas.openxmlformats.org/officeDocument/2006/relationships/slide" Target="../slides/slide1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9.xml"/><Relationship Id="rId3" Type="http://schemas.openxmlformats.org/officeDocument/2006/relationships/slide" Target="../slides/slide19.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0.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0.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0.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9.xml"/><Relationship Id="rId4" Type="http://schemas.openxmlformats.org/officeDocument/2006/relationships/slide" Target="../slides/slide20.xml"/><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954144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2</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Lessons in life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1" Type="http://schemas.openxmlformats.org/officeDocument/2006/relationships/notesSlide" Target="../notesSlides/notesSlide11.xml"/><Relationship Id="rId10" Type="http://schemas.openxmlformats.org/officeDocument/2006/relationships/slideLayout" Target="../slideLayouts/slideLayout13.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05%20Unit%202&#12288;&#35838;&#21518;&#32032;&#20859;&#35780;&#20215;(&#20116;)&#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Lessons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in life</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503707"/>
            <a:ext cx="10693400" cy="56335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lnSpc>
                <a:spcPct val="130000"/>
              </a:lnSpc>
              <a:spcAft>
                <a:spcPts val="0"/>
              </a:spcAft>
              <a:tabLst>
                <a:tab pos="5311140" algn="l"/>
              </a:tabLst>
            </a:pPr>
            <a:r>
              <a:rPr lang="en-US" altLang="zh-CN" kern="100">
                <a:solidFill>
                  <a:srgbClr val="000000"/>
                </a:solidFill>
                <a:latin typeface="Times New Roman" panose="02020603050405020304"/>
                <a:ea typeface="宋体" panose="02010600030101010101" pitchFamily="2" charset="-122"/>
                <a:cs typeface="Courier New" panose="02070309020205020404"/>
              </a:rPr>
              <a:t>6. </a:t>
            </a:r>
            <a:r>
              <a:rPr lang="en-US" altLang="zh-CN" kern="100" dirty="0">
                <a:solidFill>
                  <a:srgbClr val="000000"/>
                </a:solidFill>
                <a:latin typeface="Times New Roman" panose="02020603050405020304"/>
                <a:ea typeface="宋体" panose="02010600030101010101" pitchFamily="2" charset="-122"/>
                <a:cs typeface="Courier New" panose="02070309020205020404"/>
              </a:rPr>
              <a:t>widespread</a:t>
            </a:r>
            <a:r>
              <a:rPr lang="en-US" altLang="zh-CN" i="1" kern="100" dirty="0">
                <a:solidFill>
                  <a:srgbClr val="000000"/>
                </a:solidFill>
                <a:latin typeface="Times New Roman" panose="02020603050405020304"/>
                <a:ea typeface="宋体" panose="02010600030101010101" pitchFamily="2" charset="-122"/>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lose touch with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8. a series of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9. be made up of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10. far from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11. tend to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12. look out for </a:t>
            </a:r>
            <a:r>
              <a:rPr lang="en-US" altLang="zh-CN" kern="100" dirty="0">
                <a:solidFill>
                  <a:srgbClr val="000000"/>
                </a:solidFill>
                <a:latin typeface="Times New Roman" panose="02020603050405020304"/>
                <a:ea typeface="楷体_GB2312"/>
                <a:cs typeface="Courier New" panose="02070309020205020404"/>
              </a:rPr>
              <a:t>__________________________________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13. such as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14. as though/if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lnSpc>
                <a:spcPct val="130000"/>
              </a:lnSpc>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15. get through </a:t>
            </a:r>
            <a:r>
              <a:rPr lang="en-US" altLang="zh-CN" kern="100" dirty="0">
                <a:solidFill>
                  <a:srgbClr val="000000"/>
                </a:solidFill>
                <a:latin typeface="Times New Roman" panose="02020603050405020304"/>
                <a:ea typeface="楷体_GB2312"/>
                <a:cs typeface="Courier New" panose="02070309020205020404"/>
              </a:rPr>
              <a:t>__________________________________</a:t>
            </a:r>
            <a:r>
              <a:rPr lang="en-US" altLang="zh-CN" kern="100" dirty="0">
                <a:solidFill>
                  <a:srgbClr val="000000"/>
                </a:solidFill>
                <a:latin typeface="Times New Roman" panose="02020603050405020304"/>
                <a:ea typeface="宋体" panose="02010600030101010101" pitchFamily="2" charset="-122"/>
                <a:cs typeface="Courier New" panose="02070309020205020404"/>
              </a:rPr>
              <a:t>____</a:t>
            </a:r>
            <a:r>
              <a:rPr lang="en-US" altLang="zh-CN" kern="100" dirty="0">
                <a:solidFill>
                  <a:srgbClr val="000000"/>
                </a:solidFill>
                <a:latin typeface="Times New Roman" panose="02020603050405020304"/>
                <a:ea typeface="楷体_GB2312"/>
                <a:cs typeface="Courier New" panose="02070309020205020404"/>
              </a:rPr>
              <a:t>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3384707" y="54704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广泛流传的</a:t>
            </a:r>
            <a:endParaRPr lang="zh-CN" altLang="en-US" dirty="0"/>
          </a:p>
        </p:txBody>
      </p:sp>
      <p:sp>
        <p:nvSpPr>
          <p:cNvPr id="4" name="矩形 3"/>
          <p:cNvSpPr/>
          <p:nvPr/>
        </p:nvSpPr>
        <p:spPr>
          <a:xfrm>
            <a:off x="3240687" y="108921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失去联系</a:t>
            </a:r>
            <a:endParaRPr lang="zh-CN" altLang="en-US" dirty="0"/>
          </a:p>
        </p:txBody>
      </p:sp>
      <p:sp>
        <p:nvSpPr>
          <p:cNvPr id="5" name="矩形 4"/>
          <p:cNvSpPr/>
          <p:nvPr/>
        </p:nvSpPr>
        <p:spPr>
          <a:xfrm>
            <a:off x="2666561" y="162351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一系列</a:t>
            </a:r>
            <a:endParaRPr lang="zh-CN" altLang="en-US" dirty="0"/>
          </a:p>
        </p:txBody>
      </p:sp>
      <p:sp>
        <p:nvSpPr>
          <p:cNvPr id="6" name="矩形 5"/>
          <p:cNvSpPr/>
          <p:nvPr/>
        </p:nvSpPr>
        <p:spPr>
          <a:xfrm>
            <a:off x="3024657" y="2212897"/>
            <a:ext cx="279756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由</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组成</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构成</a:t>
            </a:r>
            <a:endParaRPr lang="zh-CN" altLang="en-US" dirty="0"/>
          </a:p>
        </p:txBody>
      </p:sp>
      <p:sp>
        <p:nvSpPr>
          <p:cNvPr id="7" name="矩形 6"/>
          <p:cNvSpPr/>
          <p:nvPr/>
        </p:nvSpPr>
        <p:spPr>
          <a:xfrm>
            <a:off x="2533220" y="276469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远非，远不</a:t>
            </a:r>
            <a:endParaRPr lang="zh-CN" altLang="en-US" dirty="0"/>
          </a:p>
        </p:txBody>
      </p:sp>
      <p:sp>
        <p:nvSpPr>
          <p:cNvPr id="8" name="矩形 7"/>
          <p:cNvSpPr/>
          <p:nvPr/>
        </p:nvSpPr>
        <p:spPr>
          <a:xfrm>
            <a:off x="2394692" y="329743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倾向于</a:t>
            </a:r>
            <a:endParaRPr lang="zh-CN" altLang="en-US" dirty="0"/>
          </a:p>
        </p:txBody>
      </p:sp>
      <p:sp>
        <p:nvSpPr>
          <p:cNvPr id="9" name="矩形 8"/>
          <p:cNvSpPr/>
          <p:nvPr/>
        </p:nvSpPr>
        <p:spPr>
          <a:xfrm>
            <a:off x="2880637" y="3869027"/>
            <a:ext cx="5929828"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当心，留意；考虑</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的利益，关照</a:t>
            </a:r>
            <a:endParaRPr lang="zh-CN" altLang="en-US" dirty="0"/>
          </a:p>
        </p:txBody>
      </p:sp>
      <p:sp>
        <p:nvSpPr>
          <p:cNvPr id="10" name="矩形 9"/>
          <p:cNvSpPr/>
          <p:nvPr/>
        </p:nvSpPr>
        <p:spPr>
          <a:xfrm>
            <a:off x="2448577" y="44112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例如</a:t>
            </a:r>
            <a:endParaRPr lang="zh-CN" altLang="en-US" dirty="0"/>
          </a:p>
        </p:txBody>
      </p:sp>
      <p:sp>
        <p:nvSpPr>
          <p:cNvPr id="11" name="矩形 10"/>
          <p:cNvSpPr/>
          <p:nvPr/>
        </p:nvSpPr>
        <p:spPr>
          <a:xfrm>
            <a:off x="3024657" y="496832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仿佛，好像</a:t>
            </a:r>
            <a:endParaRPr lang="zh-CN" altLang="en-US" dirty="0"/>
          </a:p>
        </p:txBody>
      </p:sp>
      <p:sp>
        <p:nvSpPr>
          <p:cNvPr id="12" name="矩形 11"/>
          <p:cNvSpPr/>
          <p:nvPr/>
        </p:nvSpPr>
        <p:spPr>
          <a:xfrm>
            <a:off x="3024657" y="5544307"/>
            <a:ext cx="7007046" cy="523220"/>
          </a:xfrm>
          <a:prstGeom prst="rect">
            <a:avLst/>
          </a:prstGeom>
        </p:spPr>
        <p:txBody>
          <a:bodyPr wrap="none">
            <a:spAutoFit/>
          </a:bodyPr>
          <a:lstStyle/>
          <a:p>
            <a:r>
              <a:rPr lang="zh-CN" altLang="zh-CN" kern="100">
                <a:latin typeface="Times New Roman" panose="02020603050405020304"/>
                <a:ea typeface="楷体_GB2312"/>
                <a:cs typeface="Times New Roman" panose="02020603050405020304"/>
              </a:rPr>
              <a:t>通过；做完；度过；接通电话；让</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了解</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787"/>
            <a:ext cx="10692000" cy="4243982"/>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pessimistic</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be reunited with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____</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get distracted by </a:t>
            </a:r>
            <a:r>
              <a:rPr lang="en-US" altLang="zh-CN" kern="100" dirty="0">
                <a:solidFill>
                  <a:srgbClr val="000000"/>
                </a:solidFill>
                <a:latin typeface="Times New Roman" panose="02020603050405020304"/>
                <a:ea typeface="楷体_GB2312"/>
                <a:cs typeface="Courier New" panose="02070309020205020404"/>
              </a:rPr>
              <a:t>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live life to the full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point of view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a pleasant surprise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456717" y="1718252"/>
            <a:ext cx="3416320"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悲观的，悲观主义的</a:t>
            </a:r>
            <a:endParaRPr lang="zh-CN" altLang="en-US" dirty="0"/>
          </a:p>
        </p:txBody>
      </p:sp>
      <p:sp>
        <p:nvSpPr>
          <p:cNvPr id="4" name="矩形 3"/>
          <p:cNvSpPr/>
          <p:nvPr/>
        </p:nvSpPr>
        <p:spPr>
          <a:xfrm>
            <a:off x="3528727" y="230395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重聚</a:t>
            </a:r>
            <a:endParaRPr lang="zh-CN" altLang="en-US" dirty="0"/>
          </a:p>
        </p:txBody>
      </p:sp>
      <p:sp>
        <p:nvSpPr>
          <p:cNvPr id="5" name="矩形 4"/>
          <p:cNvSpPr/>
          <p:nvPr/>
        </p:nvSpPr>
        <p:spPr>
          <a:xfrm>
            <a:off x="3384707" y="2932997"/>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被</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分散注意力</a:t>
            </a:r>
            <a:endParaRPr lang="zh-CN" altLang="en-US" dirty="0"/>
          </a:p>
        </p:txBody>
      </p:sp>
      <p:sp>
        <p:nvSpPr>
          <p:cNvPr id="6" name="矩形 5"/>
          <p:cNvSpPr/>
          <p:nvPr/>
        </p:nvSpPr>
        <p:spPr>
          <a:xfrm>
            <a:off x="3744757" y="352812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充实地生活</a:t>
            </a:r>
            <a:endParaRPr lang="zh-CN" altLang="en-US" dirty="0"/>
          </a:p>
        </p:txBody>
      </p:sp>
      <p:sp>
        <p:nvSpPr>
          <p:cNvPr id="7" name="矩形 6"/>
          <p:cNvSpPr/>
          <p:nvPr/>
        </p:nvSpPr>
        <p:spPr>
          <a:xfrm>
            <a:off x="2880637" y="415716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角度</a:t>
            </a:r>
            <a:endParaRPr lang="zh-CN" altLang="en-US" dirty="0"/>
          </a:p>
        </p:txBody>
      </p:sp>
      <p:sp>
        <p:nvSpPr>
          <p:cNvPr id="8" name="矩形 7"/>
          <p:cNvSpPr/>
          <p:nvPr/>
        </p:nvSpPr>
        <p:spPr>
          <a:xfrm>
            <a:off x="3723999" y="473314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一个惊喜</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561205"/>
            <a:ext cx="10693400" cy="954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lnSpc>
                <a:spcPct val="100000"/>
              </a:lnSpc>
              <a:spcAft>
                <a:spcPts val="0"/>
              </a:spcAft>
              <a:tabLst>
                <a:tab pos="531114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4197" y="2548562"/>
            <a:ext cx="10729727" cy="3682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40656" y="2726492"/>
            <a:ext cx="1362002" cy="380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02872" y="3664728"/>
            <a:ext cx="475117" cy="34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48527" y="3653097"/>
            <a:ext cx="538466" cy="33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1337" y="4361065"/>
            <a:ext cx="704757" cy="35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52110" y="4945071"/>
            <a:ext cx="617652" cy="36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22172" y="4927627"/>
            <a:ext cx="839373" cy="37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57217" y="5606892"/>
            <a:ext cx="997746" cy="36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66492" y="5841972"/>
            <a:ext cx="855211" cy="435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863757"/>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What's the book </a:t>
            </a:r>
            <a:r>
              <a:rPr lang="en-US" altLang="zh-CN" i="1" kern="100" dirty="0">
                <a:solidFill>
                  <a:srgbClr val="000000"/>
                </a:solidFill>
                <a:latin typeface="Times New Roman" panose="02020603050405020304"/>
                <a:cs typeface="Courier New" panose="02070309020205020404"/>
              </a:rPr>
              <a:t>Tuesdays</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w</a:t>
            </a:r>
            <a:r>
              <a:rPr lang="en-US" altLang="zh-CN" i="1" kern="100" dirty="0">
                <a:solidFill>
                  <a:srgbClr val="000000"/>
                </a:solidFill>
                <a:latin typeface="Times New Roman" panose="02020603050405020304"/>
                <a:cs typeface="Courier New" panose="02070309020205020404"/>
              </a:rPr>
              <a:t>ith</a:t>
            </a:r>
            <a:r>
              <a:rPr lang="en-US" altLang="zh-CN" kern="100" dirty="0">
                <a:solidFill>
                  <a:srgbClr val="000000"/>
                </a:solidFill>
                <a:latin typeface="Times New Roman" panose="02020603050405020304"/>
                <a:cs typeface="Courier New" panose="02070309020205020404"/>
              </a:rPr>
              <a:t> </a:t>
            </a:r>
            <a:r>
              <a:rPr lang="en-US" altLang="zh-CN" i="1" kern="100" dirty="0" err="1">
                <a:solidFill>
                  <a:srgbClr val="000000"/>
                </a:solidFill>
                <a:latin typeface="Times New Roman" panose="02020603050405020304"/>
                <a:cs typeface="Courier New" panose="02070309020205020404"/>
              </a:rPr>
              <a:t>Morrie</a:t>
            </a:r>
            <a:r>
              <a:rPr lang="en-US" altLang="zh-CN" kern="100" dirty="0">
                <a:solidFill>
                  <a:srgbClr val="000000"/>
                </a:solidFill>
                <a:latin typeface="Times New Roman" panose="02020603050405020304"/>
                <a:cs typeface="Courier New" panose="02070309020205020404"/>
              </a:rPr>
              <a:t> mainly about?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 love story between a student and his teacher.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Some lessons on the meaning of life and how best to live it.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An adventure about a sports journalist.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An introduction to a severe illness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88817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1747"/>
            <a:ext cx="10692000" cy="4918269"/>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What does Arthur K think of the book?</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t>
            </a:r>
            <a:r>
              <a:rPr lang="en-US" altLang="zh-CN" kern="100" dirty="0" smtClean="0">
                <a:solidFill>
                  <a:srgbClr val="000000"/>
                </a:solidFill>
                <a:latin typeface="Times New Roman" panose="02020603050405020304"/>
                <a:cs typeface="Courier New" panose="02070309020205020404"/>
              </a:rPr>
              <a:t>Pessimistic.	B</a:t>
            </a:r>
            <a:r>
              <a:rPr lang="en-US" altLang="zh-CN" kern="100" dirty="0">
                <a:solidFill>
                  <a:srgbClr val="000000"/>
                </a:solidFill>
                <a:latin typeface="Times New Roman" panose="02020603050405020304"/>
                <a:cs typeface="Courier New" panose="02070309020205020404"/>
              </a:rPr>
              <a:t>. Confusing.</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a:t>
            </a:r>
            <a:r>
              <a:rPr lang="en-US" altLang="zh-CN" kern="100" dirty="0" smtClean="0">
                <a:solidFill>
                  <a:srgbClr val="000000"/>
                </a:solidFill>
                <a:latin typeface="Times New Roman" panose="02020603050405020304"/>
                <a:cs typeface="Courier New" panose="02070309020205020404"/>
              </a:rPr>
              <a:t>Thoughtful.	D</a:t>
            </a:r>
            <a:r>
              <a:rPr lang="en-US" altLang="zh-CN" kern="100" dirty="0">
                <a:solidFill>
                  <a:srgbClr val="000000"/>
                </a:solidFill>
                <a:latin typeface="Times New Roman" panose="02020603050405020304"/>
                <a:cs typeface="Courier New" panose="02070309020205020404"/>
              </a:rPr>
              <a:t>. Hopeful and thankful.</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What should people do according to Amy Wang?</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Gather as many material possessions as possible.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Let our society determine what they value.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Find out what is important in their lives by themselves.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Put the book on their shelf at home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5617017" y="201591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439224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71744"/>
            <a:ext cx="10692000" cy="3108543"/>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4. </a:t>
            </a:r>
            <a:r>
              <a:rPr lang="en-US" altLang="zh-CN" kern="100" dirty="0">
                <a:solidFill>
                  <a:srgbClr val="000000"/>
                </a:solidFill>
                <a:latin typeface="Times New Roman" panose="02020603050405020304"/>
                <a:cs typeface="Courier New" panose="02070309020205020404"/>
              </a:rPr>
              <a:t>What can be inferred from the comments of Vivian?</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Things should be seen from a different point of view.</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The book is just a collection of over-emotional thoughts and messages.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Friendship should be valued in our daily life.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The book can make you burst into tears because of sorrow.</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338410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8904"/>
            <a:ext cx="10692000" cy="5688965"/>
          </a:xfrm>
        </p:spPr>
        <p:txBody>
          <a:bodyPr/>
          <a:lstStyle/>
          <a:p>
            <a:pPr algn="just">
              <a:lnSpc>
                <a:spcPct val="130000"/>
              </a:lnSpc>
              <a:spcAft>
                <a:spcPts val="0"/>
              </a:spcAft>
              <a:tabLst>
                <a:tab pos="5311140" algn="l"/>
              </a:tabLst>
            </a:pPr>
            <a:r>
              <a:rPr lang="en-US" altLang="zh-CN" kern="10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I think it's important for young people to know that making a lot of money won't always make them happy, or that looking different doesn't make a person abnormal!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it</a:t>
            </a:r>
            <a:r>
              <a:rPr lang="zh-CN" altLang="zh-CN" kern="100" dirty="0">
                <a:solidFill>
                  <a:srgbClr val="000000"/>
                </a:solidFill>
                <a:latin typeface="Times New Roman" panose="02020603050405020304"/>
                <a:cs typeface="Times New Roman" panose="02020603050405020304"/>
              </a:rPr>
              <a:t>作</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，真正的主语为</a:t>
            </a:r>
            <a:r>
              <a:rPr lang="en-US" altLang="zh-CN" kern="100" dirty="0">
                <a:solidFill>
                  <a:srgbClr val="000000"/>
                </a:solidFill>
                <a:latin typeface="Times New Roman" panose="02020603050405020304"/>
                <a:cs typeface="Courier New" panose="02070309020205020404"/>
              </a:rPr>
              <a:t>to know...</a:t>
            </a:r>
            <a:r>
              <a:rPr lang="zh-CN" altLang="en-US"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第一个</a:t>
            </a:r>
            <a:r>
              <a:rPr lang="en-US" altLang="zh-CN" kern="100" dirty="0">
                <a:solidFill>
                  <a:srgbClr val="000000"/>
                </a:solidFill>
                <a:latin typeface="Times New Roman" panose="02020603050405020304"/>
                <a:cs typeface="Courier New" panose="02070309020205020404"/>
              </a:rPr>
              <a:t>that </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or</a:t>
            </a:r>
            <a:r>
              <a:rPr lang="zh-CN" altLang="zh-CN" kern="100" dirty="0">
                <a:solidFill>
                  <a:srgbClr val="000000"/>
                </a:solidFill>
                <a:latin typeface="Times New Roman" panose="02020603050405020304"/>
                <a:cs typeface="Times New Roman" panose="02020603050405020304"/>
              </a:rPr>
              <a:t>为并列连词，连接由第二个</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248827" y="338410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形式主语</a:t>
            </a:r>
            <a:endParaRPr lang="zh-CN" altLang="en-US" dirty="0"/>
          </a:p>
        </p:txBody>
      </p:sp>
      <p:sp>
        <p:nvSpPr>
          <p:cNvPr id="4" name="矩形 3"/>
          <p:cNvSpPr/>
          <p:nvPr/>
        </p:nvSpPr>
        <p:spPr>
          <a:xfrm>
            <a:off x="2520587" y="394103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609636" y="451711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6" name="副标题 1"/>
          <p:cNvSpPr txBox="1"/>
          <p:nvPr/>
        </p:nvSpPr>
        <p:spPr>
          <a:xfrm>
            <a:off x="578107" y="4911886"/>
            <a:ext cx="10386700" cy="120860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04975" algn="just">
              <a:spcAft>
                <a:spcPts val="0"/>
              </a:spcAft>
              <a:tabLst>
                <a:tab pos="5311140" algn="l"/>
              </a:tabLst>
            </a:pPr>
            <a:r>
              <a:rPr lang="zh-CN" altLang="zh-CN" kern="100" dirty="0">
                <a:solidFill>
                  <a:srgbClr val="FF0000"/>
                </a:solidFill>
                <a:latin typeface="Times New Roman" panose="02020603050405020304"/>
                <a:ea typeface="楷体_GB2312"/>
                <a:cs typeface="Times New Roman" panose="02020603050405020304"/>
              </a:rPr>
              <a:t>我认为知道这一点对年轻人很重要：赚了很多钱并不总是让他们快乐，或者看起来与众不同并不意味着一个人不正常！</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737"/>
            <a:ext cx="10692000" cy="4918269"/>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en-US" altLang="zh-CN" kern="100" dirty="0">
                <a:solidFill>
                  <a:srgbClr val="000000"/>
                </a:solidFill>
                <a:latin typeface="Times New Roman" panose="02020603050405020304"/>
                <a:cs typeface="Courier New" panose="02070309020205020404"/>
              </a:rPr>
              <a:t>Despite its widespread recognition, my first impression was that </a:t>
            </a:r>
            <a:r>
              <a:rPr lang="en-US" altLang="zh-CN" i="1" kern="100" dirty="0">
                <a:solidFill>
                  <a:srgbClr val="000000"/>
                </a:solidFill>
                <a:latin typeface="Times New Roman" panose="02020603050405020304"/>
                <a:cs typeface="Courier New" panose="02070309020205020404"/>
              </a:rPr>
              <a:t>Tuesdays</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w</a:t>
            </a:r>
            <a:r>
              <a:rPr lang="en-US" altLang="zh-CN" i="1" kern="100" dirty="0">
                <a:solidFill>
                  <a:srgbClr val="000000"/>
                </a:solidFill>
                <a:latin typeface="Times New Roman" panose="02020603050405020304"/>
                <a:cs typeface="Courier New" panose="02070309020205020404"/>
              </a:rPr>
              <a:t>ith</a:t>
            </a:r>
            <a:r>
              <a:rPr lang="en-US" altLang="zh-CN" kern="100" dirty="0">
                <a:solidFill>
                  <a:srgbClr val="000000"/>
                </a:solidFill>
                <a:latin typeface="Times New Roman" panose="02020603050405020304"/>
                <a:cs typeface="Courier New" panose="02070309020205020404"/>
              </a:rPr>
              <a:t> </a:t>
            </a:r>
            <a:r>
              <a:rPr lang="en-US" altLang="zh-CN" i="1" kern="100" dirty="0" err="1">
                <a:solidFill>
                  <a:srgbClr val="000000"/>
                </a:solidFill>
                <a:latin typeface="Times New Roman" panose="02020603050405020304"/>
                <a:cs typeface="Courier New" panose="02070309020205020404"/>
              </a:rPr>
              <a:t>Morrie</a:t>
            </a:r>
            <a:r>
              <a:rPr lang="en-US" altLang="zh-CN" kern="100" dirty="0">
                <a:solidFill>
                  <a:srgbClr val="000000"/>
                </a:solidFill>
                <a:latin typeface="Times New Roman" panose="02020603050405020304"/>
                <a:cs typeface="Courier New" panose="02070309020205020404"/>
              </a:rPr>
              <a:t> is just made up of a collection of over-emotional thoughts and messages, many of which are repeated.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Despite</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从句，介词</a:t>
            </a:r>
            <a:r>
              <a:rPr lang="en-US" altLang="zh-CN" kern="100" dirty="0">
                <a:solidFill>
                  <a:srgbClr val="000000"/>
                </a:solidFill>
                <a:latin typeface="Times New Roman" panose="02020603050405020304"/>
                <a:cs typeface="Courier New" panose="02070309020205020404"/>
              </a:rPr>
              <a:t>of</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which</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545007" y="257284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让步状语</a:t>
            </a:r>
            <a:endParaRPr lang="zh-CN" altLang="en-US" dirty="0"/>
          </a:p>
        </p:txBody>
      </p:sp>
      <p:sp>
        <p:nvSpPr>
          <p:cNvPr id="6" name="矩形 5"/>
          <p:cNvSpPr/>
          <p:nvPr/>
        </p:nvSpPr>
        <p:spPr>
          <a:xfrm>
            <a:off x="9721587" y="25728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表语</a:t>
            </a:r>
            <a:endParaRPr lang="zh-CN" altLang="en-US" dirty="0"/>
          </a:p>
        </p:txBody>
      </p:sp>
      <p:sp>
        <p:nvSpPr>
          <p:cNvPr id="7" name="矩形 6"/>
          <p:cNvSpPr/>
          <p:nvPr/>
        </p:nvSpPr>
        <p:spPr>
          <a:xfrm>
            <a:off x="4464857" y="316807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8" name="副标题 1"/>
          <p:cNvSpPr txBox="1"/>
          <p:nvPr/>
        </p:nvSpPr>
        <p:spPr>
          <a:xfrm>
            <a:off x="578107" y="3681672"/>
            <a:ext cx="10386700" cy="189928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04975" algn="just">
              <a:spcAft>
                <a:spcPts val="0"/>
              </a:spcAft>
              <a:tabLst>
                <a:tab pos="5311140" algn="l"/>
              </a:tabLst>
            </a:pPr>
            <a:r>
              <a:rPr lang="zh-CN" altLang="en-US" kern="100" dirty="0">
                <a:solidFill>
                  <a:srgbClr val="FF0000"/>
                </a:solidFill>
                <a:latin typeface="Times New Roman" panose="02020603050405020304"/>
                <a:ea typeface="楷体_GB2312"/>
                <a:cs typeface="Times New Roman" panose="02020603050405020304"/>
              </a:rPr>
              <a:t>尽管</a:t>
            </a:r>
            <a:r>
              <a:rPr lang="en-US" altLang="zh-CN" kern="100" dirty="0">
                <a:solidFill>
                  <a:srgbClr val="FF0000"/>
                </a:solidFill>
                <a:latin typeface="Times New Roman" panose="02020603050405020304"/>
                <a:ea typeface="楷体_GB2312"/>
                <a:cs typeface="Times New Roman" panose="02020603050405020304"/>
              </a:rPr>
              <a:t>《</a:t>
            </a:r>
            <a:r>
              <a:rPr lang="zh-CN" altLang="en-US" kern="100" dirty="0">
                <a:solidFill>
                  <a:srgbClr val="FF0000"/>
                </a:solidFill>
                <a:latin typeface="Times New Roman" panose="02020603050405020304"/>
                <a:ea typeface="楷体_GB2312"/>
                <a:cs typeface="Times New Roman" panose="02020603050405020304"/>
              </a:rPr>
              <a:t>相约星期二</a:t>
            </a:r>
            <a:r>
              <a:rPr lang="en-US" altLang="zh-CN" kern="100" dirty="0">
                <a:solidFill>
                  <a:srgbClr val="FF0000"/>
                </a:solidFill>
                <a:latin typeface="Times New Roman" panose="02020603050405020304"/>
                <a:ea typeface="楷体_GB2312"/>
                <a:cs typeface="Times New Roman" panose="02020603050405020304"/>
              </a:rPr>
              <a:t>》</a:t>
            </a:r>
            <a:r>
              <a:rPr lang="zh-CN" altLang="en-US" kern="100" dirty="0">
                <a:solidFill>
                  <a:srgbClr val="FF0000"/>
                </a:solidFill>
                <a:latin typeface="Times New Roman" panose="02020603050405020304"/>
                <a:ea typeface="楷体_GB2312"/>
                <a:cs typeface="Times New Roman" panose="02020603050405020304"/>
              </a:rPr>
              <a:t>这本书被广泛认可，但我的第一印象是，它只是由一系列过度情绪化的想法和信息构成的，其中许多还是重复的。</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633593"/>
          </a:xfrm>
        </p:spPr>
        <p:txBody>
          <a:bodyPr/>
          <a:lstStyle/>
          <a:p>
            <a:pPr algn="just">
              <a:lnSpc>
                <a:spcPct val="13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does Vivian want to convey by saying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 box of tissues will be needed to get through this book</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If you had a chance to read the book, what lessons would you learn from it?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578107" y="2637385"/>
            <a:ext cx="10386700" cy="1227772"/>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cs typeface="Courier New" panose="02070309020205020404"/>
              </a:rPr>
              <a:t>She means that readers will be greatly touched by what is written in the book.</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578107" y="4850645"/>
            <a:ext cx="10386700" cy="1227772"/>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 would understand the true meaning of life, treasure what I have now and make the most of each day.(</a:t>
            </a:r>
            <a:r>
              <a:rPr lang="zh-CN" altLang="zh-CN" kern="100" dirty="0">
                <a:solidFill>
                  <a:srgbClr val="FF0000"/>
                </a:solidFill>
                <a:latin typeface="Times New Roman" panose="02020603050405020304"/>
                <a:ea typeface="楷体_GB2312"/>
                <a:cs typeface="Times New Roman" panose="02020603050405020304"/>
              </a:rPr>
              <a:t>回答合理即可</a:t>
            </a:r>
            <a:r>
              <a:rPr lang="en-US" altLang="zh-CN" kern="100" dirty="0">
                <a:solidFill>
                  <a:srgbClr val="FF0000"/>
                </a:solidFill>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2</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3602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65777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292484"/>
            <a:ext cx="10692000" cy="4009390"/>
          </a:xfrm>
        </p:spPr>
        <p:txBody>
          <a:bodyPr/>
          <a:lstStyle/>
          <a:p>
            <a:pPr algn="just">
              <a:lnSpc>
                <a:spcPct val="130000"/>
              </a:lnSpc>
              <a:spcAft>
                <a:spcPts val="0"/>
              </a:spcAft>
              <a:tabLst>
                <a:tab pos="5311140" algn="l"/>
              </a:tabLst>
            </a:pPr>
            <a:r>
              <a:rPr lang="zh-CN" altLang="en-US" kern="10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The </a:t>
            </a:r>
            <a:r>
              <a:rPr lang="en-US" altLang="zh-CN" kern="100" dirty="0">
                <a:solidFill>
                  <a:srgbClr val="000000"/>
                </a:solidFill>
                <a:latin typeface="Times New Roman" panose="02020603050405020304"/>
                <a:cs typeface="Courier New" panose="02070309020205020404"/>
              </a:rPr>
              <a:t>theme of this unit is humans and self, whose topic is life wisdom. By displaying pictures, book reviews, fables, proverbs, interviews and excerpts from plays, this unit mainly guides students to face life correctly. The passages illustrate life wisdom from various perspectives, aiming to show many possibilities of life, leading students to explore the true meanings of life, thus making them establish a correct outlook on life and values.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588" y="484657"/>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360289" y="1271645"/>
          <a:ext cx="10801498" cy="4928616"/>
        </p:xfrm>
        <a:graphic>
          <a:graphicData uri="http://schemas.openxmlformats.org/drawingml/2006/table">
            <a:tbl>
              <a:tblPr/>
              <a:tblGrid>
                <a:gridCol w="1656228"/>
                <a:gridCol w="720100"/>
                <a:gridCol w="1296180"/>
                <a:gridCol w="7128990"/>
              </a:tblGrid>
              <a:tr h="0">
                <a:tc>
                  <a:txBody>
                    <a:bodyPr/>
                    <a:lstStyle/>
                    <a:p>
                      <a:pPr algn="ctr">
                        <a:lnSpc>
                          <a:spcPct val="105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05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05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0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5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能正确使用与</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人生智慧</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主题相关的单词和表达。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5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理解并运用被动语态。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5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阅读教材中关于人生智慧的语篇，获取关键信息；</a:t>
                      </a:r>
                      <a:endParaRPr lang="zh-CN" sz="1050" kern="100">
                        <a:effectLst/>
                        <a:latin typeface="宋体" panose="02010600030101010101" pitchFamily="2" charset="-122"/>
                        <a:cs typeface="Courier New" panose="02070309020205020404"/>
                      </a:endParaRPr>
                    </a:p>
                    <a:p>
                      <a:pPr algn="just">
                        <a:lnSpc>
                          <a:spcPct val="105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熟悉概要写作的文体结构，了解相应的写作要点。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0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了解谈论个人经历和提出建议的基本用语；</a:t>
                      </a:r>
                      <a:endParaRPr lang="zh-CN" sz="1050" kern="100" dirty="0">
                        <a:effectLst/>
                        <a:latin typeface="宋体" panose="02010600030101010101" pitchFamily="2" charset="-122"/>
                        <a:cs typeface="Courier New" panose="02070309020205020404"/>
                      </a:endParaRPr>
                    </a:p>
                    <a:p>
                      <a:pPr algn="just">
                        <a:lnSpc>
                          <a:spcPct val="10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了解概要写作的基本规则。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567719"/>
          <a:ext cx="10801498" cy="5547360"/>
        </p:xfrm>
        <a:graphic>
          <a:graphicData uri="http://schemas.openxmlformats.org/drawingml/2006/table">
            <a:tbl>
              <a:tblPr/>
              <a:tblGrid>
                <a:gridCol w="1656228"/>
                <a:gridCol w="648090"/>
                <a:gridCol w="720100"/>
                <a:gridCol w="7777080"/>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听取细节，根据采访内容记住部分细节，并学会选择恰当的标题。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能根据不同场合选择合适的用语谈论经历和提出建议；</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能使用恰当的谚语有效地谈论个人经历。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通过阅读两篇文章，学会以积极的态度面对人生。</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能正确运用所学词汇谈论与人生智慧有关的话题；</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能写一篇语言精练、结构清晰的概要。</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863757"/>
          <a:ext cx="10801498" cy="4779264"/>
        </p:xfrm>
        <a:graphic>
          <a:graphicData uri="http://schemas.openxmlformats.org/drawingml/2006/table">
            <a:tbl>
              <a:tblPr/>
              <a:tblGrid>
                <a:gridCol w="1152158"/>
                <a:gridCol w="9649340"/>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熟练利用本单元所学知识，围绕</a:t>
                      </a:r>
                      <a:r>
                        <a:rPr lang="en-US" sz="2800" kern="100">
                          <a:solidFill>
                            <a:srgbClr val="000000"/>
                          </a:solidFill>
                          <a:effectLst/>
                          <a:latin typeface="宋体" panose="02010600030101010101" pitchFamily="2" charset="-122"/>
                          <a:cs typeface="Times New Roman" panose="02020603050405020304"/>
                        </a:rPr>
                        <a:t>“</a:t>
                      </a:r>
                      <a:r>
                        <a:rPr lang="zh-CN" altLang="en-US" sz="2800" kern="100">
                          <a:solidFill>
                            <a:srgbClr val="000000"/>
                          </a:solidFill>
                          <a:effectLst/>
                          <a:latin typeface="宋体" panose="02010600030101010101" pitchFamily="2" charset="-122"/>
                          <a:cs typeface="Times New Roman" panose="02020603050405020304"/>
                        </a:rPr>
                        <a:t>如何</a:t>
                      </a:r>
                      <a:r>
                        <a:rPr lang="zh-CN" sz="2800" kern="100">
                          <a:solidFill>
                            <a:srgbClr val="000000"/>
                          </a:solidFill>
                          <a:effectLst/>
                          <a:latin typeface="Times New Roman" panose="02020603050405020304"/>
                          <a:ea typeface="楷体_GB2312"/>
                          <a:cs typeface="Times New Roman" panose="02020603050405020304"/>
                        </a:rPr>
                        <a:t>度过充实人生</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这一话题进行听、说、读、写训练，提升综合运用语言的能力。</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思维品质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学会用豁达的态度笑对人生，过充实的生活。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通过对</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Tuesdays with </a:t>
                      </a:r>
                      <a:r>
                        <a:rPr lang="en-US" sz="2800" kern="100" dirty="0" err="1">
                          <a:solidFill>
                            <a:srgbClr val="000000"/>
                          </a:solidFill>
                          <a:effectLst/>
                          <a:latin typeface="Times New Roman" panose="02020603050405020304"/>
                          <a:ea typeface="楷体_GB2312"/>
                          <a:cs typeface="Courier New" panose="02070309020205020404"/>
                        </a:rPr>
                        <a:t>Morrie</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和</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THE BLUE BIRD</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的学习，探讨生命的意义，感悟生命的真谛。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564292"/>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288279" y="1295817"/>
          <a:ext cx="10945518" cy="4864737"/>
        </p:xfrm>
        <a:graphic>
          <a:graphicData uri="http://schemas.openxmlformats.org/drawingml/2006/table">
            <a:tbl>
              <a:tblPr/>
              <a:tblGrid>
                <a:gridCol w="1872258"/>
                <a:gridCol w="9073260"/>
              </a:tblGrid>
              <a:tr h="0">
                <a:tc>
                  <a:txBody>
                    <a:bodyPr/>
                    <a:lstStyle/>
                    <a:p>
                      <a:pPr algn="ctr">
                        <a:lnSpc>
                          <a:spcPct val="114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pessimistic, anticipate, possession, abnormal, widespread, recognition, phrase, cooperate, fee, pure, Madame, luxury</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be reunited with, a pleasant surprise, point of view, get distracted by, lose touch with, live life to the full, rush into, go up to, burst out laughing, be crammed with, no more... than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as if </a:t>
                      </a:r>
                      <a:r>
                        <a:rPr lang="zh-CN" sz="2800" kern="100" dirty="0">
                          <a:solidFill>
                            <a:srgbClr val="000000"/>
                          </a:solidFill>
                          <a:effectLst/>
                          <a:latin typeface="Times New Roman" panose="02020603050405020304"/>
                          <a:ea typeface="楷体_GB2312"/>
                          <a:cs typeface="Times New Roman" panose="02020603050405020304"/>
                        </a:rPr>
                        <a:t>引导表语从句</a:t>
                      </a:r>
                      <a:endParaRPr lang="zh-CN" sz="1050" kern="100" dirty="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现在分词短语作结果状语</a:t>
                      </a:r>
                      <a:endParaRPr lang="zh-CN" sz="2800" kern="100" dirty="0">
                        <a:solidFill>
                          <a:srgbClr val="000000"/>
                        </a:solidFill>
                        <a:effectLst/>
                        <a:latin typeface="Times New Roman" panose="02020603050405020304"/>
                        <a:ea typeface="楷体_GB2312"/>
                        <a:cs typeface="Times New Roman" panose="02020603050405020304"/>
                      </a:endParaRPr>
                    </a:p>
                    <a:p>
                      <a:pPr algn="just">
                        <a:lnSpc>
                          <a:spcPct val="114000"/>
                        </a:lnSpc>
                        <a:spcAft>
                          <a:spcPts val="0"/>
                        </a:spcAft>
                        <a:tabLst>
                          <a:tab pos="5311140" algn="l"/>
                        </a:tabLst>
                      </a:pPr>
                      <a:endParaRPr lang="zh-CN" sz="1050" kern="100" dirty="0">
                        <a:effectLst/>
                        <a:latin typeface="宋体" panose="02010600030101010101" pitchFamily="2" charset="-122"/>
                        <a:cs typeface="Courier New" panose="02070309020205020404"/>
                      </a:endParaRPr>
                    </a:p>
                    <a:p>
                      <a:pPr algn="just">
                        <a:lnSpc>
                          <a:spcPct val="114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名词性短语引导时间状语从句</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复习被动语态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4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概要写作</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608275"/>
            <a:ext cx="11522074" cy="1323439"/>
          </a:xfrm>
          <a:prstGeom prst="rect">
            <a:avLst/>
          </a:prstGeom>
        </p:spPr>
        <p:txBody>
          <a:bodyPr wrap="square" anchor="ctr" anchorCtr="0">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736017"/>
            <a:ext cx="10692000" cy="1296670"/>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Watch the video, and make more time for the things that really matter.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Read the text and know about the main idea of </a:t>
            </a:r>
            <a:r>
              <a:rPr lang="en-US" altLang="zh-CN" i="1" kern="100" dirty="0">
                <a:solidFill>
                  <a:srgbClr val="000000"/>
                </a:solidFill>
                <a:latin typeface="Times New Roman" panose="02020603050405020304"/>
                <a:cs typeface="Courier New" panose="02070309020205020404"/>
              </a:rPr>
              <a:t>Tuesdays</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w</a:t>
            </a:r>
            <a:r>
              <a:rPr lang="en-US" altLang="zh-CN" i="1" kern="100" dirty="0">
                <a:solidFill>
                  <a:srgbClr val="000000"/>
                </a:solidFill>
                <a:latin typeface="Times New Roman" panose="02020603050405020304"/>
                <a:cs typeface="Courier New" panose="02070309020205020404"/>
              </a:rPr>
              <a:t>ith</a:t>
            </a:r>
            <a:r>
              <a:rPr lang="en-US" altLang="zh-CN" kern="100" dirty="0">
                <a:solidFill>
                  <a:srgbClr val="000000"/>
                </a:solidFill>
                <a:latin typeface="Times New Roman" panose="02020603050405020304"/>
                <a:cs typeface="Courier New" panose="02070309020205020404"/>
              </a:rPr>
              <a:t> </a:t>
            </a:r>
            <a:r>
              <a:rPr lang="en-US" altLang="zh-CN" i="1" kern="100" dirty="0" err="1">
                <a:solidFill>
                  <a:srgbClr val="000000"/>
                </a:solidFill>
                <a:latin typeface="Times New Roman" panose="02020603050405020304"/>
                <a:cs typeface="Courier New" panose="02070309020205020404"/>
              </a:rPr>
              <a:t>Morrie</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792440"/>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a:t>
            </a:r>
            <a:r>
              <a:rPr lang="zh-CN" altLang="zh-CN" kern="100" dirty="0" smtClean="0">
                <a:solidFill>
                  <a:srgbClr val="000000"/>
                </a:solidFill>
                <a:latin typeface="Times New Roman" panose="02020603050405020304"/>
                <a:ea typeface="黑体" panose="02010609060101010101" charset="-122"/>
                <a:cs typeface="Times New Roman" panose="02020603050405020304"/>
              </a:rPr>
              <a:t>的汉语意思</a:t>
            </a:r>
            <a:endParaRPr lang="zh-CN" altLang="zh-CN" sz="1050" kern="100" dirty="0" smtClean="0">
              <a:latin typeface="宋体" panose="02010600030101010101" pitchFamily="2" charset="-122"/>
              <a:cs typeface="Courier New" panose="02070309020205020404"/>
            </a:endParaRPr>
          </a:p>
          <a:p>
            <a:pPr algn="just">
              <a:spcAft>
                <a:spcPts val="0"/>
              </a:spcAft>
              <a:tabLst>
                <a:tab pos="5311140" algn="l"/>
              </a:tabLst>
            </a:pPr>
            <a:r>
              <a:rPr lang="en-US" altLang="zh-CN" kern="100" dirty="0" smtClean="0">
                <a:solidFill>
                  <a:srgbClr val="000000"/>
                </a:solidFill>
                <a:latin typeface="Times New Roman" panose="02020603050405020304"/>
                <a:ea typeface="黑体" panose="02010609060101010101" charset="-122"/>
                <a:cs typeface="Courier New" panose="02070309020205020404"/>
              </a:rPr>
              <a:t>(</a:t>
            </a:r>
            <a:r>
              <a:rPr lang="zh-CN" altLang="zh-CN" kern="100" dirty="0" smtClean="0">
                <a:solidFill>
                  <a:srgbClr val="000000"/>
                </a:solidFill>
                <a:latin typeface="Times New Roman" panose="02020603050405020304"/>
                <a:ea typeface="黑体" panose="02010609060101010101" charset="-122"/>
                <a:cs typeface="Times New Roman" panose="02020603050405020304"/>
              </a:rPr>
              <a:t>一</a:t>
            </a:r>
            <a:r>
              <a:rPr lang="en-US" altLang="zh-CN" kern="100" dirty="0" smtClean="0">
                <a:solidFill>
                  <a:srgbClr val="000000"/>
                </a:solidFill>
                <a:latin typeface="Times New Roman" panose="02020603050405020304"/>
                <a:ea typeface="黑体" panose="02010609060101010101" charset="-122"/>
                <a:cs typeface="Courier New" panose="02070309020205020404"/>
              </a:rPr>
              <a:t>)</a:t>
            </a:r>
            <a:r>
              <a:rPr lang="zh-CN" altLang="zh-CN" kern="100" dirty="0" smtClean="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smtClean="0">
              <a:latin typeface="宋体" panose="02010600030101010101" pitchFamily="2" charset="-122"/>
              <a:cs typeface="Courier New" panose="02070309020205020404"/>
            </a:endParaRPr>
          </a:p>
          <a:p>
            <a:pPr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1</a:t>
            </a:r>
            <a:r>
              <a:rPr lang="en-US" altLang="zh-CN" kern="100" dirty="0">
                <a:solidFill>
                  <a:srgbClr val="000000"/>
                </a:solidFill>
                <a:latin typeface="Times New Roman" panose="02020603050405020304"/>
                <a:cs typeface="Courier New" panose="02070309020205020404"/>
              </a:rPr>
              <a:t>. weaken</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possession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abnormal</a:t>
            </a:r>
            <a:r>
              <a:rPr lang="en-US" altLang="zh-CN" i="1" kern="100" dirty="0">
                <a:solidFill>
                  <a:srgbClr val="000000"/>
                </a:solidFill>
                <a:latin typeface="Times New Roman" panose="02020603050405020304"/>
                <a:cs typeface="Courier New" panose="02070309020205020404"/>
              </a:rPr>
              <a:t> adj. </a:t>
            </a:r>
            <a:r>
              <a:rPr lang="en-US" altLang="zh-CN" kern="100" dirty="0" smtClean="0">
                <a:solidFill>
                  <a:srgbClr val="000000"/>
                </a:solidFill>
                <a:latin typeface="Times New Roman" panose="02020603050405020304"/>
                <a:ea typeface="楷体_GB2312"/>
                <a:cs typeface="Courier New" panose="02070309020205020404"/>
              </a:rPr>
              <a:t>___</a:t>
            </a:r>
            <a:r>
              <a:rPr lang="en-US" altLang="zh-CN" kern="100" dirty="0">
                <a:solidFill>
                  <a:srgbClr val="000000"/>
                </a:solidFill>
                <a:latin typeface="Times New Roman" panose="02020603050405020304"/>
                <a:ea typeface="楷体_GB2312"/>
                <a:cs typeface="Courier New" panose="02070309020205020404"/>
              </a:rPr>
              <a:t>_</a:t>
            </a:r>
            <a:r>
              <a:rPr lang="en-US" altLang="zh-CN" kern="100" dirty="0" smtClean="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recognition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anticipate</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664607" y="3057867"/>
            <a:ext cx="1502334"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使</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虚弱</a:t>
            </a:r>
            <a:endParaRPr lang="zh-CN" altLang="en-US" dirty="0"/>
          </a:p>
        </p:txBody>
      </p:sp>
      <p:sp>
        <p:nvSpPr>
          <p:cNvPr id="5" name="矩形 4"/>
          <p:cNvSpPr/>
          <p:nvPr/>
        </p:nvSpPr>
        <p:spPr>
          <a:xfrm>
            <a:off x="3096667" y="366262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财产，财物</a:t>
            </a:r>
            <a:endParaRPr lang="zh-CN" altLang="en-US" dirty="0"/>
          </a:p>
        </p:txBody>
      </p:sp>
      <p:sp>
        <p:nvSpPr>
          <p:cNvPr id="6" name="矩形 5"/>
          <p:cNvSpPr/>
          <p:nvPr/>
        </p:nvSpPr>
        <p:spPr>
          <a:xfrm>
            <a:off x="3024657" y="4229077"/>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不正常的，反常的</a:t>
            </a:r>
            <a:endParaRPr lang="zh-CN" altLang="en-US" dirty="0"/>
          </a:p>
        </p:txBody>
      </p:sp>
      <p:sp>
        <p:nvSpPr>
          <p:cNvPr id="7" name="矩形 6"/>
          <p:cNvSpPr/>
          <p:nvPr/>
        </p:nvSpPr>
        <p:spPr>
          <a:xfrm>
            <a:off x="3176926" y="482420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承认，认可</a:t>
            </a:r>
            <a:endParaRPr lang="zh-CN" altLang="en-US" dirty="0"/>
          </a:p>
        </p:txBody>
      </p:sp>
      <p:sp>
        <p:nvSpPr>
          <p:cNvPr id="8" name="矩形 7"/>
          <p:cNvSpPr/>
          <p:nvPr/>
        </p:nvSpPr>
        <p:spPr>
          <a:xfrm>
            <a:off x="3024657" y="543419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预期，预料</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5311</Words>
  <Application>WPS 演示</Application>
  <PresentationFormat>自定义</PresentationFormat>
  <Paragraphs>311</Paragraphs>
  <Slides>20</Slides>
  <Notes>14</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20</vt:i4>
      </vt:variant>
    </vt:vector>
  </HeadingPairs>
  <TitlesOfParts>
    <vt:vector size="44"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Book Antiqua</vt:lpstr>
      <vt:lpstr>黑体</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1306</cp:revision>
  <dcterms:created xsi:type="dcterms:W3CDTF">2016-06-29T09:22:00Z</dcterms:created>
  <dcterms:modified xsi:type="dcterms:W3CDTF">2026-02-27T10:09:26Z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