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34"/>
  </p:handoutMasterIdLst>
  <p:sldIdLst>
    <p:sldId id="2476" r:id="rId5"/>
    <p:sldId id="3800" r:id="rId7"/>
    <p:sldId id="2478" r:id="rId8"/>
    <p:sldId id="2343" r:id="rId9"/>
    <p:sldId id="3825" r:id="rId10"/>
    <p:sldId id="3826" r:id="rId11"/>
    <p:sldId id="3827" r:id="rId12"/>
    <p:sldId id="3828" r:id="rId13"/>
    <p:sldId id="3664" r:id="rId14"/>
    <p:sldId id="3671" r:id="rId15"/>
    <p:sldId id="3829" r:id="rId16"/>
    <p:sldId id="3830" r:id="rId17"/>
    <p:sldId id="3831" r:id="rId18"/>
    <p:sldId id="3832" r:id="rId19"/>
    <p:sldId id="3833" r:id="rId20"/>
    <p:sldId id="3834" r:id="rId21"/>
    <p:sldId id="3785" r:id="rId22"/>
    <p:sldId id="3786" r:id="rId23"/>
    <p:sldId id="3813" r:id="rId24"/>
    <p:sldId id="3814" r:id="rId25"/>
    <p:sldId id="3835" r:id="rId26"/>
    <p:sldId id="3815" r:id="rId27"/>
    <p:sldId id="3816" r:id="rId28"/>
    <p:sldId id="3836" r:id="rId29"/>
    <p:sldId id="3837" r:id="rId30"/>
    <p:sldId id="3823" r:id="rId31"/>
    <p:sldId id="3780" r:id="rId32"/>
    <p:sldId id="2276" r:id="rId33"/>
  </p:sldIdLst>
  <p:sldSz cx="11522075" cy="6480175"/>
  <p:notesSz cx="6858000" cy="9144000"/>
  <p:custDataLst>
    <p:tags r:id="rId38"/>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654" y="-43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gs" Target="tags/tag10.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2BE050F-06E0-4D6C-B359-DB21E808E588}"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73BF05C-D306-4092-AEEC-B8DEB851129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7.xml"/><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7.xml"/><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3.xml"/><Relationship Id="rId3" Type="http://schemas.openxmlformats.org/officeDocument/2006/relationships/slide" Target="../slides/slide27.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3.xml"/><Relationship Id="rId4" Type="http://schemas.openxmlformats.org/officeDocument/2006/relationships/slide" Target="../slides/slide28.xml"/><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Ⅳ</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Developing ideas, Presenting ideas &amp; Reflection</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Ⅳ</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Developing ideas, Presenting ideas &amp; Reflection</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3</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The world meets China</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0" Type="http://schemas.openxmlformats.org/officeDocument/2006/relationships/notesSlide" Target="../notesSlides/notesSlide6.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12%20Unit%203&#12288;&#35838;&#21518;&#32032;&#20859;&#35780;&#20215;(&#21313;&#20108;)&#12288;Section%20&#8547;&#12288;Developing%20ideas,%20Presenting%20ideas%20&amp;%20Reflection.docx" TargetMode="External"/><Relationship Id="rId4" Type="http://schemas.openxmlformats.org/officeDocument/2006/relationships/slide" Target="slide1.xml"/><Relationship Id="rId3" Type="http://schemas.openxmlformats.org/officeDocument/2006/relationships/tags" Target="../tags/tag9.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The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world meets China</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
        <p:nvSpPr>
          <p:cNvPr id="12" name="标题 1"/>
          <p:cNvSpPr txBox="1"/>
          <p:nvPr/>
        </p:nvSpPr>
        <p:spPr bwMode="auto">
          <a:xfrm>
            <a:off x="-12837" y="4695126"/>
            <a:ext cx="11522075" cy="108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Ⅳ</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Developing ideas, Presenting ideas &amp; Reflection</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8040" y="1100685"/>
            <a:ext cx="10945757" cy="4443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44481" y="1108362"/>
            <a:ext cx="1013201" cy="40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99602" y="2041101"/>
            <a:ext cx="1085002" cy="40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41933" y="2461341"/>
            <a:ext cx="981289" cy="40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42262" y="2849167"/>
            <a:ext cx="646215" cy="390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67734" y="3362602"/>
            <a:ext cx="1085002" cy="374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81452" y="4420822"/>
            <a:ext cx="662170" cy="40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12535" y="5112347"/>
            <a:ext cx="718016" cy="335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 was Joachim's first encounter with Chinese classical literature?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a:t>
            </a:r>
            <a:r>
              <a:rPr lang="en-US" altLang="zh-CN" i="1" kern="100" dirty="0">
                <a:solidFill>
                  <a:srgbClr val="000000"/>
                </a:solidFill>
                <a:latin typeface="Times New Roman" panose="02020603050405020304"/>
                <a:cs typeface="Courier New" panose="02070309020205020404"/>
              </a:rPr>
              <a:t>Dream</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Red</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Chamber</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Romance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Three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Kingdoms</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a:t>
            </a:r>
            <a:r>
              <a:rPr lang="en-US" altLang="zh-CN" i="1" kern="100" dirty="0">
                <a:solidFill>
                  <a:srgbClr val="000000"/>
                </a:solidFill>
                <a:latin typeface="Times New Roman" panose="02020603050405020304"/>
                <a:cs typeface="Courier New" panose="02070309020205020404"/>
              </a:rPr>
              <a:t>Records</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Grand</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Historian</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a:t>
            </a:r>
            <a:r>
              <a:rPr lang="en-US" altLang="zh-CN" i="1" kern="100" dirty="0">
                <a:solidFill>
                  <a:srgbClr val="000000"/>
                </a:solidFill>
                <a:latin typeface="Times New Roman" panose="02020603050405020304"/>
                <a:cs typeface="Courier New" panose="02070309020205020404"/>
              </a:rPr>
              <a:t>Thirty</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six</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Stratagems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439400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14178"/>
            <a:ext cx="10692000" cy="4918269"/>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Where are most of the translated works of literature in Egypt from?</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a:t>
            </a:r>
            <a:r>
              <a:rPr lang="en-US" altLang="zh-CN" kern="100" dirty="0" smtClean="0">
                <a:solidFill>
                  <a:srgbClr val="000000"/>
                </a:solidFill>
                <a:latin typeface="Times New Roman" panose="02020603050405020304"/>
                <a:cs typeface="Courier New" panose="02070309020205020404"/>
              </a:rPr>
              <a:t>China.	B</a:t>
            </a:r>
            <a:r>
              <a:rPr lang="en-US" altLang="zh-CN" kern="100" dirty="0">
                <a:solidFill>
                  <a:srgbClr val="000000"/>
                </a:solidFill>
                <a:latin typeface="Times New Roman" panose="02020603050405020304"/>
                <a:cs typeface="Courier New" panose="02070309020205020404"/>
              </a:rPr>
              <a:t>. English-speaking countries.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a:t>
            </a:r>
            <a:r>
              <a:rPr lang="en-US" altLang="zh-CN" kern="100" dirty="0" smtClean="0">
                <a:solidFill>
                  <a:srgbClr val="000000"/>
                </a:solidFill>
                <a:latin typeface="Times New Roman" panose="02020603050405020304"/>
                <a:cs typeface="Courier New" panose="02070309020205020404"/>
              </a:rPr>
              <a:t>France.	D</a:t>
            </a:r>
            <a:r>
              <a:rPr lang="en-US" altLang="zh-CN" kern="100" dirty="0">
                <a:solidFill>
                  <a:srgbClr val="000000"/>
                </a:solidFill>
                <a:latin typeface="Times New Roman" panose="02020603050405020304"/>
                <a:cs typeface="Courier New" panose="02070309020205020404"/>
              </a:rPr>
              <a:t>. Bulgaria.</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What does </a:t>
            </a:r>
            <a:r>
              <a:rPr lang="en-US" altLang="zh-CN" kern="100" dirty="0" err="1">
                <a:solidFill>
                  <a:srgbClr val="000000"/>
                </a:solidFill>
                <a:latin typeface="Times New Roman" panose="02020603050405020304"/>
                <a:cs typeface="Courier New" panose="02070309020205020404"/>
              </a:rPr>
              <a:t>Petko</a:t>
            </a:r>
            <a:r>
              <a:rPr lang="en-US" altLang="zh-CN" kern="100" dirty="0">
                <a:solidFill>
                  <a:srgbClr val="000000"/>
                </a:solidFill>
                <a:latin typeface="Times New Roman" panose="02020603050405020304"/>
                <a:cs typeface="Courier New" panose="02070309020205020404"/>
              </a:rPr>
              <a:t> plan to translate?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Shaolin</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Temple</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a:t>
            </a:r>
            <a:r>
              <a:rPr lang="en-US" altLang="zh-CN" i="1" kern="100" dirty="0">
                <a:solidFill>
                  <a:srgbClr val="000000"/>
                </a:solidFill>
                <a:latin typeface="Times New Roman" panose="02020603050405020304"/>
                <a:cs typeface="Courier New" panose="02070309020205020404"/>
              </a:rPr>
              <a:t>Song</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Shepherd</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a:t>
            </a:r>
            <a:r>
              <a:rPr lang="en-US" altLang="zh-CN" i="1" kern="100" dirty="0">
                <a:solidFill>
                  <a:srgbClr val="000000"/>
                </a:solidFill>
                <a:latin typeface="Times New Roman" panose="02020603050405020304"/>
                <a:cs typeface="Courier New" panose="02070309020205020404"/>
              </a:rPr>
              <a:t>Dream</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Red</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Chamber</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Romance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Three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Kingdoms</a:t>
            </a:r>
            <a:r>
              <a:rPr lang="en-US" altLang="zh-CN" kern="100" dirty="0" smtClean="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5617017" y="156480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4" name="矩形 3"/>
          <p:cNvSpPr/>
          <p:nvPr/>
        </p:nvSpPr>
        <p:spPr>
          <a:xfrm>
            <a:off x="324433" y="511234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83857"/>
            <a:ext cx="10692000" cy="3108543"/>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Why does Mai pay attention to works online by new authors?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Because they can translate Chinese classical literature.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Because they are good at studying Chinese classical literature.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Because they have some good ideas.</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Because they are good at writing.</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24433" y="338410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521512"/>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语言知识运用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When I started high school, I began reading books about Chinese history and culture, and this inspired me to choose Chinese Studies as my academic major at university.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When</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从句，第二个</a:t>
            </a:r>
            <a:r>
              <a:rPr lang="en-US" altLang="zh-CN" kern="100" dirty="0">
                <a:solidFill>
                  <a:srgbClr val="000000"/>
                </a:solidFill>
                <a:latin typeface="Times New Roman" panose="02020603050405020304"/>
                <a:cs typeface="Courier New" panose="02070309020205020404"/>
              </a:rPr>
              <a:t>and</a:t>
            </a:r>
            <a:r>
              <a:rPr lang="zh-CN" altLang="zh-CN" kern="100" dirty="0">
                <a:solidFill>
                  <a:srgbClr val="000000"/>
                </a:solidFill>
                <a:latin typeface="Times New Roman" panose="02020603050405020304"/>
                <a:cs typeface="Times New Roman" panose="02020603050405020304"/>
              </a:rPr>
              <a:t>连接两个</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的句子。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 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256967" y="358108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时间状语</a:t>
            </a:r>
            <a:endParaRPr lang="zh-CN" altLang="en-US" dirty="0"/>
          </a:p>
        </p:txBody>
      </p:sp>
      <p:sp>
        <p:nvSpPr>
          <p:cNvPr id="4" name="矩形 3"/>
          <p:cNvSpPr/>
          <p:nvPr/>
        </p:nvSpPr>
        <p:spPr>
          <a:xfrm>
            <a:off x="648327" y="417621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并列</a:t>
            </a:r>
            <a:endParaRPr lang="zh-CN" altLang="en-US" dirty="0"/>
          </a:p>
        </p:txBody>
      </p:sp>
      <p:sp>
        <p:nvSpPr>
          <p:cNvPr id="5" name="副标题 1"/>
          <p:cNvSpPr txBox="1"/>
          <p:nvPr/>
        </p:nvSpPr>
        <p:spPr>
          <a:xfrm>
            <a:off x="487047" y="4670762"/>
            <a:ext cx="10530720" cy="120860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790700" algn="just">
              <a:spcAft>
                <a:spcPts val="0"/>
              </a:spcAft>
              <a:tabLst>
                <a:tab pos="5311140" algn="l"/>
              </a:tabLst>
            </a:pPr>
            <a:r>
              <a:rPr lang="zh-CN" altLang="zh-CN" kern="100" dirty="0">
                <a:solidFill>
                  <a:srgbClr val="FF0000"/>
                </a:solidFill>
                <a:latin typeface="Times New Roman" panose="02020603050405020304"/>
                <a:ea typeface="楷体_GB2312"/>
                <a:cs typeface="Times New Roman" panose="02020603050405020304"/>
              </a:rPr>
              <a:t>上高中的时候，我开始阅读有关中国历史和文化方面的书，这激发了我在大学选择中国研究作为我的学术专业。</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28552"/>
            <a:ext cx="10692000" cy="3711785"/>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2. </a:t>
            </a:r>
            <a:r>
              <a:rPr lang="en-US" altLang="zh-CN" kern="100" dirty="0">
                <a:solidFill>
                  <a:srgbClr val="000000"/>
                </a:solidFill>
                <a:latin typeface="Times New Roman" panose="02020603050405020304"/>
                <a:cs typeface="Courier New" panose="02070309020205020404"/>
              </a:rPr>
              <a:t>The people that buy and read these books do so because they want to learn more about Chinese culture and everyday life in China.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从句，修饰先行词</a:t>
            </a:r>
            <a:r>
              <a:rPr lang="en-US" altLang="zh-CN" kern="100" dirty="0">
                <a:solidFill>
                  <a:srgbClr val="000000"/>
                </a:solidFill>
                <a:latin typeface="Times New Roman" panose="02020603050405020304"/>
                <a:cs typeface="Courier New" panose="02070309020205020404"/>
              </a:rPr>
              <a:t>The people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because</a:t>
            </a:r>
            <a:r>
              <a:rPr lang="zh-CN" altLang="zh-CN" kern="100" dirty="0">
                <a:solidFill>
                  <a:srgbClr val="000000"/>
                </a:solidFill>
                <a:latin typeface="Times New Roman" panose="02020603050405020304"/>
                <a:cs typeface="Times New Roman" panose="02020603050405020304"/>
              </a:rPr>
              <a:t>引导</a:t>
            </a:r>
            <a:r>
              <a:rPr lang="en-US" altLang="zh-CN" kern="100" dirty="0">
                <a:solidFill>
                  <a:srgbClr val="000000"/>
                </a:solidFill>
                <a:latin typeface="Times New Roman" panose="02020603050405020304"/>
                <a:ea typeface="楷体_GB2312"/>
                <a:cs typeface="Courier New" panose="02070309020205020404"/>
              </a:rPr>
              <a:t>__________</a:t>
            </a:r>
            <a:r>
              <a:rPr lang="zh-CN" altLang="zh-CN" kern="100" dirty="0">
                <a:solidFill>
                  <a:srgbClr val="000000"/>
                </a:solidFill>
                <a:latin typeface="Times New Roman" panose="02020603050405020304"/>
                <a:cs typeface="Times New Roman" panose="02020603050405020304"/>
              </a:rPr>
              <a:t>从句。</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 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834838" y="259199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定语</a:t>
            </a:r>
            <a:endParaRPr lang="zh-CN" altLang="en-US" dirty="0"/>
          </a:p>
        </p:txBody>
      </p:sp>
      <p:sp>
        <p:nvSpPr>
          <p:cNvPr id="4" name="矩形 3"/>
          <p:cNvSpPr/>
          <p:nvPr/>
        </p:nvSpPr>
        <p:spPr>
          <a:xfrm>
            <a:off x="2448577" y="322093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原因状语</a:t>
            </a:r>
            <a:endParaRPr lang="zh-CN" altLang="en-US" dirty="0"/>
          </a:p>
        </p:txBody>
      </p:sp>
      <p:sp>
        <p:nvSpPr>
          <p:cNvPr id="5" name="副标题 1"/>
          <p:cNvSpPr txBox="1"/>
          <p:nvPr/>
        </p:nvSpPr>
        <p:spPr>
          <a:xfrm>
            <a:off x="487047" y="3691197"/>
            <a:ext cx="10530720" cy="129667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790700" algn="just">
              <a:spcAft>
                <a:spcPts val="0"/>
              </a:spcAft>
              <a:tabLst>
                <a:tab pos="5311140" algn="l"/>
              </a:tabLst>
            </a:pPr>
            <a:r>
              <a:rPr lang="zh-CN" altLang="en-US" kern="100" dirty="0">
                <a:solidFill>
                  <a:srgbClr val="FF0000"/>
                </a:solidFill>
                <a:latin typeface="Times New Roman" panose="02020603050405020304"/>
                <a:ea typeface="楷体_GB2312"/>
                <a:cs typeface="Times New Roman" panose="02020603050405020304"/>
              </a:rPr>
              <a:t>人们购买和阅读这些书是因为想更多地了解中国文化和中国人的日常生活。</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5027"/>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Why did </a:t>
            </a:r>
            <a:r>
              <a:rPr lang="en-US" altLang="zh-CN" kern="100" dirty="0" err="1">
                <a:solidFill>
                  <a:srgbClr val="000000"/>
                </a:solidFill>
                <a:latin typeface="Times New Roman" panose="02020603050405020304"/>
                <a:cs typeface="Courier New" panose="02070309020205020404"/>
              </a:rPr>
              <a:t>Annelous</a:t>
            </a:r>
            <a:r>
              <a:rPr lang="en-US" altLang="zh-CN" kern="100" dirty="0">
                <a:solidFill>
                  <a:srgbClr val="000000"/>
                </a:solidFill>
                <a:latin typeface="Times New Roman" panose="02020603050405020304"/>
                <a:cs typeface="Courier New" panose="02070309020205020404"/>
              </a:rPr>
              <a:t> choose Chinese Studies as his academic major at university?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Why are more and more foreigners learning Chinese?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FF0000"/>
                </a:solidFill>
                <a:latin typeface="Times New Roman" panose="02020603050405020304"/>
                <a:ea typeface="黑体" panose="02010609060101010101"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sp>
        <p:nvSpPr>
          <p:cNvPr id="3" name="副标题 1"/>
          <p:cNvSpPr txBox="1"/>
          <p:nvPr/>
        </p:nvSpPr>
        <p:spPr>
          <a:xfrm>
            <a:off x="487047" y="3489202"/>
            <a:ext cx="10530720" cy="624530"/>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5311140" algn="l"/>
              </a:tabLst>
            </a:pPr>
            <a:r>
              <a:rPr lang="en-US" altLang="zh-CN" kern="100">
                <a:solidFill>
                  <a:srgbClr val="FF0000"/>
                </a:solidFill>
                <a:latin typeface="Times New Roman" panose="02020603050405020304"/>
                <a:cs typeface="Courier New" panose="02070309020205020404"/>
              </a:rPr>
              <a:t>Because he was interested in Chinese history and culture in high school.</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863757"/>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2</a:t>
            </a:r>
            <a:r>
              <a:rPr lang="zh-CN" altLang="en-US" b="1" kern="100" dirty="0">
                <a:solidFill>
                  <a:schemeClr val="tx1"/>
                </a:solidFill>
                <a:ea typeface="黑体" panose="02010609060101010101" charset="-122"/>
                <a:cs typeface="Times New Roman" panose="02020603050405020304" pitchFamily="18" charset="0"/>
              </a:rPr>
              <a:t>　语言梳理</a:t>
            </a:r>
            <a:endParaRPr lang="en-US" altLang="zh-CN" b="1" kern="100" dirty="0">
              <a:solidFill>
                <a:schemeClr val="tx1"/>
              </a:solidFill>
              <a:ea typeface="黑体" panose="02010609060101010101" charset="-122"/>
              <a:cs typeface="Times New Roman" panose="02020603050405020304" pitchFamily="18" charset="0"/>
            </a:endParaRPr>
          </a:p>
        </p:txBody>
      </p:sp>
      <p:sp>
        <p:nvSpPr>
          <p:cNvPr id="2" name="矩形 1"/>
          <p:cNvSpPr/>
          <p:nvPr/>
        </p:nvSpPr>
        <p:spPr>
          <a:xfrm>
            <a:off x="416582" y="1556425"/>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1. prior</a:t>
            </a:r>
            <a:r>
              <a:rPr lang="en-US" altLang="zh-CN" b="1" i="1" kern="100" dirty="0">
                <a:solidFill>
                  <a:srgbClr val="000000"/>
                </a:solidFill>
                <a:latin typeface="Times New Roman" panose="02020603050405020304"/>
                <a:ea typeface="黑体" panose="02010609060101010101" charset="-122"/>
              </a:rPr>
              <a:t> adj. </a:t>
            </a:r>
            <a:r>
              <a:rPr lang="zh-CN" altLang="zh-CN" kern="100" dirty="0">
                <a:solidFill>
                  <a:srgbClr val="000000"/>
                </a:solidFill>
                <a:latin typeface="Times New Roman" panose="02020603050405020304"/>
                <a:ea typeface="黑体" panose="02010609060101010101" charset="-122"/>
                <a:cs typeface="Times New Roman" panose="02020603050405020304"/>
              </a:rPr>
              <a:t>先前的；较早的</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2150282"/>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b="1" kern="100" dirty="0">
                <a:solidFill>
                  <a:srgbClr val="000000"/>
                </a:solidFill>
                <a:latin typeface="Times New Roman" panose="02020603050405020304"/>
                <a:cs typeface="Courier New" panose="02070309020205020404"/>
              </a:rPr>
              <a:t>Prior</a:t>
            </a:r>
            <a:r>
              <a:rPr lang="en-US" altLang="zh-CN" kern="100" dirty="0">
                <a:solidFill>
                  <a:srgbClr val="000000"/>
                </a:solidFill>
                <a:latin typeface="Times New Roman" panose="02020603050405020304"/>
                <a:cs typeface="Courier New" panose="02070309020205020404"/>
              </a:rPr>
              <a:t> to that, the only great historical works I had been exposed to were Homer's epic poems.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在那之前，我唯一接触过的历史巨作是荷马的史诗。</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(1)prior to... </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之前，先于</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(2)priority</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优先事项，首要事情</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841203"/>
            <a:ext cx="10693400" cy="49129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It is important to enrich the soil prior ____ planting.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The government's ____________ (prior) is to build more power plants.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One of his ________________ (prior) is to develop education.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应用文写作之通知</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在出发前三天或更早的时候打电话预订即可。</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Just phone in your order three or more days ____________ departure.</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6409127" y="2140787"/>
            <a:ext cx="463588" cy="523220"/>
          </a:xfrm>
          <a:prstGeom prst="rect">
            <a:avLst/>
          </a:prstGeom>
        </p:spPr>
        <p:txBody>
          <a:bodyPr wrap="none">
            <a:spAutoFit/>
          </a:bodyPr>
          <a:lstStyle/>
          <a:p>
            <a:r>
              <a:rPr lang="en-US" altLang="zh-CN" dirty="0"/>
              <a:t>to</a:t>
            </a:r>
            <a:endParaRPr lang="zh-CN" altLang="en-US" dirty="0"/>
          </a:p>
        </p:txBody>
      </p:sp>
      <p:sp>
        <p:nvSpPr>
          <p:cNvPr id="4" name="矩形 3"/>
          <p:cNvSpPr/>
          <p:nvPr/>
        </p:nvSpPr>
        <p:spPr>
          <a:xfrm>
            <a:off x="3888777" y="2673532"/>
            <a:ext cx="1261884" cy="523220"/>
          </a:xfrm>
          <a:prstGeom prst="rect">
            <a:avLst/>
          </a:prstGeom>
        </p:spPr>
        <p:txBody>
          <a:bodyPr wrap="none">
            <a:spAutoFit/>
          </a:bodyPr>
          <a:lstStyle/>
          <a:p>
            <a:r>
              <a:rPr lang="en-US" altLang="zh-CN" dirty="0"/>
              <a:t>priority</a:t>
            </a:r>
            <a:endParaRPr lang="zh-CN" altLang="en-US" dirty="0"/>
          </a:p>
        </p:txBody>
      </p:sp>
      <p:sp>
        <p:nvSpPr>
          <p:cNvPr id="5" name="矩形 4"/>
          <p:cNvSpPr/>
          <p:nvPr/>
        </p:nvSpPr>
        <p:spPr>
          <a:xfrm>
            <a:off x="2952647" y="3268662"/>
            <a:ext cx="1479892" cy="523220"/>
          </a:xfrm>
          <a:prstGeom prst="rect">
            <a:avLst/>
          </a:prstGeom>
        </p:spPr>
        <p:txBody>
          <a:bodyPr wrap="none">
            <a:spAutoFit/>
          </a:bodyPr>
          <a:lstStyle/>
          <a:p>
            <a:r>
              <a:rPr lang="en-US" altLang="zh-CN" dirty="0"/>
              <a:t>priorities</a:t>
            </a:r>
            <a:endParaRPr lang="zh-CN" altLang="en-US" dirty="0"/>
          </a:p>
        </p:txBody>
      </p:sp>
      <p:sp>
        <p:nvSpPr>
          <p:cNvPr id="6" name="矩形 5"/>
          <p:cNvSpPr/>
          <p:nvPr/>
        </p:nvSpPr>
        <p:spPr>
          <a:xfrm>
            <a:off x="7245151" y="5093197"/>
            <a:ext cx="1252266" cy="523220"/>
          </a:xfrm>
          <a:prstGeom prst="rect">
            <a:avLst/>
          </a:prstGeom>
        </p:spPr>
        <p:txBody>
          <a:bodyPr wrap="none">
            <a:spAutoFit/>
          </a:bodyPr>
          <a:lstStyle/>
          <a:p>
            <a:r>
              <a:rPr lang="en-US" altLang="zh-CN" dirty="0"/>
              <a:t>prior to</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791821"/>
            <a:ext cx="10708617" cy="523220"/>
          </a:xfrm>
          <a:prstGeom prst="rect">
            <a:avLst/>
          </a:prstGeom>
          <a:solidFill>
            <a:schemeClr val="bg1">
              <a:lumMod val="75000"/>
            </a:schemeClr>
          </a:solidFill>
        </p:spPr>
        <p:txBody>
          <a:bodyPr wrap="square">
            <a:spAutoFit/>
          </a:bodyPr>
          <a:lstStyle/>
          <a:p>
            <a:r>
              <a:rPr lang="en-US" altLang="zh-CN" b="1" kern="100" dirty="0">
                <a:solidFill>
                  <a:srgbClr val="000000"/>
                </a:solidFill>
                <a:latin typeface="Times New Roman" panose="02020603050405020304"/>
                <a:ea typeface="黑体" panose="02010609060101010101" charset="-122"/>
              </a:rPr>
              <a:t>2. expose</a:t>
            </a:r>
            <a:r>
              <a:rPr lang="en-US" altLang="zh-CN" b="1" i="1" kern="100" dirty="0">
                <a:solidFill>
                  <a:srgbClr val="000000"/>
                </a:solidFill>
                <a:latin typeface="Times New Roman" panose="02020603050405020304"/>
                <a:ea typeface="黑体" panose="02010609060101010101" charset="-122"/>
              </a:rPr>
              <a:t> v. </a:t>
            </a:r>
            <a:r>
              <a:rPr lang="zh-CN" altLang="zh-CN" kern="100" dirty="0">
                <a:solidFill>
                  <a:srgbClr val="000000"/>
                </a:solidFill>
                <a:latin typeface="Times New Roman" panose="02020603050405020304"/>
                <a:ea typeface="黑体" panose="02010609060101010101" charset="-122"/>
                <a:cs typeface="Times New Roman" panose="02020603050405020304"/>
              </a:rPr>
              <a:t>使接触，使体验；揭露；暴露</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1372435"/>
            <a:ext cx="10693400" cy="4310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Prior to that, the only great historical works I had been </a:t>
            </a:r>
            <a:r>
              <a:rPr lang="en-US" altLang="zh-CN" b="1" kern="100" dirty="0">
                <a:solidFill>
                  <a:srgbClr val="000000"/>
                </a:solidFill>
                <a:latin typeface="Times New Roman" panose="02020603050405020304"/>
                <a:cs typeface="Courier New" panose="02070309020205020404"/>
              </a:rPr>
              <a:t>exposed</a:t>
            </a:r>
            <a:r>
              <a:rPr lang="en-US" altLang="zh-CN" kern="100" dirty="0">
                <a:solidFill>
                  <a:srgbClr val="000000"/>
                </a:solidFill>
                <a:latin typeface="Times New Roman" panose="02020603050405020304"/>
                <a:cs typeface="Courier New" panose="02070309020205020404"/>
              </a:rPr>
              <a:t> to were Homer's epic poems.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在此之前，我唯一接触过的历史巨作是荷马的史诗。</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(1)expose sb.</a:t>
            </a:r>
            <a:r>
              <a:rPr lang="en-US" altLang="zh-CN" kern="100" dirty="0">
                <a:solidFill>
                  <a:srgbClr val="000000"/>
                </a:solidFill>
                <a:latin typeface="IPAPANNEW"/>
                <a:cs typeface="Times New Roman" panose="02020603050405020304"/>
              </a:rPr>
              <a:t>/</a:t>
            </a:r>
            <a:r>
              <a:rPr lang="en-US" altLang="zh-CN" kern="100" dirty="0" err="1">
                <a:solidFill>
                  <a:srgbClr val="000000"/>
                </a:solidFill>
                <a:latin typeface="Times New Roman" panose="02020603050405020304" pitchFamily="18" charset="0"/>
                <a:cs typeface="Times New Roman" panose="02020603050405020304" pitchFamily="18" charset="0"/>
              </a:rPr>
              <a:t>sth</a:t>
            </a:r>
            <a:r>
              <a:rPr lang="en-US" altLang="zh-CN" kern="100" dirty="0">
                <a:solidFill>
                  <a:srgbClr val="000000"/>
                </a:solidFill>
                <a:latin typeface="Times New Roman" panose="02020603050405020304" pitchFamily="18" charset="0"/>
                <a:cs typeface="Times New Roman" panose="02020603050405020304" pitchFamily="18" charset="0"/>
              </a:rPr>
              <a:t>. to...</a:t>
            </a:r>
            <a:r>
              <a:rPr lang="en-US" altLang="zh-CN" kern="100" dirty="0">
                <a:solidFill>
                  <a:srgbClr val="000000"/>
                </a:solidFill>
                <a:latin typeface="IPAPANNEW"/>
                <a:cs typeface="Times New Roman" panose="02020603050405020304"/>
              </a:rPr>
              <a:t> </a:t>
            </a:r>
            <a:r>
              <a:rPr lang="zh-CN" altLang="zh-CN" kern="100" dirty="0">
                <a:solidFill>
                  <a:srgbClr val="000000"/>
                </a:solidFill>
                <a:latin typeface="IPAPANNEW"/>
                <a:cs typeface="Times New Roman" panose="02020603050405020304"/>
              </a:rPr>
              <a:t>使某人</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某物接触</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暴露于</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be exposed to </a:t>
            </a:r>
            <a:r>
              <a:rPr lang="zh-CN" altLang="zh-CN" kern="100" dirty="0">
                <a:solidFill>
                  <a:srgbClr val="000000"/>
                </a:solidFill>
                <a:latin typeface="Times New Roman" panose="02020603050405020304"/>
                <a:cs typeface="Times New Roman" panose="02020603050405020304"/>
              </a:rPr>
              <a:t>暴露，接触</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(2)exposure</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接触，体验；暴露；揭露</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375967"/>
            <a:ext cx="10692000" cy="1831014"/>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1. </a:t>
            </a:r>
            <a:r>
              <a:rPr lang="en-US" altLang="zh-CN" kern="100" dirty="0">
                <a:solidFill>
                  <a:srgbClr val="000000"/>
                </a:solidFill>
                <a:latin typeface="Times New Roman" panose="02020603050405020304"/>
                <a:cs typeface="Courier New" panose="02070309020205020404"/>
              </a:rPr>
              <a:t>Learn the main expressions and structures.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Read and understand the main idea of the text, enhance cultural confidence and spread Chinese culture widely. </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136782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They are _______ (expose) to various climates and weather conditions.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Long __________ (expose) to noisy surroundings may result in some physical and mental problems.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He smiled suddenly, ________ (expose) a set of amazingly white teeth</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2232547" y="2611047"/>
            <a:ext cx="1359668" cy="523220"/>
          </a:xfrm>
          <a:prstGeom prst="rect">
            <a:avLst/>
          </a:prstGeom>
        </p:spPr>
        <p:txBody>
          <a:bodyPr wrap="none">
            <a:spAutoFit/>
          </a:bodyPr>
          <a:lstStyle/>
          <a:p>
            <a:r>
              <a:rPr lang="en-US" altLang="zh-CN" dirty="0"/>
              <a:t>exposed</a:t>
            </a:r>
            <a:endParaRPr lang="zh-CN" altLang="en-US" dirty="0"/>
          </a:p>
        </p:txBody>
      </p:sp>
      <p:sp>
        <p:nvSpPr>
          <p:cNvPr id="4" name="矩形 3"/>
          <p:cNvSpPr/>
          <p:nvPr/>
        </p:nvSpPr>
        <p:spPr>
          <a:xfrm>
            <a:off x="1872497" y="3201887"/>
            <a:ext cx="1479892" cy="523220"/>
          </a:xfrm>
          <a:prstGeom prst="rect">
            <a:avLst/>
          </a:prstGeom>
        </p:spPr>
        <p:txBody>
          <a:bodyPr wrap="none">
            <a:spAutoFit/>
          </a:bodyPr>
          <a:lstStyle/>
          <a:p>
            <a:r>
              <a:rPr lang="en-US" altLang="zh-CN" dirty="0"/>
              <a:t>exposure</a:t>
            </a:r>
            <a:endParaRPr lang="zh-CN" altLang="en-US" dirty="0"/>
          </a:p>
        </p:txBody>
      </p:sp>
      <p:sp>
        <p:nvSpPr>
          <p:cNvPr id="5" name="矩形 4"/>
          <p:cNvSpPr/>
          <p:nvPr/>
        </p:nvSpPr>
        <p:spPr>
          <a:xfrm>
            <a:off x="3888777" y="4392247"/>
            <a:ext cx="1479892" cy="523220"/>
          </a:xfrm>
          <a:prstGeom prst="rect">
            <a:avLst/>
          </a:prstGeom>
        </p:spPr>
        <p:txBody>
          <a:bodyPr wrap="none">
            <a:spAutoFit/>
          </a:bodyPr>
          <a:lstStyle/>
          <a:p>
            <a:r>
              <a:rPr lang="en-US" altLang="zh-CN" dirty="0"/>
              <a:t>exposing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85242"/>
            <a:ext cx="10692000" cy="5450466"/>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句型转换</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If you are exposed to this material, you will be harmed.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__________ yourself to this material, you will be harmed.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_________ to this material, you will be harmed.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应用文写作之通知</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下午，参观艺术博物馆将使你了解中国传统文化。</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In the afternoon, a visit to the art museum will _____________________ 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008377" y="1809412"/>
            <a:ext cx="1540806" cy="523220"/>
          </a:xfrm>
          <a:prstGeom prst="rect">
            <a:avLst/>
          </a:prstGeom>
        </p:spPr>
        <p:txBody>
          <a:bodyPr wrap="none">
            <a:spAutoFit/>
          </a:bodyPr>
          <a:lstStyle/>
          <a:p>
            <a:r>
              <a:rPr lang="en-US" altLang="zh-CN" dirty="0"/>
              <a:t>Exposing</a:t>
            </a:r>
            <a:endParaRPr lang="zh-CN" altLang="en-US" dirty="0"/>
          </a:p>
        </p:txBody>
      </p:sp>
      <p:sp>
        <p:nvSpPr>
          <p:cNvPr id="4" name="矩形 3"/>
          <p:cNvSpPr/>
          <p:nvPr/>
        </p:nvSpPr>
        <p:spPr>
          <a:xfrm>
            <a:off x="1008377" y="2428927"/>
            <a:ext cx="1420582" cy="523220"/>
          </a:xfrm>
          <a:prstGeom prst="rect">
            <a:avLst/>
          </a:prstGeom>
        </p:spPr>
        <p:txBody>
          <a:bodyPr wrap="none">
            <a:spAutoFit/>
          </a:bodyPr>
          <a:lstStyle/>
          <a:p>
            <a:r>
              <a:rPr lang="en-US" altLang="zh-CN" dirty="0"/>
              <a:t>Exposed</a:t>
            </a:r>
            <a:endParaRPr lang="zh-CN" altLang="en-US" dirty="0"/>
          </a:p>
        </p:txBody>
      </p:sp>
      <p:sp>
        <p:nvSpPr>
          <p:cNvPr id="5" name="矩形 4"/>
          <p:cNvSpPr/>
          <p:nvPr/>
        </p:nvSpPr>
        <p:spPr>
          <a:xfrm>
            <a:off x="7340126" y="4824307"/>
            <a:ext cx="3740126" cy="523220"/>
          </a:xfrm>
          <a:prstGeom prst="rect">
            <a:avLst/>
          </a:prstGeom>
        </p:spPr>
        <p:txBody>
          <a:bodyPr wrap="none">
            <a:spAutoFit/>
          </a:bodyPr>
          <a:lstStyle/>
          <a:p>
            <a:r>
              <a:rPr lang="en-US" altLang="zh-CN" dirty="0"/>
              <a:t>expose you to traditional</a:t>
            </a:r>
            <a:endParaRPr lang="zh-CN" altLang="en-US" dirty="0"/>
          </a:p>
        </p:txBody>
      </p:sp>
      <p:sp>
        <p:nvSpPr>
          <p:cNvPr id="6" name="矩形 5"/>
          <p:cNvSpPr/>
          <p:nvPr/>
        </p:nvSpPr>
        <p:spPr>
          <a:xfrm>
            <a:off x="558896" y="5404244"/>
            <a:ext cx="2424062" cy="523220"/>
          </a:xfrm>
          <a:prstGeom prst="rect">
            <a:avLst/>
          </a:prstGeom>
        </p:spPr>
        <p:txBody>
          <a:bodyPr wrap="none">
            <a:spAutoFit/>
          </a:bodyPr>
          <a:lstStyle/>
          <a:p>
            <a:r>
              <a:rPr lang="en-US" altLang="zh-CN" dirty="0"/>
              <a:t>Chinese culture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6582" y="1871971"/>
            <a:ext cx="10708617" cy="523220"/>
          </a:xfrm>
          <a:prstGeom prst="rect">
            <a:avLst/>
          </a:prstGeom>
          <a:solidFill>
            <a:schemeClr val="bg1">
              <a:lumMod val="75000"/>
            </a:schemeClr>
          </a:solidFill>
        </p:spPr>
        <p:txBody>
          <a:bodyPr wrap="square">
            <a:spAutoFit/>
          </a:bodyPr>
          <a:lstStyle/>
          <a:p>
            <a:r>
              <a:rPr lang="en-US" altLang="zh-CN" kern="100" dirty="0">
                <a:solidFill>
                  <a:srgbClr val="000000"/>
                </a:solidFill>
                <a:latin typeface="Times New Roman" panose="02020603050405020304"/>
                <a:ea typeface="宋体" panose="02010600030101010101" pitchFamily="2" charset="-122"/>
              </a:rPr>
              <a:t>3. </a:t>
            </a:r>
            <a:r>
              <a:rPr lang="zh-CN" altLang="zh-CN" kern="100" dirty="0">
                <a:solidFill>
                  <a:srgbClr val="000000"/>
                </a:solidFill>
                <a:latin typeface="Times New Roman" panose="02020603050405020304"/>
                <a:ea typeface="黑体" panose="02010609060101010101" charset="-122"/>
                <a:cs typeface="Times New Roman" panose="02020603050405020304"/>
              </a:rPr>
              <a:t>无生命名词作主语</a:t>
            </a:r>
            <a:endParaRPr lang="zh-CN" altLang="en-US" dirty="0">
              <a:solidFill>
                <a:srgbClr val="000000"/>
              </a:solidFill>
              <a:ea typeface="黑体" panose="02010609060101010101" charset="-122"/>
              <a:cs typeface="Times New Roman" panose="02020603050405020304" pitchFamily="18" charset="0"/>
            </a:endParaRPr>
          </a:p>
        </p:txBody>
      </p:sp>
      <p:sp>
        <p:nvSpPr>
          <p:cNvPr id="24580" name="副标题 3"/>
          <p:cNvSpPr>
            <a:spLocks noGrp="1"/>
          </p:cNvSpPr>
          <p:nvPr>
            <p:ph type="subTitle" idx="1"/>
          </p:nvPr>
        </p:nvSpPr>
        <p:spPr bwMode="auto">
          <a:xfrm>
            <a:off x="414338" y="2436384"/>
            <a:ext cx="10693400" cy="18118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b="1" kern="100" dirty="0">
                <a:solidFill>
                  <a:srgbClr val="000000"/>
                </a:solidFill>
                <a:latin typeface="Times New Roman" panose="02020603050405020304"/>
                <a:cs typeface="Courier New" panose="02070309020205020404"/>
              </a:rPr>
              <a:t>Each year sees</a:t>
            </a:r>
            <a:r>
              <a:rPr lang="en-US" altLang="zh-CN" kern="100" dirty="0">
                <a:solidFill>
                  <a:srgbClr val="000000"/>
                </a:solidFill>
                <a:latin typeface="Times New Roman" panose="02020603050405020304"/>
                <a:cs typeface="Courier New" panose="02070309020205020404"/>
              </a:rPr>
              <a:t> more works by Chinese writers published in the Netherlands, and they are well-received.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每年都有更多的中国作家的作品在荷兰出版，并且很受欢迎。</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副标题 1"/>
          <p:cNvSpPr>
            <a:spLocks noGrp="1"/>
          </p:cNvSpPr>
          <p:nvPr>
            <p:ph type="subTitle" idx="1"/>
          </p:nvPr>
        </p:nvSpPr>
        <p:spPr bwMode="auto">
          <a:xfrm>
            <a:off x="414338" y="575717"/>
            <a:ext cx="10693400" cy="563359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无生命名词作主语是一种拟人的手法，可以使语言更生动，具体可分为以下几类：</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以时间、地点、自然现象等名词作主语，常用</a:t>
            </a:r>
            <a:r>
              <a:rPr lang="en-US" altLang="zh-CN" kern="100" dirty="0">
                <a:solidFill>
                  <a:srgbClr val="000000"/>
                </a:solidFill>
                <a:latin typeface="Times New Roman" panose="02020603050405020304"/>
                <a:cs typeface="Courier New" panose="02070309020205020404"/>
              </a:rPr>
              <a:t>witness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see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find</a:t>
            </a:r>
            <a:r>
              <a:rPr lang="zh-CN" altLang="zh-CN" kern="100" dirty="0">
                <a:solidFill>
                  <a:srgbClr val="000000"/>
                </a:solidFill>
                <a:latin typeface="Times New Roman" panose="02020603050405020304"/>
                <a:cs typeface="Times New Roman" panose="02020603050405020304"/>
              </a:rPr>
              <a:t>等动词作谓语。</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表示生理、心理状态的名词或表示某种遭遇的名词</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如</a:t>
            </a:r>
            <a:r>
              <a:rPr lang="en-US" altLang="zh-CN" kern="100" dirty="0">
                <a:solidFill>
                  <a:srgbClr val="000000"/>
                </a:solidFill>
                <a:latin typeface="Times New Roman" panose="02020603050405020304"/>
                <a:cs typeface="Courier New" panose="02070309020205020404"/>
              </a:rPr>
              <a:t>word</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anger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faith</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idea</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courage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desire</a:t>
            </a:r>
            <a:r>
              <a:rPr lang="zh-CN" altLang="zh-CN" kern="100" dirty="0">
                <a:solidFill>
                  <a:srgbClr val="000000"/>
                </a:solidFill>
                <a:latin typeface="Times New Roman" panose="02020603050405020304"/>
                <a:cs typeface="Times New Roman" panose="02020603050405020304"/>
              </a:rPr>
              <a:t>等</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作主语，用</a:t>
            </a:r>
            <a:r>
              <a:rPr lang="en-US" altLang="zh-CN" kern="100" dirty="0">
                <a:solidFill>
                  <a:srgbClr val="000000"/>
                </a:solidFill>
                <a:latin typeface="Times New Roman" panose="02020603050405020304"/>
                <a:cs typeface="Courier New" panose="02070309020205020404"/>
              </a:rPr>
              <a:t>fail</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desert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escape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seize</a:t>
            </a:r>
            <a:r>
              <a:rPr lang="zh-CN" altLang="zh-CN" kern="100" dirty="0">
                <a:solidFill>
                  <a:srgbClr val="000000"/>
                </a:solidFill>
                <a:latin typeface="Times New Roman" panose="02020603050405020304"/>
                <a:cs typeface="Times New Roman" panose="02020603050405020304"/>
              </a:rPr>
              <a:t>等动词作谓语。</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具有行为或动作意义的名词作主语，常用含有使役意义的动词</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如</a:t>
            </a:r>
            <a:r>
              <a:rPr lang="en-US" altLang="zh-CN" kern="100" dirty="0">
                <a:solidFill>
                  <a:srgbClr val="000000"/>
                </a:solidFill>
                <a:latin typeface="Times New Roman" panose="02020603050405020304"/>
                <a:cs typeface="Courier New" panose="02070309020205020404"/>
              </a:rPr>
              <a:t>remind</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make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let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drive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leave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lead</a:t>
            </a:r>
            <a:r>
              <a:rPr lang="zh-CN" altLang="zh-CN" kern="100" dirty="0">
                <a:solidFill>
                  <a:srgbClr val="000000"/>
                </a:solidFill>
                <a:latin typeface="Times New Roman" panose="02020603050405020304"/>
                <a:cs typeface="Times New Roman" panose="02020603050405020304"/>
              </a:rPr>
              <a:t>等</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作谓语。</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400562"/>
            <a:ext cx="10692000" cy="3711785"/>
          </a:xfrm>
        </p:spPr>
        <p:txBody>
          <a:bodyPr/>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As is known to all, Rome ________________________(witness) many great historic events.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When he had to speak to her, his courage suddenly _________ (escape) him.</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256967" y="2664007"/>
            <a:ext cx="3071675" cy="523220"/>
          </a:xfrm>
          <a:prstGeom prst="rect">
            <a:avLst/>
          </a:prstGeom>
        </p:spPr>
        <p:txBody>
          <a:bodyPr wrap="none">
            <a:spAutoFit/>
          </a:bodyPr>
          <a:lstStyle/>
          <a:p>
            <a:r>
              <a:rPr lang="en-US" altLang="zh-CN" dirty="0"/>
              <a:t>witnessed/witnesses</a:t>
            </a:r>
            <a:endParaRPr lang="zh-CN" altLang="en-US" dirty="0"/>
          </a:p>
        </p:txBody>
      </p:sp>
      <p:sp>
        <p:nvSpPr>
          <p:cNvPr id="4" name="矩形 3"/>
          <p:cNvSpPr/>
          <p:nvPr/>
        </p:nvSpPr>
        <p:spPr>
          <a:xfrm>
            <a:off x="8425407" y="3849977"/>
            <a:ext cx="1317990" cy="523220"/>
          </a:xfrm>
          <a:prstGeom prst="rect">
            <a:avLst/>
          </a:prstGeom>
        </p:spPr>
        <p:txBody>
          <a:bodyPr wrap="none">
            <a:spAutoFit/>
          </a:bodyPr>
          <a:lstStyle/>
          <a:p>
            <a:r>
              <a:rPr lang="en-US" altLang="zh-CN" dirty="0"/>
              <a:t>escaped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521512"/>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r>
              <a:rPr lang="en-US" altLang="zh-CN" kern="100" dirty="0">
                <a:solidFill>
                  <a:srgbClr val="000000"/>
                </a:solidFill>
                <a:latin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读后续写之环境描写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破碎的窗户透进冷空气，让房间显得更加空荡荡。</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broken window ________________________, making the room feel even emptier.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读后续写之景物描写</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古老的城堡静静地矗立着，见证着时间的流逝和无数的故事。</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 ancient castle stood silent, </a:t>
            </a:r>
            <a:r>
              <a:rPr lang="en-US" altLang="zh-CN" kern="100" dirty="0" smtClean="0">
                <a:solidFill>
                  <a:srgbClr val="000000"/>
                </a:solidFill>
                <a:latin typeface="Times New Roman" panose="02020603050405020304"/>
                <a:cs typeface="Courier New" panose="02070309020205020404"/>
              </a:rPr>
              <a:t>______________________________ </a:t>
            </a:r>
            <a:r>
              <a:rPr lang="en-US" altLang="zh-CN" kern="100" dirty="0">
                <a:solidFill>
                  <a:srgbClr val="000000"/>
                </a:solidFill>
                <a:latin typeface="Times New Roman" panose="02020603050405020304"/>
                <a:cs typeface="Courier New" panose="02070309020205020404"/>
              </a:rPr>
              <a:t>and countless stories.</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032797" y="2356817"/>
            <a:ext cx="3140603" cy="523220"/>
          </a:xfrm>
          <a:prstGeom prst="rect">
            <a:avLst/>
          </a:prstGeom>
        </p:spPr>
        <p:txBody>
          <a:bodyPr wrap="none">
            <a:spAutoFit/>
          </a:bodyPr>
          <a:lstStyle/>
          <a:p>
            <a:r>
              <a:rPr lang="en-US" altLang="zh-CN" dirty="0"/>
              <a:t>admitted the cold air</a:t>
            </a:r>
            <a:endParaRPr lang="zh-CN" altLang="en-US" dirty="0"/>
          </a:p>
        </p:txBody>
      </p:sp>
      <p:sp>
        <p:nvSpPr>
          <p:cNvPr id="4" name="矩形 3"/>
          <p:cNvSpPr/>
          <p:nvPr/>
        </p:nvSpPr>
        <p:spPr>
          <a:xfrm>
            <a:off x="5371944" y="4742772"/>
            <a:ext cx="4565673" cy="523220"/>
          </a:xfrm>
          <a:prstGeom prst="rect">
            <a:avLst/>
          </a:prstGeom>
        </p:spPr>
        <p:txBody>
          <a:bodyPr wrap="none">
            <a:spAutoFit/>
          </a:bodyPr>
          <a:lstStyle/>
          <a:p>
            <a:r>
              <a:rPr lang="en-US" altLang="zh-CN" dirty="0"/>
              <a:t>witnessing the passage of time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4893" y="550938"/>
            <a:ext cx="7332662"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2" name="副标题 1"/>
          <p:cNvSpPr>
            <a:spLocks noGrp="1"/>
          </p:cNvSpPr>
          <p:nvPr>
            <p:ph type="subTitle" idx="1"/>
          </p:nvPr>
        </p:nvSpPr>
        <p:spPr bwMode="auto">
          <a:xfrm>
            <a:off x="414338" y="1244724"/>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3590925" algn="l"/>
                <a:tab pos="7267575" algn="l"/>
              </a:tabLst>
            </a:pPr>
            <a:r>
              <a:rPr lang="en-US" altLang="zh-CN" kern="100" dirty="0">
                <a:solidFill>
                  <a:srgbClr val="000000"/>
                </a:solidFill>
                <a:latin typeface="Times New Roman" panose="02020603050405020304"/>
                <a:cs typeface="Courier New" panose="02070309020205020404"/>
              </a:rPr>
              <a:t>1. However, one day, in the music class that was part of his school's standard curriculum, he was playing idly (</a:t>
            </a:r>
            <a:r>
              <a:rPr lang="zh-CN" altLang="zh-CN" kern="100" dirty="0">
                <a:solidFill>
                  <a:srgbClr val="000000"/>
                </a:solidFill>
                <a:latin typeface="Times New Roman" panose="02020603050405020304"/>
                <a:cs typeface="Times New Roman" panose="02020603050405020304"/>
              </a:rPr>
              <a:t>随意地</a:t>
            </a:r>
            <a:r>
              <a:rPr lang="en-US" altLang="zh-CN" kern="100" dirty="0">
                <a:solidFill>
                  <a:srgbClr val="000000"/>
                </a:solidFill>
                <a:latin typeface="Times New Roman" panose="02020603050405020304"/>
                <a:cs typeface="Courier New" panose="02070309020205020404"/>
              </a:rPr>
              <a:t>) on the piano and found it easy to pick out </a:t>
            </a:r>
            <a:r>
              <a:rPr lang="en-US" altLang="zh-CN" b="1" kern="100" dirty="0">
                <a:solidFill>
                  <a:srgbClr val="000000"/>
                </a:solidFill>
                <a:latin typeface="Times New Roman" panose="02020603050405020304"/>
                <a:cs typeface="Courier New" panose="02070309020205020404"/>
              </a:rPr>
              <a:t>tunes</a:t>
            </a:r>
            <a:r>
              <a:rPr lang="en-US" altLang="zh-CN" kern="100" dirty="0">
                <a:solidFill>
                  <a:srgbClr val="000000"/>
                </a:solidFill>
                <a:latin typeface="Times New Roman" panose="02020603050405020304"/>
                <a:cs typeface="Courier New" panose="02070309020205020404"/>
              </a:rPr>
              <a:t>. ________</a:t>
            </a:r>
            <a:endParaRPr lang="zh-CN" altLang="zh-CN" sz="1050" kern="100" dirty="0">
              <a:latin typeface="宋体" panose="02010600030101010101" pitchFamily="2" charset="-122"/>
              <a:cs typeface="Courier New" panose="02070309020205020404"/>
            </a:endParaRPr>
          </a:p>
          <a:p>
            <a:pPr algn="just">
              <a:spcAft>
                <a:spcPts val="0"/>
              </a:spcAft>
              <a:tabLst>
                <a:tab pos="3590925" algn="l"/>
                <a:tab pos="7267575"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n. </a:t>
            </a:r>
            <a:r>
              <a:rPr lang="zh-CN" altLang="zh-CN" kern="100" dirty="0" smtClean="0">
                <a:solidFill>
                  <a:srgbClr val="000000"/>
                </a:solidFill>
                <a:latin typeface="Times New Roman" panose="02020603050405020304"/>
                <a:cs typeface="Times New Roman" panose="02020603050405020304"/>
              </a:rPr>
              <a:t>曲调</a:t>
            </a:r>
            <a:r>
              <a:rPr lang="en-US" altLang="zh-CN" kern="100" dirty="0" smtClean="0">
                <a:solidFill>
                  <a:srgbClr val="000000"/>
                </a:solidFill>
                <a:latin typeface="Times New Roman" panose="02020603050405020304"/>
                <a:cs typeface="Times New Roman" panose="02020603050405020304"/>
              </a:rPr>
              <a:t>	</a:t>
            </a:r>
            <a:r>
              <a:rPr lang="en-US" altLang="zh-CN" kern="100" dirty="0" smtClean="0">
                <a:solidFill>
                  <a:srgbClr val="000000"/>
                </a:solidFill>
                <a:latin typeface="Times New Roman" panose="02020603050405020304"/>
                <a:cs typeface="Courier New" panose="02070309020205020404"/>
              </a:rPr>
              <a:t>B</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为乐器</a:t>
            </a:r>
            <a:r>
              <a:rPr lang="en-US" altLang="zh-CN" kern="100" dirty="0">
                <a:solidFill>
                  <a:srgbClr val="000000"/>
                </a:solidFill>
                <a:latin typeface="Times New Roman" panose="02020603050405020304"/>
                <a:cs typeface="Courier New" panose="02070309020205020404"/>
              </a:rPr>
              <a:t>)</a:t>
            </a:r>
            <a:r>
              <a:rPr lang="zh-CN" altLang="zh-CN" kern="100" dirty="0" smtClean="0">
                <a:solidFill>
                  <a:srgbClr val="000000"/>
                </a:solidFill>
                <a:latin typeface="Times New Roman" panose="02020603050405020304"/>
                <a:cs typeface="Times New Roman" panose="02020603050405020304"/>
              </a:rPr>
              <a:t>调音</a:t>
            </a:r>
            <a:r>
              <a:rPr lang="en-US" altLang="zh-CN" kern="100" dirty="0" smtClean="0">
                <a:solidFill>
                  <a:srgbClr val="000000"/>
                </a:solidFill>
                <a:latin typeface="Times New Roman" panose="02020603050405020304"/>
                <a:cs typeface="Times New Roman" panose="02020603050405020304"/>
              </a:rPr>
              <a:t>	</a:t>
            </a:r>
            <a:r>
              <a:rPr lang="en-US" altLang="zh-CN" kern="100" dirty="0" smtClean="0">
                <a:solidFill>
                  <a:srgbClr val="000000"/>
                </a:solidFill>
                <a:latin typeface="Times New Roman" panose="02020603050405020304"/>
                <a:cs typeface="Courier New" panose="02070309020205020404"/>
              </a:rPr>
              <a:t>C</a:t>
            </a:r>
            <a:r>
              <a:rPr lang="en-US" altLang="zh-CN" kern="100" dirty="0">
                <a:solidFill>
                  <a:srgbClr val="000000"/>
                </a:solidFill>
                <a:latin typeface="Times New Roman" panose="02020603050405020304"/>
                <a:cs typeface="Courier New" panose="02070309020205020404"/>
              </a:rPr>
              <a:t>.</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调节</a:t>
            </a:r>
            <a:endParaRPr lang="zh-CN" altLang="zh-CN" sz="1050" kern="100" dirty="0">
              <a:latin typeface="宋体" panose="02010600030101010101" pitchFamily="2" charset="-122"/>
              <a:cs typeface="Courier New" panose="02070309020205020404"/>
            </a:endParaRPr>
          </a:p>
          <a:p>
            <a:pPr algn="just">
              <a:spcAft>
                <a:spcPts val="0"/>
              </a:spcAft>
              <a:tabLst>
                <a:tab pos="3590925" algn="l"/>
                <a:tab pos="7267575" algn="l"/>
              </a:tabLst>
            </a:pPr>
            <a:r>
              <a:rPr lang="en-US" altLang="zh-CN" kern="100" dirty="0">
                <a:solidFill>
                  <a:srgbClr val="000000"/>
                </a:solidFill>
                <a:latin typeface="Times New Roman" panose="02020603050405020304"/>
                <a:cs typeface="Courier New" panose="02070309020205020404"/>
              </a:rPr>
              <a:t>2. We are going to be in the council </a:t>
            </a:r>
            <a:r>
              <a:rPr lang="en-US" altLang="zh-CN" b="1" kern="100" dirty="0">
                <a:solidFill>
                  <a:srgbClr val="000000"/>
                </a:solidFill>
                <a:latin typeface="Times New Roman" panose="02020603050405020304"/>
                <a:cs typeface="Courier New" panose="02070309020205020404"/>
              </a:rPr>
              <a:t>chamber</a:t>
            </a:r>
            <a:r>
              <a:rPr lang="en-US" altLang="zh-CN" kern="100" dirty="0">
                <a:solidFill>
                  <a:srgbClr val="000000"/>
                </a:solidFill>
                <a:latin typeface="Times New Roman" panose="02020603050405020304"/>
                <a:cs typeface="Courier New" panose="02070309020205020404"/>
              </a:rPr>
              <a:t> every time he speaks. ____</a:t>
            </a:r>
            <a:endParaRPr lang="zh-CN" altLang="zh-CN" sz="1050" kern="100" dirty="0">
              <a:latin typeface="宋体" panose="02010600030101010101" pitchFamily="2" charset="-122"/>
              <a:cs typeface="Courier New" panose="02070309020205020404"/>
            </a:endParaRPr>
          </a:p>
          <a:p>
            <a:pPr algn="just">
              <a:spcAft>
                <a:spcPts val="0"/>
              </a:spcAft>
              <a:tabLst>
                <a:tab pos="3590925" algn="l"/>
                <a:tab pos="7267575" algn="l"/>
              </a:tabLst>
            </a:pPr>
            <a:r>
              <a:rPr lang="en-US" altLang="zh-CN" kern="100" dirty="0">
                <a:solidFill>
                  <a:srgbClr val="000000"/>
                </a:solidFill>
                <a:latin typeface="Times New Roman" panose="02020603050405020304"/>
                <a:cs typeface="Courier New" panose="02070309020205020404"/>
              </a:rPr>
              <a:t>A.</a:t>
            </a:r>
            <a:r>
              <a:rPr lang="en-US" altLang="zh-CN" i="1" kern="100" dirty="0">
                <a:solidFill>
                  <a:srgbClr val="000000"/>
                </a:solidFill>
                <a:latin typeface="Times New Roman" panose="02020603050405020304"/>
                <a:cs typeface="Courier New" panose="02070309020205020404"/>
              </a:rPr>
              <a:t> n. </a:t>
            </a:r>
            <a:r>
              <a:rPr lang="zh-CN" altLang="zh-CN" kern="100" dirty="0" smtClean="0">
                <a:solidFill>
                  <a:srgbClr val="000000"/>
                </a:solidFill>
                <a:latin typeface="Times New Roman" panose="02020603050405020304"/>
                <a:cs typeface="Times New Roman" panose="02020603050405020304"/>
              </a:rPr>
              <a:t>会议厅</a:t>
            </a:r>
            <a:endParaRPr lang="zh-CN" altLang="zh-CN" sz="1050" kern="100" dirty="0" smtClean="0">
              <a:latin typeface="宋体" panose="02010600030101010101" pitchFamily="2" charset="-122"/>
              <a:cs typeface="Courier New" panose="02070309020205020404"/>
            </a:endParaRPr>
          </a:p>
          <a:p>
            <a:pPr algn="just">
              <a:spcAft>
                <a:spcPts val="0"/>
              </a:spcAft>
              <a:tabLst>
                <a:tab pos="3590925" algn="l"/>
                <a:tab pos="7267575" algn="l"/>
              </a:tabLst>
            </a:pPr>
            <a:r>
              <a:rPr lang="en-US" altLang="zh-CN" kern="100" dirty="0" smtClean="0">
                <a:solidFill>
                  <a:srgbClr val="000000"/>
                </a:solidFill>
                <a:latin typeface="Times New Roman" panose="02020603050405020304"/>
                <a:cs typeface="Courier New" panose="02070309020205020404"/>
              </a:rPr>
              <a:t>B.</a:t>
            </a:r>
            <a:r>
              <a:rPr lang="en-US" altLang="zh-CN" i="1" kern="100" dirty="0" smtClean="0">
                <a:solidFill>
                  <a:srgbClr val="000000"/>
                </a:solidFill>
                <a:latin typeface="Times New Roman" panose="02020603050405020304"/>
                <a:cs typeface="Courier New" panose="02070309020205020404"/>
              </a:rPr>
              <a:t> n. </a:t>
            </a:r>
            <a:r>
              <a:rPr lang="en-US" altLang="zh-CN" kern="100" dirty="0" smtClean="0">
                <a:solidFill>
                  <a:srgbClr val="000000"/>
                </a:solidFill>
                <a:latin typeface="Times New Roman" panose="02020603050405020304"/>
                <a:cs typeface="Courier New" panose="02070309020205020404"/>
              </a:rPr>
              <a:t>(</a:t>
            </a:r>
            <a:r>
              <a:rPr lang="zh-CN" altLang="zh-CN" kern="100" dirty="0" smtClean="0">
                <a:solidFill>
                  <a:srgbClr val="000000"/>
                </a:solidFill>
                <a:latin typeface="Times New Roman" panose="02020603050405020304"/>
                <a:cs typeface="Times New Roman" panose="02020603050405020304"/>
              </a:rPr>
              <a:t>作特定用途的</a:t>
            </a:r>
            <a:r>
              <a:rPr lang="en-US" altLang="zh-CN" kern="100" dirty="0" smtClean="0">
                <a:solidFill>
                  <a:srgbClr val="000000"/>
                </a:solidFill>
                <a:latin typeface="Times New Roman" panose="02020603050405020304"/>
                <a:cs typeface="Courier New" panose="02070309020205020404"/>
              </a:rPr>
              <a:t>)</a:t>
            </a:r>
            <a:r>
              <a:rPr lang="zh-CN" altLang="zh-CN" kern="100" dirty="0" smtClean="0">
                <a:solidFill>
                  <a:srgbClr val="000000"/>
                </a:solidFill>
                <a:latin typeface="Times New Roman" panose="02020603050405020304"/>
                <a:cs typeface="Times New Roman" panose="02020603050405020304"/>
              </a:rPr>
              <a:t>房间</a:t>
            </a:r>
            <a:endParaRPr lang="zh-CN" altLang="zh-CN" sz="1050" kern="100" dirty="0" smtClean="0">
              <a:latin typeface="宋体" panose="02010600030101010101" pitchFamily="2" charset="-122"/>
              <a:cs typeface="Courier New" panose="02070309020205020404"/>
            </a:endParaRPr>
          </a:p>
          <a:p>
            <a:pPr algn="just">
              <a:spcAft>
                <a:spcPts val="0"/>
              </a:spcAft>
              <a:tabLst>
                <a:tab pos="3590925" algn="l"/>
                <a:tab pos="7267575" algn="l"/>
              </a:tabLst>
            </a:pPr>
            <a:r>
              <a:rPr lang="en-US" altLang="zh-CN" kern="100" dirty="0" smtClean="0">
                <a:solidFill>
                  <a:srgbClr val="000000"/>
                </a:solidFill>
                <a:latin typeface="Times New Roman" panose="02020603050405020304"/>
                <a:cs typeface="Courier New" panose="02070309020205020404"/>
              </a:rPr>
              <a:t>C.</a:t>
            </a:r>
            <a:r>
              <a:rPr lang="en-US" altLang="zh-CN" i="1" kern="100" dirty="0" smtClean="0">
                <a:solidFill>
                  <a:srgbClr val="000000"/>
                </a:solidFill>
                <a:latin typeface="Times New Roman" panose="02020603050405020304"/>
                <a:cs typeface="Courier New" panose="02070309020205020404"/>
              </a:rPr>
              <a:t> n. </a:t>
            </a:r>
            <a:r>
              <a:rPr lang="zh-CN" altLang="zh-CN" kern="100" dirty="0" smtClean="0">
                <a:solidFill>
                  <a:srgbClr val="000000"/>
                </a:solidFill>
                <a:latin typeface="Times New Roman" panose="02020603050405020304"/>
                <a:cs typeface="Times New Roman" panose="02020603050405020304"/>
              </a:rPr>
              <a:t>洞穴</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5472997" y="2519987"/>
            <a:ext cx="444352" cy="523220"/>
          </a:xfrm>
          <a:prstGeom prst="rect">
            <a:avLst/>
          </a:prstGeom>
        </p:spPr>
        <p:txBody>
          <a:bodyPr wrap="none">
            <a:spAutoFit/>
          </a:bodyPr>
          <a:lstStyle/>
          <a:p>
            <a:r>
              <a:rPr lang="en-US" altLang="zh-CN" dirty="0"/>
              <a:t>A</a:t>
            </a:r>
            <a:endParaRPr lang="zh-CN" altLang="en-US" dirty="0"/>
          </a:p>
        </p:txBody>
      </p:sp>
      <p:sp>
        <p:nvSpPr>
          <p:cNvPr id="5" name="矩形 4"/>
          <p:cNvSpPr/>
          <p:nvPr/>
        </p:nvSpPr>
        <p:spPr>
          <a:xfrm>
            <a:off x="10369677" y="3744157"/>
            <a:ext cx="444352" cy="523220"/>
          </a:xfrm>
          <a:prstGeom prst="rect">
            <a:avLst/>
          </a:prstGeom>
        </p:spPr>
        <p:txBody>
          <a:bodyPr wrap="none">
            <a:spAutoFit/>
          </a:bodyPr>
          <a:lstStyle/>
          <a:p>
            <a:r>
              <a:rPr lang="en-US" altLang="zh-CN" dirty="0"/>
              <a:t>A</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096667"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3</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十二</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104605" y="5508339"/>
            <a:ext cx="8926664"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Ⅳ</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Developing ideas, Presenting ideas &amp; Reflection</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10803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607200"/>
            <a:ext cx="10693400" cy="45132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lnSpc>
                <a:spcPct val="130000"/>
              </a:lnSpc>
              <a:spcAft>
                <a:spcPts val="0"/>
              </a:spcAft>
              <a:tabLst>
                <a:tab pos="5311140" algn="l"/>
              </a:tabLst>
            </a:pPr>
            <a:r>
              <a:rPr lang="en-US" altLang="zh-CN" kern="10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I didn't go into the </a:t>
            </a:r>
            <a:r>
              <a:rPr lang="en-US" altLang="zh-CN" b="1" kern="100" dirty="0">
                <a:solidFill>
                  <a:srgbClr val="000000"/>
                </a:solidFill>
                <a:latin typeface="Times New Roman" panose="02020603050405020304"/>
                <a:cs typeface="Courier New" panose="02070309020205020404"/>
              </a:rPr>
              <a:t>temple</a:t>
            </a:r>
            <a:r>
              <a:rPr lang="en-US" altLang="zh-CN" kern="100" dirty="0">
                <a:solidFill>
                  <a:srgbClr val="000000"/>
                </a:solidFill>
                <a:latin typeface="Times New Roman" panose="02020603050405020304"/>
                <a:cs typeface="Courier New" panose="02070309020205020404"/>
              </a:rPr>
              <a:t>—I only saw it from the outside.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I didn't know the title but I </a:t>
            </a:r>
            <a:r>
              <a:rPr lang="en-US" altLang="zh-CN" kern="100" dirty="0" err="1">
                <a:solidFill>
                  <a:srgbClr val="000000"/>
                </a:solidFill>
                <a:latin typeface="Times New Roman" panose="02020603050405020304"/>
                <a:cs typeface="Courier New" panose="02070309020205020404"/>
              </a:rPr>
              <a:t>recognised</a:t>
            </a:r>
            <a:r>
              <a:rPr lang="en-US" altLang="zh-CN" kern="100" dirty="0">
                <a:solidFill>
                  <a:srgbClr val="000000"/>
                </a:solidFill>
                <a:latin typeface="Times New Roman" panose="02020603050405020304"/>
                <a:cs typeface="Courier New" panose="02070309020205020404"/>
              </a:rPr>
              <a:t> the </a:t>
            </a:r>
            <a:r>
              <a:rPr lang="en-US" altLang="zh-CN" b="1" kern="100" dirty="0">
                <a:solidFill>
                  <a:srgbClr val="000000"/>
                </a:solidFill>
                <a:latin typeface="Times New Roman" panose="02020603050405020304"/>
                <a:cs typeface="Courier New" panose="02070309020205020404"/>
              </a:rPr>
              <a:t>tune</a:t>
            </a:r>
            <a:r>
              <a:rPr lang="en-US" altLang="zh-CN" kern="100" dirty="0">
                <a:solidFill>
                  <a:srgbClr val="000000"/>
                </a:solidFill>
                <a:latin typeface="Times New Roman" panose="02020603050405020304"/>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She will be unable to attend the party because of a </a:t>
            </a:r>
            <a:r>
              <a:rPr lang="en-US" altLang="zh-CN" b="1" kern="100" dirty="0">
                <a:solidFill>
                  <a:srgbClr val="000000"/>
                </a:solidFill>
                <a:latin typeface="Times New Roman" panose="02020603050405020304"/>
                <a:cs typeface="Courier New" panose="02070309020205020404"/>
              </a:rPr>
              <a:t>prior</a:t>
            </a:r>
            <a:r>
              <a:rPr lang="en-US" altLang="zh-CN" kern="100" dirty="0">
                <a:solidFill>
                  <a:srgbClr val="000000"/>
                </a:solidFill>
                <a:latin typeface="Times New Roman" panose="02020603050405020304"/>
                <a:cs typeface="Courier New" panose="02070309020205020404"/>
              </a:rPr>
              <a:t> engagement. </a:t>
            </a:r>
            <a:endParaRPr lang="zh-CN" altLang="zh-CN" sz="1050" kern="100" dirty="0">
              <a:latin typeface="宋体" panose="02010600030101010101" pitchFamily="2" charset="-122"/>
              <a:cs typeface="Courier New" panose="02070309020205020404"/>
            </a:endParaRPr>
          </a:p>
          <a:p>
            <a:pPr algn="r">
              <a:lnSpc>
                <a:spcPct val="130000"/>
              </a:lnSpc>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This is the mark of her real </a:t>
            </a:r>
            <a:r>
              <a:rPr lang="en-US" altLang="zh-CN" b="1" kern="100" dirty="0">
                <a:solidFill>
                  <a:srgbClr val="000000"/>
                </a:solidFill>
                <a:latin typeface="Times New Roman" panose="02020603050405020304"/>
                <a:cs typeface="Courier New" panose="02070309020205020404"/>
              </a:rPr>
              <a:t>genius</a:t>
            </a:r>
            <a:r>
              <a:rPr lang="en-US" altLang="zh-CN" kern="100" dirty="0">
                <a:solidFill>
                  <a:srgbClr val="000000"/>
                </a:solidFill>
                <a:latin typeface="Times New Roman" panose="02020603050405020304"/>
                <a:cs typeface="Courier New" panose="02070309020205020404"/>
              </a:rPr>
              <a:t> as a designer.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I heard that in the United </a:t>
            </a:r>
            <a:r>
              <a:rPr lang="en-US" altLang="zh-CN" b="1" kern="100" dirty="0">
                <a:solidFill>
                  <a:srgbClr val="000000"/>
                </a:solidFill>
                <a:latin typeface="Times New Roman" panose="02020603050405020304"/>
                <a:cs typeface="Courier New" panose="02070309020205020404"/>
              </a:rPr>
              <a:t>Kingdom, </a:t>
            </a:r>
            <a:r>
              <a:rPr lang="en-US" altLang="zh-CN" kern="100" dirty="0">
                <a:solidFill>
                  <a:srgbClr val="000000"/>
                </a:solidFill>
                <a:latin typeface="Times New Roman" panose="02020603050405020304"/>
                <a:cs typeface="Courier New" panose="02070309020205020404"/>
              </a:rPr>
              <a:t>people speak quite differently depending on what part they come from.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9433547" y="22319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庙宇</a:t>
            </a:r>
            <a:endParaRPr lang="zh-CN" altLang="en-US" dirty="0"/>
          </a:p>
        </p:txBody>
      </p:sp>
      <p:sp>
        <p:nvSpPr>
          <p:cNvPr id="5" name="矩形 4"/>
          <p:cNvSpPr/>
          <p:nvPr/>
        </p:nvSpPr>
        <p:spPr>
          <a:xfrm>
            <a:off x="7810636" y="278174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曲调</a:t>
            </a:r>
            <a:endParaRPr lang="zh-CN" altLang="en-US" dirty="0"/>
          </a:p>
        </p:txBody>
      </p:sp>
      <p:sp>
        <p:nvSpPr>
          <p:cNvPr id="6" name="矩形 5"/>
          <p:cNvSpPr/>
          <p:nvPr/>
        </p:nvSpPr>
        <p:spPr>
          <a:xfrm>
            <a:off x="9721587" y="388817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先前的</a:t>
            </a:r>
            <a:endParaRPr lang="zh-CN" altLang="en-US" dirty="0"/>
          </a:p>
        </p:txBody>
      </p:sp>
      <p:sp>
        <p:nvSpPr>
          <p:cNvPr id="7" name="矩形 6"/>
          <p:cNvSpPr/>
          <p:nvPr/>
        </p:nvSpPr>
        <p:spPr>
          <a:xfrm>
            <a:off x="7921337" y="4440049"/>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天赋</a:t>
            </a:r>
            <a:endParaRPr lang="zh-CN" altLang="en-US" dirty="0"/>
          </a:p>
        </p:txBody>
      </p:sp>
      <p:sp>
        <p:nvSpPr>
          <p:cNvPr id="8" name="矩形 7"/>
          <p:cNvSpPr/>
          <p:nvPr/>
        </p:nvSpPr>
        <p:spPr>
          <a:xfrm>
            <a:off x="6481137" y="55444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王国</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455257"/>
            <a:ext cx="10693400" cy="62453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拓展词汇知变形</a:t>
            </a:r>
            <a:endParaRPr lang="zh-CN" altLang="zh-CN" sz="1050" kern="100" dirty="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432299" y="1142272"/>
          <a:ext cx="10657478" cy="5120640"/>
        </p:xfrm>
        <a:graphic>
          <a:graphicData uri="http://schemas.openxmlformats.org/drawingml/2006/table">
            <a:tbl>
              <a:tblPr/>
              <a:tblGrid>
                <a:gridCol w="4536628"/>
                <a:gridCol w="6120850"/>
              </a:tblGrid>
              <a:tr h="0">
                <a:tc>
                  <a:txBody>
                    <a:bodyPr/>
                    <a:lstStyle/>
                    <a:p>
                      <a:pPr algn="ctr">
                        <a:lnSpc>
                          <a:spcPct val="12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2">
                  <a:txBody>
                    <a:bodyPr/>
                    <a:lstStyle/>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翻译家，译者</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translate</a:t>
                      </a:r>
                      <a:r>
                        <a:rPr lang="en-US" sz="2800" i="1" kern="100" dirty="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翻译</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translation</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翻译；译文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3">
                  <a:txBody>
                    <a:bodyPr/>
                    <a:lstStyle/>
                    <a:p>
                      <a:pPr algn="l">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历史学家</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history</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历史</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historic</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历史上著名的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historical</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有关历史的；历史学的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传奇故事</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romantic</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浪漫的；充满传奇色彩的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3">
                  <a:txBody>
                    <a:bodyPr/>
                    <a:lstStyle/>
                    <a:p>
                      <a:pPr algn="l">
                        <a:lnSpc>
                          <a:spcPct val="12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adj. </a:t>
                      </a:r>
                      <a:r>
                        <a:rPr lang="zh-CN" sz="2800" kern="100" dirty="0">
                          <a:solidFill>
                            <a:srgbClr val="000000"/>
                          </a:solidFill>
                          <a:effectLst/>
                          <a:latin typeface="Times New Roman" panose="02020603050405020304"/>
                          <a:ea typeface="楷体_GB2312"/>
                          <a:cs typeface="Times New Roman" panose="02020603050405020304"/>
                        </a:rPr>
                        <a:t>鼓舞人心的；启发灵感的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inspire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鼓舞，激励</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inspired</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卓越的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2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inspiration</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激励；灵感</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矩形 3"/>
          <p:cNvSpPr/>
          <p:nvPr/>
        </p:nvSpPr>
        <p:spPr>
          <a:xfrm>
            <a:off x="576317" y="1896182"/>
            <a:ext cx="1539204" cy="523220"/>
          </a:xfrm>
          <a:prstGeom prst="rect">
            <a:avLst/>
          </a:prstGeom>
        </p:spPr>
        <p:txBody>
          <a:bodyPr wrap="none">
            <a:spAutoFit/>
          </a:bodyPr>
          <a:lstStyle/>
          <a:p>
            <a:r>
              <a:rPr lang="en-US" altLang="zh-CN" dirty="0"/>
              <a:t>translator</a:t>
            </a:r>
            <a:endParaRPr lang="zh-CN" altLang="en-US" dirty="0"/>
          </a:p>
        </p:txBody>
      </p:sp>
      <p:sp>
        <p:nvSpPr>
          <p:cNvPr id="5" name="矩形 4"/>
          <p:cNvSpPr/>
          <p:nvPr/>
        </p:nvSpPr>
        <p:spPr>
          <a:xfrm>
            <a:off x="576317" y="3168077"/>
            <a:ext cx="1439818" cy="523220"/>
          </a:xfrm>
          <a:prstGeom prst="rect">
            <a:avLst/>
          </a:prstGeom>
        </p:spPr>
        <p:txBody>
          <a:bodyPr wrap="none">
            <a:spAutoFit/>
          </a:bodyPr>
          <a:lstStyle/>
          <a:p>
            <a:r>
              <a:rPr lang="en-US" altLang="zh-CN" dirty="0"/>
              <a:t>historian</a:t>
            </a:r>
            <a:endParaRPr lang="zh-CN" altLang="en-US" dirty="0"/>
          </a:p>
        </p:txBody>
      </p:sp>
      <p:sp>
        <p:nvSpPr>
          <p:cNvPr id="6" name="矩形 5"/>
          <p:cNvSpPr/>
          <p:nvPr/>
        </p:nvSpPr>
        <p:spPr>
          <a:xfrm>
            <a:off x="576317" y="4176217"/>
            <a:ext cx="1439818" cy="523220"/>
          </a:xfrm>
          <a:prstGeom prst="rect">
            <a:avLst/>
          </a:prstGeom>
        </p:spPr>
        <p:txBody>
          <a:bodyPr wrap="none">
            <a:spAutoFit/>
          </a:bodyPr>
          <a:lstStyle/>
          <a:p>
            <a:r>
              <a:rPr lang="en-US" altLang="zh-CN" dirty="0"/>
              <a:t>romance</a:t>
            </a:r>
            <a:endParaRPr lang="zh-CN" altLang="en-US" dirty="0"/>
          </a:p>
        </p:txBody>
      </p:sp>
      <p:sp>
        <p:nvSpPr>
          <p:cNvPr id="7" name="矩形 6"/>
          <p:cNvSpPr/>
          <p:nvPr/>
        </p:nvSpPr>
        <p:spPr>
          <a:xfrm>
            <a:off x="576317" y="4905842"/>
            <a:ext cx="1460656" cy="523220"/>
          </a:xfrm>
          <a:prstGeom prst="rect">
            <a:avLst/>
          </a:prstGeom>
        </p:spPr>
        <p:txBody>
          <a:bodyPr wrap="none">
            <a:spAutoFit/>
          </a:bodyPr>
          <a:lstStyle/>
          <a:p>
            <a:r>
              <a:rPr lang="en-US" altLang="zh-CN" dirty="0"/>
              <a:t>inspiring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32299" y="639729"/>
          <a:ext cx="10657478" cy="5376672"/>
        </p:xfrm>
        <a:graphic>
          <a:graphicData uri="http://schemas.openxmlformats.org/drawingml/2006/table">
            <a:tbl>
              <a:tblPr/>
              <a:tblGrid>
                <a:gridCol w="4248588"/>
                <a:gridCol w="6408890"/>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3">
                  <a:txBody>
                    <a:bodyPr/>
                    <a:lstStyle/>
                    <a:p>
                      <a:pPr algn="l">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adj. </a:t>
                      </a:r>
                      <a:r>
                        <a:rPr lang="zh-CN" sz="2800" kern="100" dirty="0">
                          <a:solidFill>
                            <a:srgbClr val="000000"/>
                          </a:solidFill>
                          <a:effectLst/>
                          <a:latin typeface="Times New Roman" panose="02020603050405020304"/>
                          <a:ea typeface="楷体_GB2312"/>
                          <a:cs typeface="Times New Roman" panose="02020603050405020304"/>
                        </a:rPr>
                        <a:t>惊讶的，吃惊的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amazing</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令人惊讶的，令人吃惊的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amaze</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使惊奇，使惊愕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amazement</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惊讶，吃惊</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2">
                  <a:txBody>
                    <a:bodyPr/>
                    <a:lstStyle/>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使接触，使体验；揭露；暴露</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exposed</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无遮蔽的，不遮风挡雨的，无保护的；易受攻击的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exposure</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接触，体验；暴露；揭露</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4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趋于，趋向；照顾，照料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tendency</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趋势；倾向</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矩形 3"/>
          <p:cNvSpPr/>
          <p:nvPr/>
        </p:nvSpPr>
        <p:spPr>
          <a:xfrm>
            <a:off x="576317" y="1564707"/>
            <a:ext cx="1277914" cy="523220"/>
          </a:xfrm>
          <a:prstGeom prst="rect">
            <a:avLst/>
          </a:prstGeom>
        </p:spPr>
        <p:txBody>
          <a:bodyPr wrap="none">
            <a:spAutoFit/>
          </a:bodyPr>
          <a:lstStyle/>
          <a:p>
            <a:r>
              <a:rPr lang="en-US" altLang="zh-CN" dirty="0"/>
              <a:t>amazed</a:t>
            </a:r>
            <a:endParaRPr lang="zh-CN" altLang="en-US" dirty="0"/>
          </a:p>
        </p:txBody>
      </p:sp>
      <p:sp>
        <p:nvSpPr>
          <p:cNvPr id="5" name="矩形 4"/>
          <p:cNvSpPr/>
          <p:nvPr/>
        </p:nvSpPr>
        <p:spPr>
          <a:xfrm>
            <a:off x="576317" y="3321622"/>
            <a:ext cx="1180131" cy="523220"/>
          </a:xfrm>
          <a:prstGeom prst="rect">
            <a:avLst/>
          </a:prstGeom>
        </p:spPr>
        <p:txBody>
          <a:bodyPr wrap="none">
            <a:spAutoFit/>
          </a:bodyPr>
          <a:lstStyle/>
          <a:p>
            <a:r>
              <a:rPr lang="en-US" altLang="zh-CN" dirty="0"/>
              <a:t>expose</a:t>
            </a:r>
            <a:endParaRPr lang="zh-CN" altLang="en-US" dirty="0"/>
          </a:p>
        </p:txBody>
      </p:sp>
      <p:sp>
        <p:nvSpPr>
          <p:cNvPr id="6" name="矩形 5"/>
          <p:cNvSpPr/>
          <p:nvPr/>
        </p:nvSpPr>
        <p:spPr>
          <a:xfrm>
            <a:off x="576317" y="4852882"/>
            <a:ext cx="801823" cy="523220"/>
          </a:xfrm>
          <a:prstGeom prst="rect">
            <a:avLst/>
          </a:prstGeom>
        </p:spPr>
        <p:txBody>
          <a:bodyPr wrap="none">
            <a:spAutoFit/>
          </a:bodyPr>
          <a:lstStyle/>
          <a:p>
            <a:r>
              <a:rPr lang="en-US" altLang="zh-CN" dirty="0"/>
              <a:t>tend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450466"/>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prior ____ </a:t>
            </a:r>
            <a:r>
              <a:rPr lang="zh-CN" altLang="zh-CN" kern="100" dirty="0">
                <a:solidFill>
                  <a:srgbClr val="000000"/>
                </a:solidFill>
                <a:latin typeface="Times New Roman" panose="02020603050405020304"/>
                <a:cs typeface="Times New Roman" panose="02020603050405020304"/>
              </a:rPr>
              <a:t>在</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之前，先于</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be exposed ____ </a:t>
            </a:r>
            <a:r>
              <a:rPr lang="zh-CN" altLang="zh-CN" kern="100" dirty="0">
                <a:solidFill>
                  <a:srgbClr val="000000"/>
                </a:solidFill>
                <a:latin typeface="Times New Roman" panose="02020603050405020304"/>
                <a:cs typeface="Times New Roman" panose="02020603050405020304"/>
              </a:rPr>
              <a:t>暴露在，接触到</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have an effect ____ </a:t>
            </a:r>
            <a:r>
              <a:rPr lang="zh-CN" altLang="zh-CN" kern="100" dirty="0">
                <a:solidFill>
                  <a:srgbClr val="000000"/>
                </a:solidFill>
                <a:latin typeface="Times New Roman" panose="02020603050405020304"/>
                <a:cs typeface="Times New Roman" panose="02020603050405020304"/>
              </a:rPr>
              <a:t>对</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有影响</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work ____ </a:t>
            </a:r>
            <a:r>
              <a:rPr lang="zh-CN" altLang="zh-CN" kern="100" dirty="0">
                <a:solidFill>
                  <a:srgbClr val="000000"/>
                </a:solidFill>
                <a:latin typeface="Times New Roman" panose="02020603050405020304"/>
                <a:cs typeface="Times New Roman" panose="02020603050405020304"/>
              </a:rPr>
              <a:t>致力于，忙于</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do research ________ </a:t>
            </a:r>
            <a:r>
              <a:rPr lang="zh-CN" altLang="zh-CN" kern="100" dirty="0">
                <a:solidFill>
                  <a:srgbClr val="000000"/>
                </a:solidFill>
                <a:latin typeface="Times New Roman" panose="02020603050405020304"/>
                <a:cs typeface="Times New Roman" panose="02020603050405020304"/>
              </a:rPr>
              <a:t>做</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的研究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6. think highly ____ </a:t>
            </a:r>
            <a:r>
              <a:rPr lang="zh-CN" altLang="zh-CN" kern="100" dirty="0">
                <a:solidFill>
                  <a:srgbClr val="000000"/>
                </a:solidFill>
                <a:latin typeface="Times New Roman" panose="02020603050405020304"/>
                <a:cs typeface="Times New Roman" panose="02020603050405020304"/>
              </a:rPr>
              <a:t>高度评价</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7. ____ the whole </a:t>
            </a:r>
            <a:r>
              <a:rPr lang="zh-CN" altLang="zh-CN" kern="100" dirty="0">
                <a:solidFill>
                  <a:srgbClr val="000000"/>
                </a:solidFill>
                <a:latin typeface="Times New Roman" panose="02020603050405020304"/>
                <a:cs typeface="Times New Roman" panose="02020603050405020304"/>
              </a:rPr>
              <a:t>总的来说，总体而言</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8. keep a close eye ____ </a:t>
            </a:r>
            <a:r>
              <a:rPr lang="zh-CN" altLang="zh-CN" kern="100" dirty="0">
                <a:solidFill>
                  <a:srgbClr val="000000"/>
                </a:solidFill>
                <a:latin typeface="Times New Roman" panose="02020603050405020304"/>
                <a:cs typeface="Times New Roman" panose="02020603050405020304"/>
              </a:rPr>
              <a:t>密切关注；留神，留意</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800487" y="1276667"/>
            <a:ext cx="463588" cy="523220"/>
          </a:xfrm>
          <a:prstGeom prst="rect">
            <a:avLst/>
          </a:prstGeom>
        </p:spPr>
        <p:txBody>
          <a:bodyPr wrap="none">
            <a:spAutoFit/>
          </a:bodyPr>
          <a:lstStyle/>
          <a:p>
            <a:r>
              <a:rPr lang="en-US" altLang="zh-CN" dirty="0"/>
              <a:t>to</a:t>
            </a:r>
            <a:endParaRPr lang="zh-CN" altLang="en-US" dirty="0"/>
          </a:p>
        </p:txBody>
      </p:sp>
      <p:sp>
        <p:nvSpPr>
          <p:cNvPr id="4" name="矩形 3"/>
          <p:cNvSpPr/>
          <p:nvPr/>
        </p:nvSpPr>
        <p:spPr>
          <a:xfrm>
            <a:off x="2664607" y="1833214"/>
            <a:ext cx="463588" cy="523220"/>
          </a:xfrm>
          <a:prstGeom prst="rect">
            <a:avLst/>
          </a:prstGeom>
        </p:spPr>
        <p:txBody>
          <a:bodyPr wrap="none">
            <a:spAutoFit/>
          </a:bodyPr>
          <a:lstStyle/>
          <a:p>
            <a:r>
              <a:rPr lang="en-US" altLang="zh-CN" dirty="0"/>
              <a:t>to</a:t>
            </a:r>
            <a:endParaRPr lang="zh-CN" altLang="en-US" dirty="0"/>
          </a:p>
        </p:txBody>
      </p:sp>
      <p:sp>
        <p:nvSpPr>
          <p:cNvPr id="5" name="矩形 4"/>
          <p:cNvSpPr/>
          <p:nvPr/>
        </p:nvSpPr>
        <p:spPr>
          <a:xfrm>
            <a:off x="3024657" y="2447977"/>
            <a:ext cx="543739" cy="523220"/>
          </a:xfrm>
          <a:prstGeom prst="rect">
            <a:avLst/>
          </a:prstGeom>
        </p:spPr>
        <p:txBody>
          <a:bodyPr wrap="none">
            <a:spAutoFit/>
          </a:bodyPr>
          <a:lstStyle/>
          <a:p>
            <a:r>
              <a:rPr lang="en-US" altLang="zh-CN" dirty="0"/>
              <a:t>on</a:t>
            </a:r>
            <a:endParaRPr lang="zh-CN" altLang="en-US" dirty="0"/>
          </a:p>
        </p:txBody>
      </p:sp>
      <p:sp>
        <p:nvSpPr>
          <p:cNvPr id="6" name="矩形 5"/>
          <p:cNvSpPr/>
          <p:nvPr/>
        </p:nvSpPr>
        <p:spPr>
          <a:xfrm>
            <a:off x="1760818" y="3048342"/>
            <a:ext cx="543739" cy="523220"/>
          </a:xfrm>
          <a:prstGeom prst="rect">
            <a:avLst/>
          </a:prstGeom>
        </p:spPr>
        <p:txBody>
          <a:bodyPr wrap="none">
            <a:spAutoFit/>
          </a:bodyPr>
          <a:lstStyle/>
          <a:p>
            <a:r>
              <a:rPr lang="en-US" altLang="zh-CN" dirty="0"/>
              <a:t>on</a:t>
            </a:r>
            <a:endParaRPr lang="zh-CN" altLang="en-US" dirty="0"/>
          </a:p>
        </p:txBody>
      </p:sp>
      <p:sp>
        <p:nvSpPr>
          <p:cNvPr id="7" name="矩形 6"/>
          <p:cNvSpPr/>
          <p:nvPr/>
        </p:nvSpPr>
        <p:spPr>
          <a:xfrm>
            <a:off x="2930236" y="3653097"/>
            <a:ext cx="742511" cy="523220"/>
          </a:xfrm>
          <a:prstGeom prst="rect">
            <a:avLst/>
          </a:prstGeom>
        </p:spPr>
        <p:txBody>
          <a:bodyPr wrap="none">
            <a:spAutoFit/>
          </a:bodyPr>
          <a:lstStyle/>
          <a:p>
            <a:r>
              <a:rPr lang="en-US" altLang="zh-CN" dirty="0"/>
              <a:t>into</a:t>
            </a:r>
            <a:endParaRPr lang="zh-CN" altLang="en-US" dirty="0"/>
          </a:p>
        </p:txBody>
      </p:sp>
      <p:sp>
        <p:nvSpPr>
          <p:cNvPr id="8" name="矩形 7"/>
          <p:cNvSpPr/>
          <p:nvPr/>
        </p:nvSpPr>
        <p:spPr>
          <a:xfrm>
            <a:off x="2808627" y="4229077"/>
            <a:ext cx="484428" cy="523220"/>
          </a:xfrm>
          <a:prstGeom prst="rect">
            <a:avLst/>
          </a:prstGeom>
        </p:spPr>
        <p:txBody>
          <a:bodyPr wrap="none">
            <a:spAutoFit/>
          </a:bodyPr>
          <a:lstStyle/>
          <a:p>
            <a:r>
              <a:rPr lang="en-US" altLang="zh-CN" dirty="0"/>
              <a:t>of</a:t>
            </a:r>
            <a:endParaRPr lang="zh-CN" altLang="en-US" dirty="0"/>
          </a:p>
        </p:txBody>
      </p:sp>
      <p:sp>
        <p:nvSpPr>
          <p:cNvPr id="9" name="矩形 8"/>
          <p:cNvSpPr/>
          <p:nvPr/>
        </p:nvSpPr>
        <p:spPr>
          <a:xfrm>
            <a:off x="936367" y="4824307"/>
            <a:ext cx="543739" cy="523220"/>
          </a:xfrm>
          <a:prstGeom prst="rect">
            <a:avLst/>
          </a:prstGeom>
        </p:spPr>
        <p:txBody>
          <a:bodyPr wrap="none">
            <a:spAutoFit/>
          </a:bodyPr>
          <a:lstStyle/>
          <a:p>
            <a:r>
              <a:rPr lang="en-US" altLang="zh-CN" dirty="0"/>
              <a:t>on</a:t>
            </a:r>
            <a:endParaRPr lang="zh-CN" altLang="en-US" dirty="0"/>
          </a:p>
        </p:txBody>
      </p:sp>
      <p:sp>
        <p:nvSpPr>
          <p:cNvPr id="10" name="矩形 9"/>
          <p:cNvSpPr/>
          <p:nvPr/>
        </p:nvSpPr>
        <p:spPr>
          <a:xfrm>
            <a:off x="3345038" y="5453347"/>
            <a:ext cx="543739" cy="523220"/>
          </a:xfrm>
          <a:prstGeom prst="rect">
            <a:avLst/>
          </a:prstGeom>
        </p:spPr>
        <p:txBody>
          <a:bodyPr wrap="none">
            <a:spAutoFit/>
          </a:bodyPr>
          <a:lstStyle/>
          <a:p>
            <a:r>
              <a:rPr lang="en-US" altLang="zh-CN" dirty="0"/>
              <a:t>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8269"/>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句型公式：无生命名词作主语</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 more works by Chinese writers published in the Netherlands, and they are well-received.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每年都有更多的中国作家的作品在荷兰出版，并且很受欢迎。</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the first time</a:t>
            </a:r>
            <a:r>
              <a:rPr lang="zh-CN" altLang="zh-CN" kern="100" dirty="0">
                <a:solidFill>
                  <a:srgbClr val="000000"/>
                </a:solidFill>
                <a:latin typeface="Times New Roman" panose="02020603050405020304"/>
                <a:cs typeface="Times New Roman" panose="02020603050405020304"/>
              </a:rPr>
              <a:t>作连词用，引导时间状语从句</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fell in love with </a:t>
            </a:r>
            <a:r>
              <a:rPr lang="en-US" altLang="zh-CN" i="1" kern="100" dirty="0">
                <a:solidFill>
                  <a:srgbClr val="000000"/>
                </a:solidFill>
                <a:latin typeface="Times New Roman" panose="02020603050405020304"/>
                <a:cs typeface="Courier New" panose="02070309020205020404"/>
              </a:rPr>
              <a:t>Dream</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Red</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Chamber</a:t>
            </a:r>
            <a:r>
              <a:rPr lang="en-US" altLang="zh-CN" kern="100" dirty="0">
                <a:solidFill>
                  <a:srgbClr val="000000"/>
                </a:solidFill>
                <a:latin typeface="Times New Roman" panose="02020603050405020304"/>
                <a:cs typeface="Courier New" panose="02070309020205020404"/>
              </a:rPr>
              <a:t> ___________________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我第一次读到《红楼梦》时就爱上了它</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050820" y="2006292"/>
            <a:ext cx="2294218" cy="523220"/>
          </a:xfrm>
          <a:prstGeom prst="rect">
            <a:avLst/>
          </a:prstGeom>
        </p:spPr>
        <p:txBody>
          <a:bodyPr wrap="none">
            <a:spAutoFit/>
          </a:bodyPr>
          <a:lstStyle/>
          <a:p>
            <a:r>
              <a:rPr lang="en-US" altLang="zh-CN" dirty="0"/>
              <a:t>Each year sees</a:t>
            </a:r>
            <a:endParaRPr lang="zh-CN" altLang="en-US" dirty="0"/>
          </a:p>
        </p:txBody>
      </p:sp>
      <p:sp>
        <p:nvSpPr>
          <p:cNvPr id="4" name="矩形 3"/>
          <p:cNvSpPr/>
          <p:nvPr/>
        </p:nvSpPr>
        <p:spPr>
          <a:xfrm>
            <a:off x="7201237" y="4401772"/>
            <a:ext cx="3222357" cy="523220"/>
          </a:xfrm>
          <a:prstGeom prst="rect">
            <a:avLst/>
          </a:prstGeom>
        </p:spPr>
        <p:txBody>
          <a:bodyPr wrap="none">
            <a:spAutoFit/>
          </a:bodyPr>
          <a:lstStyle/>
          <a:p>
            <a:r>
              <a:rPr lang="en-US" altLang="zh-CN" dirty="0"/>
              <a:t>the first time I read it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8075"/>
            <a:ext cx="10692000" cy="5614422"/>
          </a:xfrm>
        </p:spPr>
        <p:txBody>
          <a:bodyPr/>
          <a:lstStyle/>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句型公式：不定式作表语</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Now that this dream has come true, my next goal is _________________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Romance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of</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Three</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Kingdoms</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既然这个梦想已经实现</a:t>
            </a:r>
            <a:r>
              <a:rPr lang="zh-CN" altLang="zh-CN" kern="100" dirty="0" smtClean="0">
                <a:solidFill>
                  <a:srgbClr val="000000"/>
                </a:solidFill>
                <a:latin typeface="Times New Roman" panose="02020603050405020304"/>
                <a:cs typeface="Times New Roman" panose="02020603050405020304"/>
              </a:rPr>
              <a:t>了</a:t>
            </a:r>
            <a:r>
              <a:rPr lang="en-US" altLang="zh-CN" kern="100" dirty="0" smtClean="0">
                <a:solidFill>
                  <a:srgbClr val="000000"/>
                </a:solidFill>
                <a:latin typeface="+mn-ea"/>
                <a:cs typeface="Times New Roman" panose="02020603050405020304"/>
              </a:rPr>
              <a:t>,</a:t>
            </a:r>
            <a:r>
              <a:rPr lang="zh-CN" altLang="zh-CN" kern="100" dirty="0" smtClean="0">
                <a:solidFill>
                  <a:srgbClr val="000000"/>
                </a:solidFill>
                <a:latin typeface="Times New Roman" panose="02020603050405020304"/>
                <a:cs typeface="Times New Roman" panose="02020603050405020304"/>
              </a:rPr>
              <a:t>那么</a:t>
            </a:r>
            <a:r>
              <a:rPr lang="zh-CN" altLang="zh-CN" kern="100" dirty="0">
                <a:solidFill>
                  <a:srgbClr val="000000"/>
                </a:solidFill>
                <a:latin typeface="Times New Roman" panose="02020603050405020304"/>
                <a:cs typeface="Times New Roman" panose="02020603050405020304"/>
              </a:rPr>
              <a:t>我的下一个目标是翻译《三国演义》。</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引导宾语从句</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I just go with _______________________________________.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我只处理我喜欢和感兴趣的东西。</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what</a:t>
            </a:r>
            <a:r>
              <a:rPr lang="zh-CN" altLang="zh-CN" kern="100" dirty="0">
                <a:solidFill>
                  <a:srgbClr val="000000"/>
                </a:solidFill>
                <a:latin typeface="Times New Roman" panose="02020603050405020304"/>
                <a:cs typeface="Times New Roman" panose="02020603050405020304"/>
              </a:rPr>
              <a:t>引导主语从句</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 most is the work itself.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最令我感兴趣的是作品本身。</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8713447" y="1151797"/>
            <a:ext cx="1766830" cy="523220"/>
          </a:xfrm>
          <a:prstGeom prst="rect">
            <a:avLst/>
          </a:prstGeom>
        </p:spPr>
        <p:txBody>
          <a:bodyPr wrap="none">
            <a:spAutoFit/>
          </a:bodyPr>
          <a:lstStyle/>
          <a:p>
            <a:r>
              <a:rPr lang="en-US" altLang="zh-CN" dirty="0"/>
              <a:t>to translate</a:t>
            </a:r>
            <a:endParaRPr lang="zh-CN" altLang="en-US" dirty="0"/>
          </a:p>
        </p:txBody>
      </p:sp>
      <p:sp>
        <p:nvSpPr>
          <p:cNvPr id="4" name="矩形 3"/>
          <p:cNvSpPr/>
          <p:nvPr/>
        </p:nvSpPr>
        <p:spPr>
          <a:xfrm>
            <a:off x="3024657" y="3384107"/>
            <a:ext cx="5702202" cy="523220"/>
          </a:xfrm>
          <a:prstGeom prst="rect">
            <a:avLst/>
          </a:prstGeom>
        </p:spPr>
        <p:txBody>
          <a:bodyPr wrap="none">
            <a:spAutoFit/>
          </a:bodyPr>
          <a:lstStyle/>
          <a:p>
            <a:r>
              <a:rPr lang="en-US" altLang="zh-CN" dirty="0"/>
              <a:t>what I like and what I am interested in</a:t>
            </a:r>
            <a:endParaRPr lang="zh-CN" altLang="en-US" dirty="0"/>
          </a:p>
        </p:txBody>
      </p:sp>
      <p:sp>
        <p:nvSpPr>
          <p:cNvPr id="5" name="矩形 4"/>
          <p:cNvSpPr/>
          <p:nvPr/>
        </p:nvSpPr>
        <p:spPr>
          <a:xfrm>
            <a:off x="1008377" y="5040337"/>
            <a:ext cx="2771913" cy="523220"/>
          </a:xfrm>
          <a:prstGeom prst="rect">
            <a:avLst/>
          </a:prstGeom>
        </p:spPr>
        <p:txBody>
          <a:bodyPr wrap="none">
            <a:spAutoFit/>
          </a:bodyPr>
          <a:lstStyle/>
          <a:p>
            <a:r>
              <a:rPr lang="en-US" altLang="zh-CN" dirty="0"/>
              <a:t>What interests me</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422275" y="1511847"/>
            <a:ext cx="10702925" cy="666750"/>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en-US" altLang="zh-CN" b="1" kern="100" dirty="0">
                <a:solidFill>
                  <a:schemeClr val="tx1"/>
                </a:solidFill>
                <a:ea typeface="黑体" panose="02010609060101010101" charset="-122"/>
                <a:cs typeface="Times New Roman" panose="02020603050405020304" pitchFamily="18" charset="0"/>
              </a:rPr>
              <a:t>Part 1</a:t>
            </a:r>
            <a:r>
              <a:rPr lang="zh-CN" altLang="en-US" b="1" kern="100" dirty="0">
                <a:solidFill>
                  <a:schemeClr val="tx1"/>
                </a:solidFill>
                <a:ea typeface="黑体" panose="02010609060101010101" charset="-122"/>
                <a:cs typeface="Times New Roman" panose="02020603050405020304" pitchFamily="18" charset="0"/>
              </a:rPr>
              <a:t>　课文理解</a:t>
            </a:r>
            <a:endParaRPr lang="zh-CN" altLang="en-US" sz="1050" b="1" kern="100" dirty="0">
              <a:solidFill>
                <a:schemeClr val="tx1"/>
              </a:solidFill>
              <a:latin typeface="等线" panose="02010600030101010101" pitchFamily="2" charset="-122"/>
              <a:ea typeface="黑体" panose="02010609060101010101" charset="-122"/>
              <a:cs typeface="Times New Roman" panose="02020603050405020304" pitchFamily="18" charset="0"/>
            </a:endParaRPr>
          </a:p>
        </p:txBody>
      </p:sp>
      <p:sp>
        <p:nvSpPr>
          <p:cNvPr id="19461" name="副标题 3"/>
          <p:cNvSpPr>
            <a:spLocks noGrp="1"/>
          </p:cNvSpPr>
          <p:nvPr>
            <p:ph type="subTitle" idx="1"/>
          </p:nvPr>
        </p:nvSpPr>
        <p:spPr bwMode="auto">
          <a:xfrm>
            <a:off x="414338" y="2087927"/>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875" y="3422740"/>
            <a:ext cx="10728326" cy="271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59737" y="4539079"/>
            <a:ext cx="1141996" cy="369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37367" y="3446812"/>
            <a:ext cx="780096" cy="402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932" y="4339287"/>
            <a:ext cx="707716" cy="36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63472" y="5059387"/>
            <a:ext cx="796180" cy="337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68187" y="5715411"/>
            <a:ext cx="940940" cy="38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7160</Words>
  <Application>WPS 演示</Application>
  <PresentationFormat>自定义</PresentationFormat>
  <Paragraphs>370</Paragraphs>
  <Slides>28</Slides>
  <Notes>15</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28</vt:i4>
      </vt:variant>
    </vt:vector>
  </HeadingPairs>
  <TitlesOfParts>
    <vt:vector size="52"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黑体</vt:lpstr>
      <vt:lpstr>楷体_GB2312</vt:lpstr>
      <vt:lpstr>新宋体</vt:lpstr>
      <vt:lpstr>Book Antiqua</vt:lpstr>
      <vt:lpstr>等线</vt:lpstr>
      <vt:lpstr>Arial Unicode MS</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1303</cp:revision>
  <dcterms:created xsi:type="dcterms:W3CDTF">2016-06-29T09:22:00Z</dcterms:created>
  <dcterms:modified xsi:type="dcterms:W3CDTF">2026-02-26T08:13:16Z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