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0" r:id="rId3"/>
    <p:sldMasterId id="2147483662" r:id="rId4"/>
  </p:sldMasterIdLst>
  <p:notesMasterIdLst>
    <p:notesMasterId r:id="rId6"/>
  </p:notesMasterIdLst>
  <p:handoutMasterIdLst>
    <p:handoutMasterId r:id="rId39"/>
  </p:handoutMasterIdLst>
  <p:sldIdLst>
    <p:sldId id="2476" r:id="rId5"/>
    <p:sldId id="3800" r:id="rId7"/>
    <p:sldId id="2478" r:id="rId8"/>
    <p:sldId id="2343" r:id="rId9"/>
    <p:sldId id="3825" r:id="rId10"/>
    <p:sldId id="3827" r:id="rId11"/>
    <p:sldId id="3828" r:id="rId12"/>
    <p:sldId id="3829" r:id="rId13"/>
    <p:sldId id="3830" r:id="rId14"/>
    <p:sldId id="3664" r:id="rId15"/>
    <p:sldId id="3671" r:id="rId16"/>
    <p:sldId id="3831" r:id="rId17"/>
    <p:sldId id="3832" r:id="rId18"/>
    <p:sldId id="3833" r:id="rId19"/>
    <p:sldId id="3834" r:id="rId20"/>
    <p:sldId id="3785" r:id="rId21"/>
    <p:sldId id="3786" r:id="rId22"/>
    <p:sldId id="3835" r:id="rId23"/>
    <p:sldId id="3813" r:id="rId24"/>
    <p:sldId id="3814" r:id="rId25"/>
    <p:sldId id="3836" r:id="rId26"/>
    <p:sldId id="3837" r:id="rId27"/>
    <p:sldId id="3815" r:id="rId28"/>
    <p:sldId id="3816" r:id="rId29"/>
    <p:sldId id="3838" r:id="rId30"/>
    <p:sldId id="3817" r:id="rId31"/>
    <p:sldId id="3818" r:id="rId32"/>
    <p:sldId id="3839" r:id="rId33"/>
    <p:sldId id="3840" r:id="rId34"/>
    <p:sldId id="3823" r:id="rId35"/>
    <p:sldId id="3824" r:id="rId36"/>
    <p:sldId id="3780" r:id="rId37"/>
    <p:sldId id="2276" r:id="rId38"/>
  </p:sldIdLst>
  <p:sldSz cx="11522075" cy="6480175"/>
  <p:notesSz cx="6858000" cy="9144000"/>
  <p:custDataLst>
    <p:tags r:id="rId43"/>
  </p:custDataLst>
  <p:defaultTextStyle>
    <a:defPPr>
      <a:defRPr lang="zh-CN"/>
    </a:defPPr>
    <a:lvl1pPr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59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31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03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75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2" userDrawn="1">
          <p15:clr>
            <a:srgbClr val="A4A3A4"/>
          </p15:clr>
        </p15:guide>
        <p15:guide id="2" orient="horz" pos="462" userDrawn="1">
          <p15:clr>
            <a:srgbClr val="A4A3A4"/>
          </p15:clr>
        </p15:guide>
        <p15:guide id="3" orient="horz" pos="2212" userDrawn="1">
          <p15:clr>
            <a:srgbClr val="A4A3A4"/>
          </p15:clr>
        </p15:guide>
        <p15:guide id="4" pos="1678" userDrawn="1">
          <p15:clr>
            <a:srgbClr val="A4A3A4"/>
          </p15:clr>
        </p15:guide>
        <p15:guide id="5" pos="0" userDrawn="1">
          <p15:clr>
            <a:srgbClr val="A4A3A4"/>
          </p15:clr>
        </p15:guide>
        <p15:guide id="6" pos="36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0000"/>
    <a:srgbClr val="FF9900"/>
    <a:srgbClr val="CC6600"/>
    <a:srgbClr val="C2DBEE"/>
    <a:srgbClr val="1F487C"/>
    <a:srgbClr val="0000FF"/>
    <a:srgbClr val="FFF2CC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67" autoAdjust="0"/>
    <p:restoredTop sz="94268" autoAdjust="0"/>
  </p:normalViewPr>
  <p:slideViewPr>
    <p:cSldViewPr showGuides="1">
      <p:cViewPr>
        <p:scale>
          <a:sx n="100" d="100"/>
          <a:sy n="100" d="100"/>
        </p:scale>
        <p:origin x="-654" y="-438"/>
      </p:cViewPr>
      <p:guideLst>
        <p:guide orient="horz" pos="562"/>
        <p:guide orient="horz" pos="462"/>
        <p:guide orient="horz" pos="2212"/>
        <p:guide pos="1678"/>
        <p:guide/>
        <p:guide pos="3629"/>
      </p:guideLst>
    </p:cSldViewPr>
  </p:slideViewPr>
  <p:outlineViewPr>
    <p:cViewPr>
      <p:scale>
        <a:sx n="33" d="100"/>
        <a:sy n="33" d="100"/>
      </p:scale>
      <p:origin x="0" y="27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2988" y="102"/>
      </p:cViewPr>
      <p:guideLst>
        <p:guide orient="horz" pos="2880"/>
        <p:guide pos="2160"/>
      </p:guideLst>
    </p:cSldViewPr>
  </p:notesViewPr>
  <p:gridSpacing cx="72010" cy="7201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3" Type="http://schemas.openxmlformats.org/officeDocument/2006/relationships/tags" Target="tags/tag10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Master" Target="slideMasters/slideMaster3.xml"/><Relationship Id="rId39" Type="http://schemas.openxmlformats.org/officeDocument/2006/relationships/handoutMaster" Target="handoutMasters/handoutMaster1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C0FD54D-2DBA-4454-95CD-97783196BCF2}" type="datetimeFigureOut">
              <a:rPr lang="zh-CN" altLang="en-US"/>
            </a:fld>
            <a:endParaRPr lang="en-US" altLang="zh-CN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3F0C2DE-9DF1-4938-B71A-CD99F2F9E5E6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843176F-0A74-4E04-BFB4-8C9AF220B594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0C2F423-DE4F-4D5D-93D7-ED34FF67A17B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59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31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03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0C7C836-5437-453B-BF4C-783C7D9CED27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686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28EDEE4-9C80-4A1B-AD6C-4D3E82D497DF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696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279B05E-C682-41CA-8C6D-24804725F5C5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9FF73913-E077-4BEC-908D-580747700807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A3416693-ADB3-4C67-88EA-8AB477A7A092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DAEA119B-8058-4BAA-8785-1916E6003C6B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slide" Target="../slides/slide32.xml"/><Relationship Id="rId3" Type="http://schemas.openxmlformats.org/officeDocument/2006/relationships/slide" Target="../slides/slide10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slide" Target="../slides/slide32.xml"/><Relationship Id="rId3" Type="http://schemas.openxmlformats.org/officeDocument/2006/relationships/slide" Target="../slides/slide10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slide" Target="../slides/slide3.xml"/><Relationship Id="rId3" Type="http://schemas.openxmlformats.org/officeDocument/2006/relationships/slide" Target="../slides/slide3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slide" Target="../slides/slide3.xml"/><Relationship Id="rId4" Type="http://schemas.openxmlformats.org/officeDocument/2006/relationships/slide" Target="../slides/slide33.xml"/><Relationship Id="rId3" Type="http://schemas.openxmlformats.org/officeDocument/2006/relationships/slide" Target="../slides/slide1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slide" Target="../slides/slide3.xml"/><Relationship Id="rId4" Type="http://schemas.openxmlformats.org/officeDocument/2006/relationships/slide" Target="../slides/slide33.xml"/><Relationship Id="rId3" Type="http://schemas.openxmlformats.org/officeDocument/2006/relationships/slide" Target="../slides/slide1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slide" Target="../slides/slide3.xml"/><Relationship Id="rId4" Type="http://schemas.openxmlformats.org/officeDocument/2006/relationships/slide" Target="../slides/slide33.xml"/><Relationship Id="rId3" Type="http://schemas.openxmlformats.org/officeDocument/2006/relationships/slide" Target="../slides/slide1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slide" Target="../slides/slide3.xml"/><Relationship Id="rId4" Type="http://schemas.openxmlformats.org/officeDocument/2006/relationships/slide" Target="../slides/slide33.xml"/><Relationship Id="rId3" Type="http://schemas.openxmlformats.org/officeDocument/2006/relationships/slide" Target="../slides/slide1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2520007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271037" y="2868425"/>
            <a:ext cx="10980000" cy="738664"/>
          </a:xfrm>
          <a:prstGeom prst="rect">
            <a:avLst/>
          </a:prstGeom>
        </p:spPr>
        <p:txBody>
          <a:bodyPr anchor="ctr" anchorCtr="0">
            <a:spAutoFit/>
          </a:bodyPr>
          <a:lstStyle>
            <a:lvl1pPr marL="0" indent="0" algn="just" eaLnBrk="1">
              <a:lnSpc>
                <a:spcPct val="150000"/>
              </a:lnSpc>
              <a:spcBef>
                <a:spcPts val="0"/>
              </a:spcBef>
              <a:buNone/>
              <a:tabLst>
                <a:tab pos="5255895" algn="l"/>
              </a:tabLst>
              <a:defRPr sz="2800" b="0"/>
            </a:lvl1pPr>
            <a:lvl2pPr>
              <a:defRPr sz="2800" b="1"/>
            </a:lvl2pPr>
            <a:lvl3pPr>
              <a:defRPr sz="2800" b="1"/>
            </a:lvl3pPr>
            <a:lvl4pPr>
              <a:defRPr sz="2800" b="1"/>
            </a:lvl4pPr>
            <a:lvl5pPr>
              <a:defRPr sz="2800" b="1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 userDrawn="1"/>
        </p:nvSpPr>
        <p:spPr>
          <a:xfrm>
            <a:off x="-3175" y="0"/>
            <a:ext cx="11522075" cy="155733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TextBox 31"/>
          <p:cNvSpPr txBox="1">
            <a:spLocks noChangeArrowheads="1"/>
          </p:cNvSpPr>
          <p:nvPr userDrawn="1"/>
        </p:nvSpPr>
        <p:spPr bwMode="auto">
          <a:xfrm>
            <a:off x="684213" y="131763"/>
            <a:ext cx="61928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Ⅳ</a:t>
            </a:r>
            <a:r>
              <a:rPr lang="zh-CN" altLang="en-US" sz="16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6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Developing ideas, Presenting ideas &amp; Reflection</a:t>
            </a:r>
            <a:endParaRPr lang="en-US" altLang="zh-CN" sz="1600" dirty="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解析答案的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32244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识记基础知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主题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吟诵国学经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主预习任务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9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10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鉴赏活动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9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10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拓展运用活动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9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10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文本对应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4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5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9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10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>
          <a:xfrm>
            <a:off x="415037" y="791815"/>
            <a:ext cx="10692000" cy="695575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Ⅳ</a:t>
            </a:r>
            <a:r>
              <a:rPr lang="zh-CN" altLang="en-US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Developing ideas, Presenting ideas &amp; Reflection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>
    <p:tnLst>
      <p:par>
        <p:cTn id="1" dur="indefinite" restart="never" nodeType="tmRoot"/>
      </p:par>
    </p:tnLst>
  </p:timing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1</a:t>
            </a:r>
            <a:r>
              <a:rPr lang="zh-CN" altLang="en-US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Looking forwards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ransition/>
  <p:timing>
    <p:tnLst>
      <p:par>
        <p:cTn id="1" dur="indefinite" restart="never" nodeType="tmRoot"/>
      </p:par>
    </p:tnLst>
  </p:timing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9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0" Type="http://schemas.openxmlformats.org/officeDocument/2006/relationships/notesSlide" Target="../notesSlides/notesSlide5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11.xml"/><Relationship Id="rId5" Type="http://schemas.openxmlformats.org/officeDocument/2006/relationships/hyperlink" Target="../3.&#37197;&#22871;&#32451;&#20064;&#39064;/&#35838;&#21518;&#32032;&#20859;&#35780;&#20215;/04%20Unit%201&#12288;&#35838;&#21518;&#32032;&#20859;&#35780;&#20215;(&#22235;)&#12288;Section%20&#8547;&#12288;Developing%20ideas,%20Presenting%20ideas%20&amp;%20Reflection.docx" TargetMode="External"/><Relationship Id="rId4" Type="http://schemas.openxmlformats.org/officeDocument/2006/relationships/slide" Target="slide1.xml"/><Relationship Id="rId3" Type="http://schemas.openxmlformats.org/officeDocument/2006/relationships/tags" Target="../tags/tag9.xml"/><Relationship Id="rId2" Type="http://schemas.openxmlformats.org/officeDocument/2006/relationships/hyperlink" Target="../3.%20&#23398;&#29983;&#29992;&#20070;Word/2.&#37197;&#22871;&#32451;&#20064;&#39064;/&#35838;&#21518;&#32032;&#20859;&#35780;&#20215;/01%20&#35838;&#21518;&#32032;&#20859;&#35780;&#20215;(&#19968;).docx" TargetMode="External"/><Relationship Id="rId1" Type="http://schemas.openxmlformats.org/officeDocument/2006/relationships/image" Target="../media/image1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57"/>
          <a:stretch>
            <a:fillRect/>
          </a:stretch>
        </p:blipFill>
        <p:spPr>
          <a:xfrm>
            <a:off x="-1" y="0"/>
            <a:ext cx="11532235" cy="4895726"/>
          </a:xfrm>
          <a:prstGeom prst="rect">
            <a:avLst/>
          </a:prstGeom>
        </p:spPr>
      </p:pic>
      <p:sp>
        <p:nvSpPr>
          <p:cNvPr id="18" name="矩形 17"/>
          <p:cNvSpPr/>
          <p:nvPr>
            <p:custDataLst>
              <p:tags r:id="rId2"/>
            </p:custDataLst>
          </p:nvPr>
        </p:nvSpPr>
        <p:spPr>
          <a:xfrm>
            <a:off x="0" y="3450086"/>
            <a:ext cx="3780790" cy="1515110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矩形 19"/>
          <p:cNvSpPr/>
          <p:nvPr>
            <p:custDataLst>
              <p:tags r:id="rId3"/>
            </p:custDataLst>
          </p:nvPr>
        </p:nvSpPr>
        <p:spPr>
          <a:xfrm>
            <a:off x="3780790" y="3458341"/>
            <a:ext cx="7751445" cy="1515110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文本框 7"/>
          <p:cNvSpPr txBox="1"/>
          <p:nvPr>
            <p:custDataLst>
              <p:tags r:id="rId4"/>
            </p:custDataLst>
          </p:nvPr>
        </p:nvSpPr>
        <p:spPr>
          <a:xfrm>
            <a:off x="502920" y="3890141"/>
            <a:ext cx="3032125" cy="5594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复习任务群一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矩形 5"/>
          <p:cNvSpPr/>
          <p:nvPr>
            <p:custDataLst>
              <p:tags r:id="rId5"/>
            </p:custDataLst>
          </p:nvPr>
        </p:nvSpPr>
        <p:spPr>
          <a:xfrm>
            <a:off x="4003040" y="3548511"/>
            <a:ext cx="7329170" cy="1267460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marL="0" marR="0" lvl="0" indent="0" algn="l" defTabSz="86233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5880" algn="l"/>
              </a:tabLst>
              <a:defRPr/>
            </a:pPr>
            <a:r>
              <a:rPr kumimoji="0" sz="3200" b="1" i="0" u="none" strike="noStrike" kern="1200" cap="none" spc="0" normalizeH="0" baseline="0" noProof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现代文阅读Ⅰ</a:t>
            </a:r>
            <a:endParaRPr kumimoji="0" sz="3200" b="1" i="0" u="none" strike="noStrike" kern="1200" cap="none" spc="0" normalizeH="0" baseline="0" noProof="0">
              <a:ln>
                <a:noFill/>
              </a:ln>
              <a:solidFill>
                <a:srgbClr val="5B9BD5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l" defTabSz="86233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5880" algn="l"/>
              </a:tabLst>
              <a:defRPr/>
            </a:pPr>
            <a:r>
              <a: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把握共性之“新”　打通应考之“脉”</a:t>
            </a:r>
            <a:endParaRPr kumimoji="0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5" name="梯形 24"/>
          <p:cNvSpPr/>
          <p:nvPr>
            <p:custDataLst>
              <p:tags r:id="rId6"/>
            </p:custDataLst>
          </p:nvPr>
        </p:nvSpPr>
        <p:spPr>
          <a:xfrm>
            <a:off x="1512565" y="2913110"/>
            <a:ext cx="8604956" cy="1515109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矩形 25"/>
          <p:cNvSpPr/>
          <p:nvPr>
            <p:custDataLst>
              <p:tags r:id="rId7"/>
            </p:custDataLst>
          </p:nvPr>
        </p:nvSpPr>
        <p:spPr>
          <a:xfrm>
            <a:off x="0" y="3628521"/>
            <a:ext cx="11532235" cy="288086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梯形 26"/>
          <p:cNvSpPr/>
          <p:nvPr>
            <p:custDataLst>
              <p:tags r:id="rId8"/>
            </p:custDataLst>
          </p:nvPr>
        </p:nvSpPr>
        <p:spPr>
          <a:xfrm flipV="1">
            <a:off x="1908181" y="2913109"/>
            <a:ext cx="7806055" cy="1341119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文本框 10"/>
          <p:cNvSpPr txBox="1"/>
          <p:nvPr>
            <p:custDataLst>
              <p:tags r:id="rId9"/>
            </p:custDataLst>
          </p:nvPr>
        </p:nvSpPr>
        <p:spPr>
          <a:xfrm>
            <a:off x="10161" y="2973876"/>
            <a:ext cx="11522074" cy="1266305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>
              <a:defRPr/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Unit </a:t>
            </a: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3600" b="1" dirty="0" smtClean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Looking </a:t>
            </a: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forwards</a:t>
            </a:r>
            <a:endParaRPr lang="zh-CN" altLang="en-US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8"/>
          <p:cNvSpPr txBox="1"/>
          <p:nvPr/>
        </p:nvSpPr>
        <p:spPr>
          <a:xfrm>
            <a:off x="-687070" y="4121150"/>
            <a:ext cx="3840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2" name="标题 1"/>
          <p:cNvSpPr txBox="1"/>
          <p:nvPr/>
        </p:nvSpPr>
        <p:spPr bwMode="auto">
          <a:xfrm>
            <a:off x="-12837" y="4695126"/>
            <a:ext cx="11522075" cy="108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ctr" anchorCtr="1"/>
          <a:lstStyle/>
          <a:p>
            <a:pPr algn="ctr"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Ⅳ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Developing ideas, Presenting ideas &amp; Reflection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标题 1"/>
          <p:cNvSpPr txBox="1">
            <a:spLocks noChangeArrowheads="1"/>
          </p:cNvSpPr>
          <p:nvPr/>
        </p:nvSpPr>
        <p:spPr bwMode="auto">
          <a:xfrm>
            <a:off x="0" y="655030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2275" y="1511847"/>
            <a:ext cx="10702925" cy="624530"/>
          </a:xfrm>
          <a:prstGeom prst="rect">
            <a:avLst/>
          </a:prstGeom>
        </p:spPr>
        <p:txBody>
          <a:bodyPr anchor="ctr" anchorCtr="1">
            <a:spAutoFit/>
          </a:bodyPr>
          <a:lstStyle/>
          <a:p>
            <a:pPr algn="ctr">
              <a:lnSpc>
                <a:spcPct val="14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Part 1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　课文理解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9461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2087927"/>
            <a:ext cx="10693400" cy="107696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○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文本整体理解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Activity 1: Finish the structure according to the text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308" y="3228876"/>
            <a:ext cx="10513460" cy="303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9358" y="3276098"/>
            <a:ext cx="865814" cy="386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2822" y="4078887"/>
            <a:ext cx="1097728" cy="355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2062" y="4078887"/>
            <a:ext cx="556594" cy="332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2237" y="4557001"/>
            <a:ext cx="780780" cy="31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6582" y="4833832"/>
            <a:ext cx="1035884" cy="293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1641" y="5333979"/>
            <a:ext cx="680282" cy="301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6357" y="5616417"/>
            <a:ext cx="950850" cy="293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471479"/>
            <a:ext cx="10693400" cy="57305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○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文本细节领悟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Activity 2: Choose the best answer for each question according to the text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Why does the poem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Road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Not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Taken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become one of the most famous American poems of all time?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 Because the poem has been set to music by many artists.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B. Because the poem has been used in numerous television commercials.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 Because the poem has its natural style and thoughtful insights into human nature.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D. Because the poem can remind readers of a peaceful wood within the countryside.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4433" y="402443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91747"/>
            <a:ext cx="10692000" cy="4918269"/>
          </a:xfrm>
        </p:spPr>
        <p:txBody>
          <a:bodyPr/>
          <a:lstStyle/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What's the poem's figure of speech?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 Simile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明喻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．　　　　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	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Personification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拟人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．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 Alliteration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头韵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). 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	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Symbolism 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象征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．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What's the purpose of writing the text?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 To enjoy a beautiful picture of the countryside. 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B. To tell us it may be hard to make a right decision. 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 To warn us to think twice before making important choices. 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D. To advise us to learn something about the American poem. 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17017" y="200815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4433" y="381616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70158"/>
            <a:ext cx="10692000" cy="4918269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○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语言知识运用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Activity 3: </a:t>
            </a:r>
            <a:r>
              <a:rPr lang="en-US" altLang="zh-CN" b="1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Analyse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difficult sentences and translate them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Whether big or small, what all our choices have in common is that they lead to specific consequences.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句子分析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]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本句是主从复合句，其中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Whether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从句，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what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从句，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that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从句。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尝试翻译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_________________________________________________ _______________________________________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44650" y="322093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让步状语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016517" y="381616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主语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545007" y="381616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表语</a:t>
            </a:r>
            <a:endParaRPr lang="zh-CN" altLang="en-US" dirty="0"/>
          </a:p>
        </p:txBody>
      </p:sp>
      <p:sp>
        <p:nvSpPr>
          <p:cNvPr id="6" name="副标题 1"/>
          <p:cNvSpPr txBox="1"/>
          <p:nvPr/>
        </p:nvSpPr>
        <p:spPr>
          <a:xfrm>
            <a:off x="559057" y="4329762"/>
            <a:ext cx="10386700" cy="129667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863600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704975"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FF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无论大小，我们所有的选择都有一个共同点，那就是它们会导致特定的结果。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256542"/>
            <a:ext cx="10692000" cy="3711785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Although we may be free to choose which path to take, this choice isn't easy when those two paths look similar.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句子分析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]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本句是主从复合句，其中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Although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从句，主句为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this choice isn't easy, when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从句。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尝试翻译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_________________________________________________ _________________________________________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44650" y="253903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让步状语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290855" y="313940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时间状语</a:t>
            </a:r>
            <a:endParaRPr lang="zh-CN" altLang="en-US" dirty="0"/>
          </a:p>
        </p:txBody>
      </p:sp>
      <p:sp>
        <p:nvSpPr>
          <p:cNvPr id="5" name="副标题 1"/>
          <p:cNvSpPr txBox="1"/>
          <p:nvPr/>
        </p:nvSpPr>
        <p:spPr>
          <a:xfrm>
            <a:off x="559057" y="3634047"/>
            <a:ext cx="10386700" cy="120860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863600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704975"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en-US" kern="100" dirty="0">
                <a:solidFill>
                  <a:srgbClr val="FF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尽管我们可以自由选择走哪条路，但当两条路看起来相似时，这个选择并不容易。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439837"/>
            <a:ext cx="10692000" cy="3711785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○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思维品质培养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Activity 4: Think and answer the following questions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Why did the writer sigh while looking backwards?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___________________________________________________________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What should you do when you make a choice about your future career?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答案：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略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8327" y="3283422"/>
            <a:ext cx="88665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宋体" panose="02010600030101010101" pitchFamily="2" charset="-122"/>
              </a:rPr>
              <a:t>Because he wondered whether he had made the right choice.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22275" y="1337242"/>
            <a:ext cx="10702925" cy="666750"/>
          </a:xfrm>
          <a:prstGeom prst="rect">
            <a:avLst/>
          </a:prstGeom>
        </p:spPr>
        <p:txBody>
          <a:bodyPr anchor="ctr" anchorCtr="1">
            <a:spAutoFit/>
          </a:bodyPr>
          <a:lstStyle/>
          <a:p>
            <a:pPr algn="ctr" defTabSz="913130" eaLnBrk="0" hangingPunct="0">
              <a:lnSpc>
                <a:spcPct val="150000"/>
              </a:lnSpc>
              <a:spcAft>
                <a:spcPts val="0"/>
              </a:spcAft>
              <a:tabLst>
                <a:tab pos="4800600" algn="l"/>
                <a:tab pos="10401300" algn="r"/>
              </a:tabLst>
              <a:defRPr/>
            </a:pPr>
            <a:r>
              <a:rPr lang="en-US" altLang="zh-CN" b="1" kern="100" dirty="0">
                <a:solidFill>
                  <a:schemeClr val="tx1"/>
                </a:solidFill>
                <a:ea typeface="黑体" panose="02010609060101010101" charset="-122"/>
                <a:cs typeface="Times New Roman" panose="02020603050405020304" pitchFamily="18" charset="0"/>
              </a:rPr>
              <a:t>Part 2</a:t>
            </a:r>
            <a:r>
              <a:rPr lang="zh-CN" altLang="en-US" b="1" kern="100" dirty="0">
                <a:solidFill>
                  <a:schemeClr val="tx1"/>
                </a:solidFill>
                <a:ea typeface="黑体" panose="02010609060101010101" charset="-122"/>
                <a:cs typeface="Times New Roman" panose="02020603050405020304" pitchFamily="18" charset="0"/>
              </a:rPr>
              <a:t>　语言梳理</a:t>
            </a:r>
            <a:endParaRPr lang="en-US" altLang="zh-CN" b="1" kern="100" dirty="0">
              <a:solidFill>
                <a:schemeClr val="tx1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6582" y="2029910"/>
            <a:ext cx="10708617" cy="52322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1.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circumstance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 n.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情况，情形</a:t>
            </a:r>
            <a:endParaRPr lang="zh-CN" altLang="en-US" dirty="0">
              <a:solidFill>
                <a:srgbClr val="000000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2580404"/>
            <a:ext cx="10693400" cy="181184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Once we make a decision, in most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circumstances,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there is no going back.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在大多数情况下，一旦我们做出决定，就没有回头路了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367827"/>
            <a:ext cx="10693400" cy="37117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(1)in/under the circumstances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在这种情况下；既然如此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in/under no circumstances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决不，无论如何都不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(2)in/under no circumstances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位于句首时，句子用部分倒装，用法类似的常用词组还有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 no case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at no time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by no means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 no way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on no account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on no condition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549379"/>
            <a:ext cx="10692000" cy="5633593"/>
          </a:xfrm>
        </p:spPr>
        <p:txBody>
          <a:bodyPr/>
          <a:lstStyle/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 the circumstances he felt unable to accept the job.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 no way will you ____________ (give) a second chance.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Under no ______________ (circumstance) shall any vehicle be parked in the place where the bus stops.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应用文写作之发言稿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我无论如何都不会放弃成为著名作家的理想。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_____________________________________ my ambition of becoming a famous writer.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24407" y="1718352"/>
            <a:ext cx="14814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In/Under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960787" y="2231947"/>
            <a:ext cx="14093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be given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551427" y="2807927"/>
            <a:ext cx="22140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circumstances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58121" y="5002137"/>
            <a:ext cx="60628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In/Under no circumstances will I give up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1535885"/>
            <a:ext cx="10708617" cy="52322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2.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mixture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 n.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混合；混合体</a:t>
            </a:r>
            <a:endParaRPr lang="zh-CN" altLang="en-US" dirty="0">
              <a:solidFill>
                <a:srgbClr val="000000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2121182"/>
            <a:ext cx="10693400" cy="24150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Ultimately, the road ahead—the road through our lives—is a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mixture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of choice and chance.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最终，前方的道路，也就是我们的人生之路，其实是由选择和机会交织而成的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标题 1"/>
          <p:cNvSpPr txBox="1">
            <a:spLocks noChangeArrowheads="1"/>
          </p:cNvSpPr>
          <p:nvPr/>
        </p:nvSpPr>
        <p:spPr bwMode="auto">
          <a:xfrm>
            <a:off x="17463" y="619026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学习任务目标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2339987"/>
            <a:ext cx="10692000" cy="2434256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Work out the main idea of the passage, learn the key expressions and learn to face the future bravely.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Have a sense of poetic rhythm, know about the writing characteristics of poetry and improve the ability to use language.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842168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(1)a mixture of... 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的混合物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(2)mix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混合；调配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mix A with B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mix A and B (together)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把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与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混合起来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融合在一起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mix up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弄乱，弄错；混合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mix with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与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交往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来往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mix... up with...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把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与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混淆了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(3)mixed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混合的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079787"/>
            <a:ext cx="10692000" cy="4243982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boy mixed the paint ________ water.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They are so alike that it's easy to mix them ____.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Her face showed a ____________ (mix) of fear and excitement.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To tell the truth, I had __________ (mix) feelings about seeing Laura again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52897" y="2303957"/>
            <a:ext cx="822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with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098676" y="289908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up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960787" y="3537652"/>
            <a:ext cx="13003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mixture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536867" y="4157067"/>
            <a:ext cx="10807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mixed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787774"/>
            <a:ext cx="10692000" cy="3105150"/>
          </a:xfrm>
        </p:spPr>
        <p:txBody>
          <a:bodyPr/>
          <a:lstStyle/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读后续写之情绪描写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他的母亲感到有点惊讶，但百感交集，她仍然向孩子伸出了双手。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His mother felt a little surprised, but _________________________, she still showed her hands to the kid. 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97167" y="3652997"/>
            <a:ext cx="30332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with mixed feelings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575791"/>
            <a:ext cx="10708617" cy="52322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3.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qualified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 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合格的，胜任的</a:t>
            </a:r>
            <a:endParaRPr lang="zh-CN" altLang="en-US" dirty="0">
              <a:solidFill>
                <a:srgbClr val="000000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119057"/>
            <a:ext cx="10693400" cy="512889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Match the headings to the sections and find out how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qualified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the applicant is for the job.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把标题和各部分匹配起来，找出申请人有多适合这份工作。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(1)be qualified for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具有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的资格；胜任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 qualified to do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有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觉得有资格做某事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(2)qualify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使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合格；取得资格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qualify sb. for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使某人具有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的资格；使某人胜任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(3)qualification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资格；学历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085360"/>
            <a:ext cx="10693400" cy="43150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There is an urgent need for ___________ (qualify) teachers.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This man was not qualified _________ (drive) and was speeding.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Previous teaching experience is a necessary ______________ (qualify) for this job.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Paying a fee doesn't automatically qualify you ______ membership.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40937" y="2323007"/>
            <a:ext cx="14590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qualified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022083" y="2932897"/>
            <a:ext cx="12907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to drive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09498" y="3528127"/>
            <a:ext cx="19960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qualification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777317" y="4733147"/>
            <a:ext cx="6046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for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583857"/>
            <a:ext cx="10692000" cy="3108543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应用文写作之申请信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我认为我能胜任这份工作，因为我是一个外向的青少年，总是乐于帮助别人。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 think I ________________________, because I'm an outgoing teenager and always ready to help others. 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16517" y="3436967"/>
            <a:ext cx="35718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am qualified for the job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1223807"/>
            <a:ext cx="10708617" cy="52322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4.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介词短语置于句首引起的完全倒装</a:t>
            </a:r>
            <a:endParaRPr lang="zh-CN" altLang="en-US" dirty="0">
              <a:solidFill>
                <a:srgbClr val="000000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780836"/>
            <a:ext cx="10693400" cy="304339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Among Frost's best-known poems are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Road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Not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Taken, Fire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and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Ice, Stopping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by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Woods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Sno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w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y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ening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and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Birches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弗罗斯特最著名的诗歌有《未选择的路》《火与冰》《雪夜林边小驻》和《白桦树》。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句式分析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本句是一个简单句，使用了完全倒装。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503707"/>
            <a:ext cx="10693400" cy="5515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以下情况常常使用完全倒装：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由表示方位的介词短语作状语且前置到句首表示强调，或保持句子平衡时。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当表示运动方向、方位的副词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如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down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off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over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round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away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up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out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等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或表示地点、时间的副词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(there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here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now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then)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放在句首，谓语动词是表示移动或状态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存在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的不及物动词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(come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go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follow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fall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lie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remain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stand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等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，且句子的主语为名词时。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(3)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为了保持句子平衡或使上下文紧密衔接而将表语位于句首时。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2588395"/>
            <a:ext cx="10693400" cy="1227772"/>
          </a:xfrm>
          <a:noFill/>
          <a:ln w="9525">
            <a:solidFill>
              <a:srgbClr val="FF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在上述结构中，若句子的主语是人称代词时，则不需要倒装。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Here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he comes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他来了。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55" y="2230906"/>
            <a:ext cx="2800350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503707"/>
            <a:ext cx="10692000" cy="5730543"/>
          </a:xfrm>
        </p:spPr>
        <p:txBody>
          <a:bodyPr/>
          <a:lstStyle/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读后续写之人物描写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刚才窗户边坐着一个年轻人，手里拿着一本杂志。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 a young man with a magazine in his hand just now.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读后续写之天气描写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那时候，下雨了，伞都撑起来了。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 the rain and __________ the umbrellas at that time.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读后续写之环境描写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山顶有座庙。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 temple on the top of the mountain.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④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读后续写之动作描写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最后，门开了，老人走了出来。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Finally, the door opened, and ________________________. 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8327" y="2539037"/>
            <a:ext cx="28648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By the window sat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48327" y="3580987"/>
            <a:ext cx="19078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Down came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680887" y="3580987"/>
            <a:ext cx="13308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up went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48327" y="4598652"/>
            <a:ext cx="20072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There stands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184957" y="5616417"/>
            <a:ext cx="32704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out came the old man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>
            <a:spLocks noChangeArrowheads="1"/>
          </p:cNvSpPr>
          <p:nvPr/>
        </p:nvSpPr>
        <p:spPr bwMode="auto">
          <a:xfrm>
            <a:off x="0" y="655029"/>
            <a:ext cx="1152207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预习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1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706893"/>
            <a:ext cx="10693400" cy="43150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Times New Roman" panose="02020603050405020304"/>
              </a:rPr>
              <a:t>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根据语境写出句中黑体单词的汉语意思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The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coastal road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diverges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from the freeway just north of Santa Monica. </a:t>
            </a:r>
            <a:endParaRPr lang="en-US" altLang="zh-CN" kern="100" dirty="0" smtClean="0">
              <a:solidFill>
                <a:srgbClr val="000000"/>
              </a:solidFill>
              <a:latin typeface="Times New Roman" panose="02020603050405020304"/>
              <a:cs typeface="Courier New" panose="02070309020205020404"/>
            </a:endParaRPr>
          </a:p>
          <a:p>
            <a:pPr algn="r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The advantages of this system are too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numerous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to mention.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r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He was faced with the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dilemma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of whether or not to return to his country.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30419" y="2952047"/>
            <a:ext cx="32976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楷体_GB2312"/>
              </a:rPr>
              <a:t>(</a:t>
            </a:r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两条路</a:t>
            </a:r>
            <a:r>
              <a:rPr lang="en-US" altLang="zh-CN" kern="100" dirty="0">
                <a:latin typeface="Times New Roman" panose="02020603050405020304"/>
                <a:ea typeface="楷体_GB2312"/>
              </a:rPr>
              <a:t>)</a:t>
            </a:r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岔开，分开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065357" y="4176217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许多的，很多的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872497" y="5337902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进退两难的境地，困境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93" y="719737"/>
            <a:ext cx="7332662" cy="74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403998"/>
            <a:ext cx="10693400" cy="43150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It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is situated on the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Yarra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River, opposite Crown Entertainment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Complex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复杂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的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	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建筑群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情结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It was very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thoughtful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of you to send the flowers.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沉思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的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	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缜密思考过的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体贴的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85113" y="2087927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B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425407" y="3888177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C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556667"/>
            <a:ext cx="10693400" cy="545046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shift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当班时间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改变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挪动；转移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For some kids, all you have to do is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shift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one element of their diet. </a:t>
            </a:r>
            <a:endParaRPr lang="en-US" altLang="zh-CN" kern="100" dirty="0" smtClean="0">
              <a:solidFill>
                <a:srgbClr val="000000"/>
              </a:solidFill>
              <a:latin typeface="Times New Roman" panose="02020603050405020304"/>
              <a:cs typeface="Courier New" panose="02070309020205020404"/>
            </a:endParaRPr>
          </a:p>
          <a:p>
            <a:pPr algn="r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She asked whether you could help her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shift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some furniture in a gentle voice. 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Don't wait for me. I will be on the day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shift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________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081637" y="3626567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B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944507" y="4771347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705307" y="5400387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A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平行四边形 31"/>
          <p:cNvSpPr/>
          <p:nvPr/>
        </p:nvSpPr>
        <p:spPr>
          <a:xfrm>
            <a:off x="0" y="4500563"/>
            <a:ext cx="11522075" cy="1984375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90" name="TextBox 6"/>
          <p:cNvSpPr txBox="1"/>
          <p:nvPr/>
        </p:nvSpPr>
        <p:spPr>
          <a:xfrm>
            <a:off x="1230313" y="5224463"/>
            <a:ext cx="2286000" cy="415925"/>
          </a:xfrm>
          <a:prstGeom prst="rect">
            <a:avLst/>
          </a:prstGeom>
          <a:noFill/>
          <a:ln w="9525">
            <a:noFill/>
          </a:ln>
        </p:spPr>
        <p:txBody>
          <a:bodyPr lIns="81650" tIns="40825" rIns="81650" bIns="40825"/>
          <a:lstStyle/>
          <a:p>
            <a:pPr defTabSz="814705" eaLnBrk="0" hangingPunct="0">
              <a:defRPr/>
            </a:pPr>
            <a:r>
              <a:rPr lang="zh-CN" altLang="en-US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点击页面进入</a:t>
            </a:r>
            <a:r>
              <a:rPr lang="en-US" altLang="zh-CN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altLang="zh-CN" sz="189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1079500" y="5581650"/>
            <a:ext cx="2030413" cy="382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15975" eaLnBrk="0" hangingPunct="0">
              <a:defRPr/>
            </a:pP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  <a:endParaRPr lang="zh-CN" altLang="en-US" sz="1890" b="1" spc="33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9943" name="Picture" descr="Picture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3324225"/>
            <a:ext cx="1390650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燕尾形 37"/>
          <p:cNvSpPr/>
          <p:nvPr/>
        </p:nvSpPr>
        <p:spPr>
          <a:xfrm rot="5400000">
            <a:off x="1647825" y="4179888"/>
            <a:ext cx="742950" cy="736600"/>
          </a:xfrm>
          <a:prstGeom prst="chevron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39945" name="TextBox 42"/>
          <p:cNvSpPr txBox="1">
            <a:spLocks noChangeArrowheads="1"/>
          </p:cNvSpPr>
          <p:nvPr/>
        </p:nvSpPr>
        <p:spPr bwMode="auto">
          <a:xfrm>
            <a:off x="1003300" y="2808288"/>
            <a:ext cx="2246313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巩固课堂所学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激发学习思维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夯实基础知识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熟悉命题方式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自我检测提能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及时矫正不足</a:t>
            </a:r>
            <a:endParaRPr lang="zh-CN" altLang="en-US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46" name="TextBox 111"/>
          <p:cNvSpPr txBox="1">
            <a:spLocks noChangeArrowheads="1"/>
          </p:cNvSpPr>
          <p:nvPr/>
        </p:nvSpPr>
        <p:spPr bwMode="auto">
          <a:xfrm>
            <a:off x="8396288" y="1071563"/>
            <a:ext cx="258603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本节课掌握了哪些考点？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本节课还有什么疑问点？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947" name="组合 41"/>
          <p:cNvGrpSpPr/>
          <p:nvPr/>
        </p:nvGrpSpPr>
        <p:grpSpPr bwMode="auto">
          <a:xfrm>
            <a:off x="3829050" y="1195388"/>
            <a:ext cx="4102100" cy="1787525"/>
            <a:chOff x="3785732" y="617328"/>
            <a:chExt cx="4799076" cy="2091592"/>
          </a:xfrm>
        </p:grpSpPr>
        <p:sp>
          <p:nvSpPr>
            <p:cNvPr id="45" name="椭圆 44"/>
            <p:cNvSpPr/>
            <p:nvPr/>
          </p:nvSpPr>
          <p:spPr>
            <a:xfrm>
              <a:off x="3785732" y="1063138"/>
              <a:ext cx="1493211" cy="1493464"/>
            </a:xfrm>
            <a:prstGeom prst="ellipse">
              <a:avLst/>
            </a:prstGeom>
            <a:solidFill>
              <a:srgbClr val="A8CF38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课后训练 </a:t>
              </a:r>
              <a:endParaRPr lang="zh-CN" altLang="en-US" sz="17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7091597" y="1016699"/>
              <a:ext cx="1493211" cy="1493464"/>
            </a:xfrm>
            <a:prstGeom prst="ellipse">
              <a:avLst/>
            </a:prstGeom>
            <a:solidFill>
              <a:srgbClr val="00B0F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学习反思</a:t>
              </a:r>
              <a:endParaRPr lang="zh-CN" altLang="en-US" sz="1700" b="1" dirty="0">
                <a:solidFill>
                  <a:prstClr val="white"/>
                </a:solidFill>
                <a:latin typeface="HelveticaNeueLT Pro 67 MdCn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5373662" y="1679842"/>
              <a:ext cx="15749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961" name="组合 49"/>
            <p:cNvGrpSpPr/>
            <p:nvPr/>
          </p:nvGrpSpPr>
          <p:grpSpPr bwMode="auto">
            <a:xfrm>
              <a:off x="5137389" y="617328"/>
              <a:ext cx="2091594" cy="2091592"/>
              <a:chOff x="5049409" y="1518109"/>
              <a:chExt cx="2091594" cy="2091592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5049409" y="1518109"/>
                <a:ext cx="2091594" cy="2091592"/>
              </a:xfrm>
              <a:prstGeom prst="ellipse">
                <a:avLst/>
              </a:prstGeom>
              <a:gradFill flip="none" rotWithShape="1">
                <a:gsLst>
                  <a:gs pos="48000">
                    <a:srgbClr val="49C1AD"/>
                  </a:gs>
                  <a:gs pos="0">
                    <a:srgbClr val="00B0F0"/>
                  </a:gs>
                  <a:gs pos="100000">
                    <a:srgbClr val="A8CF38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016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130" eaLnBrk="0" hangingPunct="0">
                  <a:defRPr/>
                </a:pPr>
                <a:endParaRPr lang="zh-CN" altLang="en-US" sz="2645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53" name="Freeform 6"/>
              <p:cNvSpPr>
                <a:spLocks noEditPoints="1"/>
              </p:cNvSpPr>
              <p:nvPr/>
            </p:nvSpPr>
            <p:spPr bwMode="auto">
              <a:xfrm>
                <a:off x="5766704" y="1910050"/>
                <a:ext cx="806037" cy="900908"/>
              </a:xfrm>
              <a:custGeom>
                <a:avLst/>
                <a:gdLst>
                  <a:gd name="T0" fmla="*/ 602 w 697"/>
                  <a:gd name="T1" fmla="*/ 267 h 782"/>
                  <a:gd name="T2" fmla="*/ 298 w 697"/>
                  <a:gd name="T3" fmla="*/ 0 h 782"/>
                  <a:gd name="T4" fmla="*/ 82 w 697"/>
                  <a:gd name="T5" fmla="*/ 533 h 782"/>
                  <a:gd name="T6" fmla="*/ 433 w 697"/>
                  <a:gd name="T7" fmla="*/ 674 h 782"/>
                  <a:gd name="T8" fmla="*/ 563 w 697"/>
                  <a:gd name="T9" fmla="*/ 673 h 782"/>
                  <a:gd name="T10" fmla="*/ 595 w 697"/>
                  <a:gd name="T11" fmla="*/ 577 h 782"/>
                  <a:gd name="T12" fmla="*/ 570 w 697"/>
                  <a:gd name="T13" fmla="*/ 554 h 782"/>
                  <a:gd name="T14" fmla="*/ 595 w 697"/>
                  <a:gd name="T15" fmla="*/ 527 h 782"/>
                  <a:gd name="T16" fmla="*/ 78 w 697"/>
                  <a:gd name="T17" fmla="*/ 265 h 782"/>
                  <a:gd name="T18" fmla="*/ 141 w 697"/>
                  <a:gd name="T19" fmla="*/ 329 h 782"/>
                  <a:gd name="T20" fmla="*/ 101 w 697"/>
                  <a:gd name="T21" fmla="*/ 426 h 782"/>
                  <a:gd name="T22" fmla="*/ 189 w 697"/>
                  <a:gd name="T23" fmla="*/ 514 h 782"/>
                  <a:gd name="T24" fmla="*/ 352 w 697"/>
                  <a:gd name="T25" fmla="*/ 95 h 782"/>
                  <a:gd name="T26" fmla="*/ 376 w 697"/>
                  <a:gd name="T27" fmla="*/ 315 h 782"/>
                  <a:gd name="T28" fmla="*/ 332 w 697"/>
                  <a:gd name="T29" fmla="*/ 331 h 782"/>
                  <a:gd name="T30" fmla="*/ 350 w 697"/>
                  <a:gd name="T31" fmla="*/ 291 h 782"/>
                  <a:gd name="T32" fmla="*/ 409 w 697"/>
                  <a:gd name="T33" fmla="*/ 156 h 782"/>
                  <a:gd name="T34" fmla="*/ 406 w 697"/>
                  <a:gd name="T35" fmla="*/ 208 h 782"/>
                  <a:gd name="T36" fmla="*/ 375 w 697"/>
                  <a:gd name="T37" fmla="*/ 240 h 782"/>
                  <a:gd name="T38" fmla="*/ 364 w 697"/>
                  <a:gd name="T39" fmla="*/ 263 h 782"/>
                  <a:gd name="T40" fmla="*/ 330 w 697"/>
                  <a:gd name="T41" fmla="*/ 276 h 782"/>
                  <a:gd name="T42" fmla="*/ 328 w 697"/>
                  <a:gd name="T43" fmla="*/ 247 h 782"/>
                  <a:gd name="T44" fmla="*/ 347 w 697"/>
                  <a:gd name="T45" fmla="*/ 219 h 782"/>
                  <a:gd name="T46" fmla="*/ 368 w 697"/>
                  <a:gd name="T47" fmla="*/ 195 h 782"/>
                  <a:gd name="T48" fmla="*/ 363 w 697"/>
                  <a:gd name="T49" fmla="*/ 171 h 782"/>
                  <a:gd name="T50" fmla="*/ 324 w 697"/>
                  <a:gd name="T51" fmla="*/ 170 h 782"/>
                  <a:gd name="T52" fmla="*/ 325 w 697"/>
                  <a:gd name="T53" fmla="*/ 131 h 782"/>
                  <a:gd name="T54" fmla="*/ 396 w 697"/>
                  <a:gd name="T55" fmla="*/ 140 h 782"/>
                  <a:gd name="T56" fmla="*/ 204 w 697"/>
                  <a:gd name="T57" fmla="*/ 479 h 782"/>
                  <a:gd name="T58" fmla="*/ 176 w 697"/>
                  <a:gd name="T59" fmla="*/ 490 h 782"/>
                  <a:gd name="T60" fmla="*/ 187 w 697"/>
                  <a:gd name="T61" fmla="*/ 465 h 782"/>
                  <a:gd name="T62" fmla="*/ 227 w 697"/>
                  <a:gd name="T63" fmla="*/ 395 h 782"/>
                  <a:gd name="T64" fmla="*/ 216 w 697"/>
                  <a:gd name="T65" fmla="*/ 421 h 782"/>
                  <a:gd name="T66" fmla="*/ 199 w 697"/>
                  <a:gd name="T67" fmla="*/ 437 h 782"/>
                  <a:gd name="T68" fmla="*/ 196 w 697"/>
                  <a:gd name="T69" fmla="*/ 452 h 782"/>
                  <a:gd name="T70" fmla="*/ 173 w 697"/>
                  <a:gd name="T71" fmla="*/ 450 h 782"/>
                  <a:gd name="T72" fmla="*/ 176 w 697"/>
                  <a:gd name="T73" fmla="*/ 431 h 782"/>
                  <a:gd name="T74" fmla="*/ 191 w 697"/>
                  <a:gd name="T75" fmla="*/ 415 h 782"/>
                  <a:gd name="T76" fmla="*/ 199 w 697"/>
                  <a:gd name="T77" fmla="*/ 399 h 782"/>
                  <a:gd name="T78" fmla="*/ 191 w 697"/>
                  <a:gd name="T79" fmla="*/ 387 h 782"/>
                  <a:gd name="T80" fmla="*/ 157 w 697"/>
                  <a:gd name="T81" fmla="*/ 398 h 782"/>
                  <a:gd name="T82" fmla="*/ 188 w 697"/>
                  <a:gd name="T83" fmla="*/ 363 h 782"/>
                  <a:gd name="T84" fmla="*/ 224 w 697"/>
                  <a:gd name="T85" fmla="*/ 381 h 782"/>
                  <a:gd name="T86" fmla="*/ 116 w 697"/>
                  <a:gd name="T87" fmla="*/ 243 h 782"/>
                  <a:gd name="T88" fmla="*/ 139 w 697"/>
                  <a:gd name="T89" fmla="*/ 218 h 782"/>
                  <a:gd name="T90" fmla="*/ 166 w 697"/>
                  <a:gd name="T91" fmla="*/ 231 h 782"/>
                  <a:gd name="T92" fmla="*/ 164 w 697"/>
                  <a:gd name="T93" fmla="*/ 255 h 782"/>
                  <a:gd name="T94" fmla="*/ 150 w 697"/>
                  <a:gd name="T95" fmla="*/ 269 h 782"/>
                  <a:gd name="T96" fmla="*/ 145 w 697"/>
                  <a:gd name="T97" fmla="*/ 280 h 782"/>
                  <a:gd name="T98" fmla="*/ 129 w 697"/>
                  <a:gd name="T99" fmla="*/ 286 h 782"/>
                  <a:gd name="T100" fmla="*/ 128 w 697"/>
                  <a:gd name="T101" fmla="*/ 273 h 782"/>
                  <a:gd name="T102" fmla="*/ 137 w 697"/>
                  <a:gd name="T103" fmla="*/ 260 h 782"/>
                  <a:gd name="T104" fmla="*/ 146 w 697"/>
                  <a:gd name="T105" fmla="*/ 249 h 782"/>
                  <a:gd name="T106" fmla="*/ 144 w 697"/>
                  <a:gd name="T107" fmla="*/ 237 h 782"/>
                  <a:gd name="T108" fmla="*/ 147 w 697"/>
                  <a:gd name="T109" fmla="*/ 312 h 782"/>
                  <a:gd name="T110" fmla="*/ 126 w 697"/>
                  <a:gd name="T111" fmla="*/ 304 h 782"/>
                  <a:gd name="T112" fmla="*/ 147 w 697"/>
                  <a:gd name="T113" fmla="*/ 296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97" h="782">
                    <a:moveTo>
                      <a:pt x="652" y="426"/>
                    </a:moveTo>
                    <a:cubicBezTo>
                      <a:pt x="636" y="408"/>
                      <a:pt x="611" y="388"/>
                      <a:pt x="601" y="366"/>
                    </a:cubicBezTo>
                    <a:cubicBezTo>
                      <a:pt x="587" y="333"/>
                      <a:pt x="603" y="301"/>
                      <a:pt x="602" y="267"/>
                    </a:cubicBezTo>
                    <a:cubicBezTo>
                      <a:pt x="602" y="240"/>
                      <a:pt x="594" y="207"/>
                      <a:pt x="585" y="182"/>
                    </a:cubicBezTo>
                    <a:cubicBezTo>
                      <a:pt x="570" y="141"/>
                      <a:pt x="543" y="107"/>
                      <a:pt x="509" y="80"/>
                    </a:cubicBezTo>
                    <a:cubicBezTo>
                      <a:pt x="455" y="31"/>
                      <a:pt x="380" y="0"/>
                      <a:pt x="298" y="0"/>
                    </a:cubicBezTo>
                    <a:cubicBezTo>
                      <a:pt x="133" y="0"/>
                      <a:pt x="0" y="122"/>
                      <a:pt x="0" y="273"/>
                    </a:cubicBezTo>
                    <a:cubicBezTo>
                      <a:pt x="0" y="283"/>
                      <a:pt x="0" y="293"/>
                      <a:pt x="1" y="302"/>
                    </a:cubicBezTo>
                    <a:cubicBezTo>
                      <a:pt x="3" y="368"/>
                      <a:pt x="23" y="446"/>
                      <a:pt x="82" y="533"/>
                    </a:cubicBezTo>
                    <a:cubicBezTo>
                      <a:pt x="82" y="533"/>
                      <a:pt x="164" y="697"/>
                      <a:pt x="0" y="781"/>
                    </a:cubicBezTo>
                    <a:cubicBezTo>
                      <a:pt x="361" y="782"/>
                      <a:pt x="361" y="782"/>
                      <a:pt x="361" y="782"/>
                    </a:cubicBezTo>
                    <a:cubicBezTo>
                      <a:pt x="361" y="782"/>
                      <a:pt x="389" y="674"/>
                      <a:pt x="433" y="674"/>
                    </a:cubicBezTo>
                    <a:cubicBezTo>
                      <a:pt x="470" y="674"/>
                      <a:pt x="508" y="677"/>
                      <a:pt x="545" y="675"/>
                    </a:cubicBezTo>
                    <a:cubicBezTo>
                      <a:pt x="552" y="676"/>
                      <a:pt x="558" y="675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89" y="660"/>
                      <a:pt x="571" y="601"/>
                      <a:pt x="571" y="601"/>
                    </a:cubicBezTo>
                    <a:cubicBezTo>
                      <a:pt x="586" y="595"/>
                      <a:pt x="595" y="585"/>
                      <a:pt x="595" y="577"/>
                    </a:cubicBezTo>
                    <a:cubicBezTo>
                      <a:pt x="595" y="575"/>
                      <a:pt x="595" y="575"/>
                      <a:pt x="595" y="575"/>
                    </a:cubicBezTo>
                    <a:cubicBezTo>
                      <a:pt x="595" y="565"/>
                      <a:pt x="581" y="557"/>
                      <a:pt x="560" y="554"/>
                    </a:cubicBezTo>
                    <a:cubicBezTo>
                      <a:pt x="570" y="554"/>
                      <a:pt x="570" y="554"/>
                      <a:pt x="570" y="554"/>
                    </a:cubicBezTo>
                    <a:cubicBezTo>
                      <a:pt x="585" y="554"/>
                      <a:pt x="598" y="546"/>
                      <a:pt x="598" y="536"/>
                    </a:cubicBezTo>
                    <a:cubicBezTo>
                      <a:pt x="598" y="535"/>
                      <a:pt x="598" y="535"/>
                      <a:pt x="598" y="535"/>
                    </a:cubicBezTo>
                    <a:cubicBezTo>
                      <a:pt x="598" y="532"/>
                      <a:pt x="597" y="529"/>
                      <a:pt x="595" y="527"/>
                    </a:cubicBezTo>
                    <a:cubicBezTo>
                      <a:pt x="598" y="514"/>
                      <a:pt x="608" y="461"/>
                      <a:pt x="611" y="461"/>
                    </a:cubicBezTo>
                    <a:cubicBezTo>
                      <a:pt x="697" y="457"/>
                      <a:pt x="652" y="426"/>
                      <a:pt x="652" y="426"/>
                    </a:cubicBezTo>
                    <a:close/>
                    <a:moveTo>
                      <a:pt x="78" y="265"/>
                    </a:moveTo>
                    <a:cubicBezTo>
                      <a:pt x="78" y="230"/>
                      <a:pt x="106" y="201"/>
                      <a:pt x="141" y="201"/>
                    </a:cubicBezTo>
                    <a:cubicBezTo>
                      <a:pt x="176" y="201"/>
                      <a:pt x="204" y="230"/>
                      <a:pt x="204" y="265"/>
                    </a:cubicBezTo>
                    <a:cubicBezTo>
                      <a:pt x="204" y="300"/>
                      <a:pt x="176" y="329"/>
                      <a:pt x="141" y="329"/>
                    </a:cubicBezTo>
                    <a:cubicBezTo>
                      <a:pt x="106" y="329"/>
                      <a:pt x="78" y="300"/>
                      <a:pt x="78" y="265"/>
                    </a:cubicBezTo>
                    <a:close/>
                    <a:moveTo>
                      <a:pt x="189" y="514"/>
                    </a:moveTo>
                    <a:cubicBezTo>
                      <a:pt x="140" y="514"/>
                      <a:pt x="101" y="474"/>
                      <a:pt x="101" y="426"/>
                    </a:cubicBezTo>
                    <a:cubicBezTo>
                      <a:pt x="101" y="377"/>
                      <a:pt x="140" y="337"/>
                      <a:pt x="189" y="337"/>
                    </a:cubicBezTo>
                    <a:cubicBezTo>
                      <a:pt x="237" y="337"/>
                      <a:pt x="276" y="377"/>
                      <a:pt x="276" y="426"/>
                    </a:cubicBezTo>
                    <a:cubicBezTo>
                      <a:pt x="276" y="474"/>
                      <a:pt x="237" y="514"/>
                      <a:pt x="189" y="514"/>
                    </a:cubicBezTo>
                    <a:close/>
                    <a:moveTo>
                      <a:pt x="352" y="371"/>
                    </a:moveTo>
                    <a:cubicBezTo>
                      <a:pt x="276" y="371"/>
                      <a:pt x="215" y="309"/>
                      <a:pt x="215" y="233"/>
                    </a:cubicBezTo>
                    <a:cubicBezTo>
                      <a:pt x="215" y="157"/>
                      <a:pt x="276" y="95"/>
                      <a:pt x="352" y="95"/>
                    </a:cubicBezTo>
                    <a:cubicBezTo>
                      <a:pt x="428" y="95"/>
                      <a:pt x="489" y="157"/>
                      <a:pt x="489" y="233"/>
                    </a:cubicBezTo>
                    <a:cubicBezTo>
                      <a:pt x="489" y="309"/>
                      <a:pt x="428" y="371"/>
                      <a:pt x="352" y="371"/>
                    </a:cubicBezTo>
                    <a:close/>
                    <a:moveTo>
                      <a:pt x="376" y="315"/>
                    </a:moveTo>
                    <a:cubicBezTo>
                      <a:pt x="376" y="321"/>
                      <a:pt x="374" y="327"/>
                      <a:pt x="369" y="331"/>
                    </a:cubicBezTo>
                    <a:cubicBezTo>
                      <a:pt x="364" y="336"/>
                      <a:pt x="358" y="338"/>
                      <a:pt x="350" y="338"/>
                    </a:cubicBezTo>
                    <a:cubicBezTo>
                      <a:pt x="343" y="338"/>
                      <a:pt x="337" y="336"/>
                      <a:pt x="332" y="331"/>
                    </a:cubicBezTo>
                    <a:cubicBezTo>
                      <a:pt x="327" y="327"/>
                      <a:pt x="324" y="321"/>
                      <a:pt x="324" y="315"/>
                    </a:cubicBezTo>
                    <a:cubicBezTo>
                      <a:pt x="324" y="308"/>
                      <a:pt x="327" y="302"/>
                      <a:pt x="332" y="298"/>
                    </a:cubicBezTo>
                    <a:cubicBezTo>
                      <a:pt x="337" y="294"/>
                      <a:pt x="343" y="291"/>
                      <a:pt x="350" y="291"/>
                    </a:cubicBezTo>
                    <a:cubicBezTo>
                      <a:pt x="358" y="291"/>
                      <a:pt x="364" y="294"/>
                      <a:pt x="369" y="298"/>
                    </a:cubicBezTo>
                    <a:cubicBezTo>
                      <a:pt x="374" y="302"/>
                      <a:pt x="376" y="308"/>
                      <a:pt x="376" y="315"/>
                    </a:cubicBezTo>
                    <a:close/>
                    <a:moveTo>
                      <a:pt x="409" y="156"/>
                    </a:moveTo>
                    <a:cubicBezTo>
                      <a:pt x="412" y="162"/>
                      <a:pt x="414" y="170"/>
                      <a:pt x="414" y="179"/>
                    </a:cubicBezTo>
                    <a:cubicBezTo>
                      <a:pt x="414" y="185"/>
                      <a:pt x="413" y="190"/>
                      <a:pt x="412" y="195"/>
                    </a:cubicBezTo>
                    <a:cubicBezTo>
                      <a:pt x="411" y="200"/>
                      <a:pt x="409" y="204"/>
                      <a:pt x="406" y="208"/>
                    </a:cubicBezTo>
                    <a:cubicBezTo>
                      <a:pt x="404" y="212"/>
                      <a:pt x="401" y="216"/>
                      <a:pt x="397" y="220"/>
                    </a:cubicBezTo>
                    <a:cubicBezTo>
                      <a:pt x="393" y="224"/>
                      <a:pt x="389" y="228"/>
                      <a:pt x="384" y="232"/>
                    </a:cubicBezTo>
                    <a:cubicBezTo>
                      <a:pt x="380" y="235"/>
                      <a:pt x="377" y="237"/>
                      <a:pt x="375" y="240"/>
                    </a:cubicBezTo>
                    <a:cubicBezTo>
                      <a:pt x="372" y="242"/>
                      <a:pt x="370" y="244"/>
                      <a:pt x="369" y="247"/>
                    </a:cubicBezTo>
                    <a:cubicBezTo>
                      <a:pt x="367" y="249"/>
                      <a:pt x="366" y="252"/>
                      <a:pt x="365" y="254"/>
                    </a:cubicBezTo>
                    <a:cubicBezTo>
                      <a:pt x="364" y="257"/>
                      <a:pt x="364" y="260"/>
                      <a:pt x="364" y="263"/>
                    </a:cubicBezTo>
                    <a:cubicBezTo>
                      <a:pt x="364" y="265"/>
                      <a:pt x="364" y="268"/>
                      <a:pt x="365" y="270"/>
                    </a:cubicBezTo>
                    <a:cubicBezTo>
                      <a:pt x="365" y="272"/>
                      <a:pt x="366" y="274"/>
                      <a:pt x="367" y="276"/>
                    </a:cubicBezTo>
                    <a:cubicBezTo>
                      <a:pt x="330" y="276"/>
                      <a:pt x="330" y="276"/>
                      <a:pt x="330" y="276"/>
                    </a:cubicBezTo>
                    <a:cubicBezTo>
                      <a:pt x="329" y="274"/>
                      <a:pt x="328" y="271"/>
                      <a:pt x="328" y="268"/>
                    </a:cubicBezTo>
                    <a:cubicBezTo>
                      <a:pt x="327" y="265"/>
                      <a:pt x="327" y="262"/>
                      <a:pt x="327" y="259"/>
                    </a:cubicBezTo>
                    <a:cubicBezTo>
                      <a:pt x="327" y="255"/>
                      <a:pt x="327" y="251"/>
                      <a:pt x="328" y="247"/>
                    </a:cubicBezTo>
                    <a:cubicBezTo>
                      <a:pt x="329" y="243"/>
                      <a:pt x="330" y="240"/>
                      <a:pt x="332" y="237"/>
                    </a:cubicBezTo>
                    <a:cubicBezTo>
                      <a:pt x="334" y="234"/>
                      <a:pt x="336" y="231"/>
                      <a:pt x="338" y="228"/>
                    </a:cubicBezTo>
                    <a:cubicBezTo>
                      <a:pt x="341" y="225"/>
                      <a:pt x="344" y="222"/>
                      <a:pt x="347" y="219"/>
                    </a:cubicBezTo>
                    <a:cubicBezTo>
                      <a:pt x="351" y="216"/>
                      <a:pt x="354" y="213"/>
                      <a:pt x="357" y="211"/>
                    </a:cubicBezTo>
                    <a:cubicBezTo>
                      <a:pt x="359" y="208"/>
                      <a:pt x="362" y="206"/>
                      <a:pt x="364" y="203"/>
                    </a:cubicBezTo>
                    <a:cubicBezTo>
                      <a:pt x="365" y="200"/>
                      <a:pt x="367" y="198"/>
                      <a:pt x="368" y="195"/>
                    </a:cubicBezTo>
                    <a:cubicBezTo>
                      <a:pt x="369" y="192"/>
                      <a:pt x="369" y="189"/>
                      <a:pt x="369" y="186"/>
                    </a:cubicBezTo>
                    <a:cubicBezTo>
                      <a:pt x="369" y="183"/>
                      <a:pt x="369" y="180"/>
                      <a:pt x="368" y="177"/>
                    </a:cubicBezTo>
                    <a:cubicBezTo>
                      <a:pt x="367" y="175"/>
                      <a:pt x="365" y="173"/>
                      <a:pt x="363" y="171"/>
                    </a:cubicBezTo>
                    <a:cubicBezTo>
                      <a:pt x="361" y="169"/>
                      <a:pt x="359" y="168"/>
                      <a:pt x="356" y="167"/>
                    </a:cubicBezTo>
                    <a:cubicBezTo>
                      <a:pt x="353" y="166"/>
                      <a:pt x="350" y="165"/>
                      <a:pt x="347" y="165"/>
                    </a:cubicBezTo>
                    <a:cubicBezTo>
                      <a:pt x="339" y="165"/>
                      <a:pt x="332" y="167"/>
                      <a:pt x="324" y="170"/>
                    </a:cubicBezTo>
                    <a:cubicBezTo>
                      <a:pt x="316" y="173"/>
                      <a:pt x="308" y="177"/>
                      <a:pt x="301" y="184"/>
                    </a:cubicBezTo>
                    <a:cubicBezTo>
                      <a:pt x="301" y="141"/>
                      <a:pt x="301" y="141"/>
                      <a:pt x="301" y="141"/>
                    </a:cubicBezTo>
                    <a:cubicBezTo>
                      <a:pt x="309" y="137"/>
                      <a:pt x="316" y="133"/>
                      <a:pt x="325" y="131"/>
                    </a:cubicBezTo>
                    <a:cubicBezTo>
                      <a:pt x="334" y="129"/>
                      <a:pt x="343" y="128"/>
                      <a:pt x="352" y="128"/>
                    </a:cubicBezTo>
                    <a:cubicBezTo>
                      <a:pt x="361" y="128"/>
                      <a:pt x="369" y="129"/>
                      <a:pt x="376" y="131"/>
                    </a:cubicBezTo>
                    <a:cubicBezTo>
                      <a:pt x="384" y="133"/>
                      <a:pt x="390" y="136"/>
                      <a:pt x="396" y="140"/>
                    </a:cubicBezTo>
                    <a:cubicBezTo>
                      <a:pt x="402" y="144"/>
                      <a:pt x="406" y="149"/>
                      <a:pt x="409" y="156"/>
                    </a:cubicBezTo>
                    <a:close/>
                    <a:moveTo>
                      <a:pt x="199" y="469"/>
                    </a:moveTo>
                    <a:cubicBezTo>
                      <a:pt x="202" y="472"/>
                      <a:pt x="204" y="475"/>
                      <a:pt x="204" y="479"/>
                    </a:cubicBezTo>
                    <a:cubicBezTo>
                      <a:pt x="204" y="483"/>
                      <a:pt x="202" y="487"/>
                      <a:pt x="199" y="490"/>
                    </a:cubicBezTo>
                    <a:cubicBezTo>
                      <a:pt x="196" y="492"/>
                      <a:pt x="192" y="494"/>
                      <a:pt x="187" y="494"/>
                    </a:cubicBezTo>
                    <a:cubicBezTo>
                      <a:pt x="183" y="494"/>
                      <a:pt x="179" y="492"/>
                      <a:pt x="176" y="490"/>
                    </a:cubicBezTo>
                    <a:cubicBezTo>
                      <a:pt x="173" y="487"/>
                      <a:pt x="171" y="483"/>
                      <a:pt x="171" y="479"/>
                    </a:cubicBezTo>
                    <a:cubicBezTo>
                      <a:pt x="171" y="475"/>
                      <a:pt x="173" y="472"/>
                      <a:pt x="176" y="469"/>
                    </a:cubicBezTo>
                    <a:cubicBezTo>
                      <a:pt x="179" y="466"/>
                      <a:pt x="183" y="465"/>
                      <a:pt x="187" y="465"/>
                    </a:cubicBezTo>
                    <a:cubicBezTo>
                      <a:pt x="192" y="465"/>
                      <a:pt x="196" y="466"/>
                      <a:pt x="199" y="469"/>
                    </a:cubicBezTo>
                    <a:close/>
                    <a:moveTo>
                      <a:pt x="224" y="381"/>
                    </a:moveTo>
                    <a:cubicBezTo>
                      <a:pt x="226" y="385"/>
                      <a:pt x="227" y="390"/>
                      <a:pt x="227" y="395"/>
                    </a:cubicBezTo>
                    <a:cubicBezTo>
                      <a:pt x="227" y="399"/>
                      <a:pt x="227" y="402"/>
                      <a:pt x="226" y="405"/>
                    </a:cubicBezTo>
                    <a:cubicBezTo>
                      <a:pt x="225" y="408"/>
                      <a:pt x="224" y="411"/>
                      <a:pt x="222" y="413"/>
                    </a:cubicBezTo>
                    <a:cubicBezTo>
                      <a:pt x="220" y="416"/>
                      <a:pt x="219" y="418"/>
                      <a:pt x="216" y="421"/>
                    </a:cubicBezTo>
                    <a:cubicBezTo>
                      <a:pt x="214" y="423"/>
                      <a:pt x="211" y="425"/>
                      <a:pt x="208" y="428"/>
                    </a:cubicBezTo>
                    <a:cubicBezTo>
                      <a:pt x="206" y="430"/>
                      <a:pt x="204" y="431"/>
                      <a:pt x="203" y="433"/>
                    </a:cubicBezTo>
                    <a:cubicBezTo>
                      <a:pt x="201" y="434"/>
                      <a:pt x="200" y="436"/>
                      <a:pt x="199" y="437"/>
                    </a:cubicBezTo>
                    <a:cubicBezTo>
                      <a:pt x="198" y="439"/>
                      <a:pt x="197" y="440"/>
                      <a:pt x="196" y="442"/>
                    </a:cubicBezTo>
                    <a:cubicBezTo>
                      <a:pt x="196" y="443"/>
                      <a:pt x="196" y="445"/>
                      <a:pt x="196" y="447"/>
                    </a:cubicBezTo>
                    <a:cubicBezTo>
                      <a:pt x="196" y="449"/>
                      <a:pt x="196" y="450"/>
                      <a:pt x="196" y="452"/>
                    </a:cubicBezTo>
                    <a:cubicBezTo>
                      <a:pt x="197" y="453"/>
                      <a:pt x="197" y="454"/>
                      <a:pt x="198" y="455"/>
                    </a:cubicBezTo>
                    <a:cubicBezTo>
                      <a:pt x="175" y="455"/>
                      <a:pt x="175" y="455"/>
                      <a:pt x="175" y="455"/>
                    </a:cubicBezTo>
                    <a:cubicBezTo>
                      <a:pt x="174" y="454"/>
                      <a:pt x="173" y="452"/>
                      <a:pt x="173" y="450"/>
                    </a:cubicBezTo>
                    <a:cubicBezTo>
                      <a:pt x="173" y="448"/>
                      <a:pt x="173" y="446"/>
                      <a:pt x="173" y="445"/>
                    </a:cubicBezTo>
                    <a:cubicBezTo>
                      <a:pt x="173" y="442"/>
                      <a:pt x="173" y="439"/>
                      <a:pt x="173" y="437"/>
                    </a:cubicBezTo>
                    <a:cubicBezTo>
                      <a:pt x="174" y="435"/>
                      <a:pt x="175" y="433"/>
                      <a:pt x="176" y="431"/>
                    </a:cubicBezTo>
                    <a:cubicBezTo>
                      <a:pt x="177" y="429"/>
                      <a:pt x="178" y="427"/>
                      <a:pt x="180" y="425"/>
                    </a:cubicBezTo>
                    <a:cubicBezTo>
                      <a:pt x="181" y="423"/>
                      <a:pt x="183" y="422"/>
                      <a:pt x="185" y="420"/>
                    </a:cubicBezTo>
                    <a:cubicBezTo>
                      <a:pt x="188" y="418"/>
                      <a:pt x="190" y="416"/>
                      <a:pt x="191" y="415"/>
                    </a:cubicBezTo>
                    <a:cubicBezTo>
                      <a:pt x="193" y="413"/>
                      <a:pt x="194" y="411"/>
                      <a:pt x="196" y="410"/>
                    </a:cubicBezTo>
                    <a:cubicBezTo>
                      <a:pt x="197" y="408"/>
                      <a:pt x="198" y="407"/>
                      <a:pt x="198" y="405"/>
                    </a:cubicBezTo>
                    <a:cubicBezTo>
                      <a:pt x="199" y="403"/>
                      <a:pt x="199" y="401"/>
                      <a:pt x="199" y="399"/>
                    </a:cubicBezTo>
                    <a:cubicBezTo>
                      <a:pt x="199" y="397"/>
                      <a:pt x="199" y="396"/>
                      <a:pt x="198" y="394"/>
                    </a:cubicBezTo>
                    <a:cubicBezTo>
                      <a:pt x="197" y="392"/>
                      <a:pt x="197" y="391"/>
                      <a:pt x="195" y="390"/>
                    </a:cubicBezTo>
                    <a:cubicBezTo>
                      <a:pt x="194" y="389"/>
                      <a:pt x="193" y="388"/>
                      <a:pt x="191" y="387"/>
                    </a:cubicBezTo>
                    <a:cubicBezTo>
                      <a:pt x="189" y="387"/>
                      <a:pt x="187" y="386"/>
                      <a:pt x="185" y="386"/>
                    </a:cubicBezTo>
                    <a:cubicBezTo>
                      <a:pt x="181" y="386"/>
                      <a:pt x="176" y="387"/>
                      <a:pt x="171" y="389"/>
                    </a:cubicBezTo>
                    <a:cubicBezTo>
                      <a:pt x="166" y="391"/>
                      <a:pt x="161" y="394"/>
                      <a:pt x="157" y="398"/>
                    </a:cubicBezTo>
                    <a:cubicBezTo>
                      <a:pt x="157" y="371"/>
                      <a:pt x="157" y="371"/>
                      <a:pt x="157" y="371"/>
                    </a:cubicBezTo>
                    <a:cubicBezTo>
                      <a:pt x="161" y="369"/>
                      <a:pt x="166" y="367"/>
                      <a:pt x="172" y="365"/>
                    </a:cubicBezTo>
                    <a:cubicBezTo>
                      <a:pt x="177" y="364"/>
                      <a:pt x="183" y="363"/>
                      <a:pt x="188" y="363"/>
                    </a:cubicBezTo>
                    <a:cubicBezTo>
                      <a:pt x="194" y="363"/>
                      <a:pt x="199" y="364"/>
                      <a:pt x="203" y="365"/>
                    </a:cubicBezTo>
                    <a:cubicBezTo>
                      <a:pt x="208" y="366"/>
                      <a:pt x="212" y="368"/>
                      <a:pt x="216" y="371"/>
                    </a:cubicBezTo>
                    <a:cubicBezTo>
                      <a:pt x="219" y="373"/>
                      <a:pt x="222" y="377"/>
                      <a:pt x="224" y="381"/>
                    </a:cubicBezTo>
                    <a:close/>
                    <a:moveTo>
                      <a:pt x="137" y="235"/>
                    </a:moveTo>
                    <a:cubicBezTo>
                      <a:pt x="133" y="235"/>
                      <a:pt x="130" y="235"/>
                      <a:pt x="126" y="237"/>
                    </a:cubicBezTo>
                    <a:cubicBezTo>
                      <a:pt x="122" y="238"/>
                      <a:pt x="119" y="241"/>
                      <a:pt x="116" y="243"/>
                    </a:cubicBezTo>
                    <a:cubicBezTo>
                      <a:pt x="116" y="224"/>
                      <a:pt x="116" y="224"/>
                      <a:pt x="116" y="224"/>
                    </a:cubicBezTo>
                    <a:cubicBezTo>
                      <a:pt x="119" y="222"/>
                      <a:pt x="123" y="220"/>
                      <a:pt x="127" y="219"/>
                    </a:cubicBezTo>
                    <a:cubicBezTo>
                      <a:pt x="131" y="218"/>
                      <a:pt x="135" y="218"/>
                      <a:pt x="139" y="218"/>
                    </a:cubicBezTo>
                    <a:cubicBezTo>
                      <a:pt x="143" y="218"/>
                      <a:pt x="147" y="218"/>
                      <a:pt x="150" y="219"/>
                    </a:cubicBezTo>
                    <a:cubicBezTo>
                      <a:pt x="154" y="220"/>
                      <a:pt x="157" y="221"/>
                      <a:pt x="160" y="223"/>
                    </a:cubicBezTo>
                    <a:cubicBezTo>
                      <a:pt x="162" y="225"/>
                      <a:pt x="164" y="228"/>
                      <a:pt x="166" y="231"/>
                    </a:cubicBezTo>
                    <a:cubicBezTo>
                      <a:pt x="167" y="234"/>
                      <a:pt x="168" y="237"/>
                      <a:pt x="168" y="241"/>
                    </a:cubicBezTo>
                    <a:cubicBezTo>
                      <a:pt x="168" y="244"/>
                      <a:pt x="168" y="246"/>
                      <a:pt x="167" y="249"/>
                    </a:cubicBezTo>
                    <a:cubicBezTo>
                      <a:pt x="166" y="251"/>
                      <a:pt x="166" y="253"/>
                      <a:pt x="164" y="255"/>
                    </a:cubicBezTo>
                    <a:cubicBezTo>
                      <a:pt x="163" y="257"/>
                      <a:pt x="162" y="259"/>
                      <a:pt x="160" y="260"/>
                    </a:cubicBezTo>
                    <a:cubicBezTo>
                      <a:pt x="158" y="262"/>
                      <a:pt x="156" y="264"/>
                      <a:pt x="154" y="266"/>
                    </a:cubicBezTo>
                    <a:cubicBezTo>
                      <a:pt x="152" y="267"/>
                      <a:pt x="151" y="268"/>
                      <a:pt x="150" y="269"/>
                    </a:cubicBezTo>
                    <a:cubicBezTo>
                      <a:pt x="149" y="271"/>
                      <a:pt x="148" y="272"/>
                      <a:pt x="147" y="273"/>
                    </a:cubicBezTo>
                    <a:cubicBezTo>
                      <a:pt x="146" y="274"/>
                      <a:pt x="146" y="275"/>
                      <a:pt x="145" y="276"/>
                    </a:cubicBezTo>
                    <a:cubicBezTo>
                      <a:pt x="145" y="277"/>
                      <a:pt x="145" y="279"/>
                      <a:pt x="145" y="280"/>
                    </a:cubicBezTo>
                    <a:cubicBezTo>
                      <a:pt x="145" y="281"/>
                      <a:pt x="145" y="282"/>
                      <a:pt x="145" y="283"/>
                    </a:cubicBezTo>
                    <a:cubicBezTo>
                      <a:pt x="145" y="285"/>
                      <a:pt x="146" y="285"/>
                      <a:pt x="146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8" y="285"/>
                      <a:pt x="128" y="284"/>
                      <a:pt x="128" y="282"/>
                    </a:cubicBezTo>
                    <a:cubicBezTo>
                      <a:pt x="128" y="281"/>
                      <a:pt x="127" y="280"/>
                      <a:pt x="127" y="278"/>
                    </a:cubicBezTo>
                    <a:cubicBezTo>
                      <a:pt x="127" y="276"/>
                      <a:pt x="128" y="274"/>
                      <a:pt x="128" y="273"/>
                    </a:cubicBezTo>
                    <a:cubicBezTo>
                      <a:pt x="128" y="271"/>
                      <a:pt x="129" y="270"/>
                      <a:pt x="130" y="268"/>
                    </a:cubicBezTo>
                    <a:cubicBezTo>
                      <a:pt x="131" y="267"/>
                      <a:pt x="132" y="265"/>
                      <a:pt x="133" y="264"/>
                    </a:cubicBezTo>
                    <a:cubicBezTo>
                      <a:pt x="134" y="263"/>
                      <a:pt x="135" y="261"/>
                      <a:pt x="137" y="260"/>
                    </a:cubicBezTo>
                    <a:cubicBezTo>
                      <a:pt x="139" y="258"/>
                      <a:pt x="140" y="257"/>
                      <a:pt x="141" y="256"/>
                    </a:cubicBezTo>
                    <a:cubicBezTo>
                      <a:pt x="143" y="255"/>
                      <a:pt x="144" y="254"/>
                      <a:pt x="144" y="252"/>
                    </a:cubicBezTo>
                    <a:cubicBezTo>
                      <a:pt x="145" y="251"/>
                      <a:pt x="146" y="250"/>
                      <a:pt x="146" y="249"/>
                    </a:cubicBezTo>
                    <a:cubicBezTo>
                      <a:pt x="147" y="247"/>
                      <a:pt x="147" y="246"/>
                      <a:pt x="147" y="244"/>
                    </a:cubicBezTo>
                    <a:cubicBezTo>
                      <a:pt x="147" y="243"/>
                      <a:pt x="147" y="242"/>
                      <a:pt x="146" y="240"/>
                    </a:cubicBezTo>
                    <a:cubicBezTo>
                      <a:pt x="146" y="239"/>
                      <a:pt x="145" y="238"/>
                      <a:pt x="144" y="237"/>
                    </a:cubicBezTo>
                    <a:cubicBezTo>
                      <a:pt x="143" y="237"/>
                      <a:pt x="142" y="236"/>
                      <a:pt x="141" y="236"/>
                    </a:cubicBezTo>
                    <a:cubicBezTo>
                      <a:pt x="140" y="235"/>
                      <a:pt x="138" y="235"/>
                      <a:pt x="137" y="235"/>
                    </a:cubicBezTo>
                    <a:close/>
                    <a:moveTo>
                      <a:pt x="147" y="312"/>
                    </a:moveTo>
                    <a:cubicBezTo>
                      <a:pt x="145" y="314"/>
                      <a:pt x="142" y="315"/>
                      <a:pt x="138" y="315"/>
                    </a:cubicBezTo>
                    <a:cubicBezTo>
                      <a:pt x="135" y="315"/>
                      <a:pt x="132" y="314"/>
                      <a:pt x="130" y="312"/>
                    </a:cubicBezTo>
                    <a:cubicBezTo>
                      <a:pt x="127" y="310"/>
                      <a:pt x="126" y="307"/>
                      <a:pt x="126" y="304"/>
                    </a:cubicBezTo>
                    <a:cubicBezTo>
                      <a:pt x="126" y="301"/>
                      <a:pt x="127" y="299"/>
                      <a:pt x="130" y="296"/>
                    </a:cubicBezTo>
                    <a:cubicBezTo>
                      <a:pt x="132" y="294"/>
                      <a:pt x="135" y="293"/>
                      <a:pt x="138" y="293"/>
                    </a:cubicBezTo>
                    <a:cubicBezTo>
                      <a:pt x="142" y="293"/>
                      <a:pt x="145" y="294"/>
                      <a:pt x="147" y="296"/>
                    </a:cubicBezTo>
                    <a:cubicBezTo>
                      <a:pt x="149" y="298"/>
                      <a:pt x="150" y="301"/>
                      <a:pt x="150" y="304"/>
                    </a:cubicBezTo>
                    <a:cubicBezTo>
                      <a:pt x="150" y="307"/>
                      <a:pt x="149" y="310"/>
                      <a:pt x="147" y="3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6402" tIns="43201" rIns="86402" bIns="43201"/>
              <a:lstStyle/>
              <a:p>
                <a:pPr defTabSz="913130" eaLnBrk="0" hangingPunct="0">
                  <a:defRPr/>
                </a:pPr>
                <a:endParaRPr lang="zh-CN" altLang="en-US" sz="2645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1" name="TextBox 118"/>
            <p:cNvSpPr txBox="1"/>
            <p:nvPr/>
          </p:nvSpPr>
          <p:spPr>
            <a:xfrm>
              <a:off x="5509239" y="1915749"/>
              <a:ext cx="1348347" cy="4495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130" eaLnBrk="0" hangingPunct="0">
                <a:defRPr/>
              </a:pPr>
              <a:r>
                <a:rPr lang="zh-CN" altLang="en-US" sz="189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课时小结</a:t>
              </a:r>
              <a:endParaRPr lang="zh-CN" altLang="en-US" sz="189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54" name="直接连接符 53"/>
          <p:cNvCxnSpPr/>
          <p:nvPr/>
        </p:nvCxnSpPr>
        <p:spPr>
          <a:xfrm>
            <a:off x="2052638" y="2239963"/>
            <a:ext cx="16319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2052638" y="2239963"/>
            <a:ext cx="0" cy="44926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2033588" y="3852863"/>
            <a:ext cx="0" cy="54451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8010525" y="2224088"/>
            <a:ext cx="1633538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9644063" y="1874838"/>
            <a:ext cx="0" cy="32702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9644063" y="0"/>
            <a:ext cx="0" cy="101917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燕尾形 75"/>
          <p:cNvSpPr/>
          <p:nvPr/>
        </p:nvSpPr>
        <p:spPr>
          <a:xfrm rot="5400000">
            <a:off x="9440069" y="216694"/>
            <a:ext cx="401638" cy="400050"/>
          </a:xfrm>
          <a:prstGeom prst="chevron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28" name="矩形 27">
            <a:hlinkClick r:id="rId2" action="ppaction://hlinkfile"/>
          </p:cNvPr>
          <p:cNvSpPr/>
          <p:nvPr>
            <p:custDataLst>
              <p:tags r:id="rId3"/>
            </p:custDataLst>
          </p:nvPr>
        </p:nvSpPr>
        <p:spPr>
          <a:xfrm>
            <a:off x="3168749" y="4895850"/>
            <a:ext cx="5983500" cy="5693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815975" eaLnBrk="0" hangingPunct="0">
              <a:defRPr/>
            </a:pP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Unit 1</a:t>
            </a:r>
            <a:r>
              <a:rPr lang="zh-CN" altLang="en-US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课后</a:t>
            </a:r>
            <a:r>
              <a:rPr lang="zh-CN" altLang="en-US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素养评价</a:t>
            </a:r>
            <a:r>
              <a:rPr lang="en-US" altLang="zh-CN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四</a:t>
            </a:r>
            <a:r>
              <a:rPr lang="en-US" altLang="zh-CN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en-US" altLang="zh-CN" sz="3100" spc="331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0" name="矩形 29">
            <a:hlinkClick r:id="rId4" action="ppaction://hlinksldjump"/>
          </p:cNvPr>
          <p:cNvSpPr/>
          <p:nvPr/>
        </p:nvSpPr>
        <p:spPr>
          <a:xfrm>
            <a:off x="3176687" y="5508339"/>
            <a:ext cx="8494438" cy="90640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defTabSz="913130" eaLnBrk="0" hangingPunct="0">
              <a:defRPr/>
            </a:pP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Section Ⅳ</a:t>
            </a:r>
            <a:r>
              <a:rPr lang="zh-CN" altLang="en-US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Developing ideas, Presenting ideas &amp; Reflection</a:t>
            </a:r>
            <a:endParaRPr lang="zh-CN" altLang="en-US" sz="2645" spc="331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>
            <a:hlinkClick r:id="rId5" action="ppaction://hlinkfile"/>
          </p:cNvPr>
          <p:cNvSpPr/>
          <p:nvPr/>
        </p:nvSpPr>
        <p:spPr>
          <a:xfrm>
            <a:off x="-107950" y="-72373"/>
            <a:ext cx="11737975" cy="67325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38" grpId="1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1518900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平行四边形 6"/>
          <p:cNvSpPr/>
          <p:nvPr/>
        </p:nvSpPr>
        <p:spPr>
          <a:xfrm>
            <a:off x="0" y="0"/>
            <a:ext cx="11522075" cy="3573463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-1588" y="3544888"/>
            <a:ext cx="11523663" cy="3794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864235">
              <a:defRPr/>
            </a:pPr>
            <a:endParaRPr lang="en-US" altLang="zh-CN" sz="17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占位符 11"/>
          <p:cNvSpPr txBox="1"/>
          <p:nvPr/>
        </p:nvSpPr>
        <p:spPr>
          <a:xfrm>
            <a:off x="0" y="2271713"/>
            <a:ext cx="11522075" cy="12001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</a:rPr>
              <a:t>谢 谢！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1943943"/>
            <a:ext cx="10693400" cy="250530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lvl="0" algn="just" defTabSz="914400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4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．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Emotional or mental problems can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arise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 from a physical cause. </a:t>
            </a:r>
            <a:endParaRPr lang="zh-CN" altLang="zh-CN" sz="1050" kern="100" dirty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lvl="0" algn="r" defTabSz="914400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__________________</a:t>
            </a:r>
            <a:endParaRPr lang="zh-CN" altLang="zh-CN" sz="1050" kern="100" dirty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lvl="0" algn="just" defTabSz="914400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5. I know I can trust her in any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circumstance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________________</a:t>
            </a:r>
            <a:endParaRPr lang="zh-CN" altLang="zh-CN" sz="1050" kern="100" dirty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lvl="0" algn="just" defTabSz="914400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6. Have you been able to switch your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shift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 with anyone?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</a:t>
            </a:r>
            <a:endParaRPr lang="zh-CN" altLang="zh-CN" sz="1050" kern="100" dirty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425407" y="2591997"/>
            <a:ext cx="22204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/>
                <a:ea typeface="楷体_GB2312"/>
              </a:rPr>
              <a:t>(</a:t>
            </a:r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由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en-US" altLang="zh-CN" kern="100" dirty="0">
                <a:latin typeface="Times New Roman" panose="02020603050405020304"/>
                <a:ea typeface="楷体_GB2312"/>
              </a:rPr>
              <a:t>)</a:t>
            </a:r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引起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489277" y="3220937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情况，情形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857467" y="379701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当班时间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397787"/>
            <a:ext cx="10692000" cy="624530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Ⅱ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拓展词汇知变形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24435" y="1048796"/>
          <a:ext cx="10873206" cy="5163312"/>
        </p:xfrm>
        <a:graphic>
          <a:graphicData uri="http://schemas.openxmlformats.org/drawingml/2006/table">
            <a:tbl>
              <a:tblPr/>
              <a:tblGrid>
                <a:gridCol w="5868662"/>
                <a:gridCol w="5004544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教材词汇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拓展词汇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____________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n. 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(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电视或电台的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)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商业广告</a:t>
                      </a:r>
                      <a:r>
                        <a:rPr lang="zh-CN" sz="2800" i="1" kern="1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Times New Roman" panose="02020603050405020304"/>
                          <a:cs typeface="Courier New" panose="02070309020205020404"/>
                        </a:rPr>
                        <a:t> 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商业的；由广告收入支付的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commerce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贸易；商业，商务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认真思考的，深思的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think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ea typeface="楷体_GB2312"/>
                          <a:cs typeface="Times New Roman" panose="02020603050405020304"/>
                        </a:rPr>
                        <a:t>v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想，认为，思考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thought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思考；思想；想法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de-DE" sz="2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</a:t>
                      </a:r>
                      <a:r>
                        <a:rPr lang="de-DE" sz="2800" i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de-DE" sz="2800" i="1" kern="100" dirty="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ea typeface="楷体_GB2312"/>
                          <a:cs typeface="Times New Roman" panose="02020603050405020304"/>
                        </a:rPr>
                        <a:t>v</a:t>
                      </a:r>
                      <a:r>
                        <a:rPr lang="de-DE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象征，代表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symbol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符号；象征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adj.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合格的，胜任的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qualify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ea typeface="楷体_GB2312"/>
                          <a:cs typeface="Times New Roman" panose="02020603050405020304"/>
                        </a:rPr>
                        <a:t>v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(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使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)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合格；取得资格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qualification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资格；学历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熟练，流利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fluent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流利的，流畅的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fluently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ad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ea typeface="楷体_GB2312"/>
                          <a:cs typeface="Times New Roman" panose="02020603050405020304"/>
                        </a:rPr>
                        <a:t>v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流利地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422772" y="1458887"/>
            <a:ext cx="18758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commercial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22772" y="3067492"/>
            <a:ext cx="16802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thoughtful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22772" y="3816167"/>
            <a:ext cx="16802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zh-CN" dirty="0"/>
              <a:t>symbolize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22772" y="4464257"/>
            <a:ext cx="14590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qualified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22772" y="5400387"/>
            <a:ext cx="12602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fluency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575717"/>
            <a:ext cx="10692000" cy="5450466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Times New Roman" panose="02020603050405020304"/>
              </a:rPr>
              <a:t>Ⅲ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补全短语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range from... ____ ...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范围从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到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变动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arise ________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由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引起，起因于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have... ____ common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与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有共同点，有相似之处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result 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导致，结果是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turn ________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拒绝；调低；关小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______ instance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例如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7. make the most 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充分利用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8. ____ a daily basis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每天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52647" y="1276767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to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925052" y="1852747"/>
            <a:ext cx="8835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from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050022" y="2428827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in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903251" y="3033482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in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818228" y="3672147"/>
            <a:ext cx="9829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down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80387" y="4227064"/>
            <a:ext cx="6046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for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184441" y="4877167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of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936367" y="540038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on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295817"/>
            <a:ext cx="10692000" cy="3711785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Times New Roman" panose="02020603050405020304"/>
              </a:rPr>
              <a:t>Ⅳ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句型公式：介词短语置于句首引起的完全倒装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____________________________________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Road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Not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Taken, Fire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and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Ice, Stopping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by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Woods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Sno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w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y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ening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and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Birches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弗罗斯特最著名的诗歌有《未选择的路》《火与冰》《雪夜林边小驻》和《白桦树》。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35534" y="2572847"/>
            <a:ext cx="56124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Among Frost's best-known poems are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328552"/>
            <a:ext cx="10692000" cy="3711785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one of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＋可数名词复数；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not only... but also...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It has in fact become ________________________________________ of all time, ________________________ its natural style, ___________ because of its thoughtful insights into human nature.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事实上，它已成为美国有史以来最著名的诗歌之一，这不仅是因为其自然的风格，还因为其对人性的深刻洞察。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64857" y="1996767"/>
            <a:ext cx="60623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one of the most famous American poems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808627" y="2591997"/>
            <a:ext cx="29835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not only because of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419753" y="2591997"/>
            <a:ext cx="13099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but also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223807"/>
            <a:ext cx="10692000" cy="3711785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consider doing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.; It's unlikely that...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Although the writer of the poem _____________________ the other path another day, he knows _______________________ he will ever have the opportunity to do so.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虽然这首诗的作者考虑改天再探索另一条路，但是他知道，他不可能有机会这样做。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49077" y="1862372"/>
            <a:ext cx="25250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considers taking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608877" y="2447977"/>
            <a:ext cx="25250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it's unlikely that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ISPRING_PRESENTATION_TITLE" val="PowerPoint 演示文稿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AS_UNIQUEID" val="96"/>
  <p:tag name="KSO_WM_BEAUTIFY_FLAG" val=""/>
</p:tagLst>
</file>

<file path=ppt/tags/tag6.xml><?xml version="1.0" encoding="utf-8"?>
<p:tagLst xmlns:p="http://schemas.openxmlformats.org/presentationml/2006/main">
  <p:tag name="AS_UNIQUEID" val="97"/>
  <p:tag name="KSO_WM_BEAUTIFY_FLAG" val=""/>
</p:tagLst>
</file>

<file path=ppt/tags/tag7.xml><?xml version="1.0" encoding="utf-8"?>
<p:tagLst xmlns:p="http://schemas.openxmlformats.org/presentationml/2006/main">
  <p:tag name="AS_UNIQUEID" val="98"/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8256</Words>
  <Application>WPS 演示</Application>
  <PresentationFormat>自定义</PresentationFormat>
  <Paragraphs>385</Paragraphs>
  <Slides>33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33</vt:i4>
      </vt:variant>
    </vt:vector>
  </HeadingPairs>
  <TitlesOfParts>
    <vt:vector size="56" baseType="lpstr">
      <vt:lpstr>Arial</vt:lpstr>
      <vt:lpstr>宋体</vt:lpstr>
      <vt:lpstr>Wingdings</vt:lpstr>
      <vt:lpstr>Times New Roman</vt:lpstr>
      <vt:lpstr>微软雅黑</vt:lpstr>
      <vt:lpstr>Calibri Light</vt:lpstr>
      <vt:lpstr>Calibri</vt:lpstr>
      <vt:lpstr>等线 Light</vt:lpstr>
      <vt:lpstr>HelveticaNeueLT Pro 67 MdCn</vt:lpstr>
      <vt:lpstr>Calibri</vt:lpstr>
      <vt:lpstr>Times New Roman</vt:lpstr>
      <vt:lpstr>Courier New</vt:lpstr>
      <vt:lpstr>黑体</vt:lpstr>
      <vt:lpstr>楷体_GB2312</vt:lpstr>
      <vt:lpstr>新宋体</vt:lpstr>
      <vt:lpstr>Book Antiqua</vt:lpstr>
      <vt:lpstr>Arial Unicode MS</vt:lpstr>
      <vt:lpstr>华文细黑</vt:lpstr>
      <vt:lpstr>IPAPANNEW</vt:lpstr>
      <vt:lpstr>Segoe Print</vt:lpstr>
      <vt:lpstr>Office 主题</vt:lpstr>
      <vt:lpstr>1_Office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XSLQQ752179280</dc:creator>
  <cp:lastModifiedBy>Wendy</cp:lastModifiedBy>
  <cp:revision>1300</cp:revision>
  <dcterms:created xsi:type="dcterms:W3CDTF">2016-06-29T09:22:00Z</dcterms:created>
  <dcterms:modified xsi:type="dcterms:W3CDTF">2026-02-12T03:11:29Z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BEFA92FF478347DCB3611873C4047654_12</vt:lpwstr>
  </property>
  <property fmtid="{D5CDD505-2E9C-101B-9397-08002B2CF9AE}" pid="3" name="KSOProductBuildVer">
    <vt:lpwstr>2052-12.1.0.25225</vt:lpwstr>
  </property>
</Properties>
</file>