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handoutMasterIdLst>
    <p:handoutMasterId r:id="rId31"/>
  </p:handoutMasterIdLst>
  <p:sldIdLst>
    <p:sldId id="2476" r:id="rId5"/>
    <p:sldId id="3800" r:id="rId7"/>
    <p:sldId id="2478" r:id="rId8"/>
    <p:sldId id="2343" r:id="rId9"/>
    <p:sldId id="3825" r:id="rId10"/>
    <p:sldId id="3826" r:id="rId11"/>
    <p:sldId id="3827" r:id="rId12"/>
    <p:sldId id="3664" r:id="rId13"/>
    <p:sldId id="3671" r:id="rId14"/>
    <p:sldId id="3828" r:id="rId15"/>
    <p:sldId id="3829" r:id="rId16"/>
    <p:sldId id="3830" r:id="rId17"/>
    <p:sldId id="3831" r:id="rId18"/>
    <p:sldId id="3832" r:id="rId19"/>
    <p:sldId id="3785" r:id="rId20"/>
    <p:sldId id="3786" r:id="rId21"/>
    <p:sldId id="3833" r:id="rId22"/>
    <p:sldId id="3813" r:id="rId23"/>
    <p:sldId id="3814" r:id="rId24"/>
    <p:sldId id="3815" r:id="rId25"/>
    <p:sldId id="3816" r:id="rId26"/>
    <p:sldId id="3823" r:id="rId27"/>
    <p:sldId id="3824" r:id="rId28"/>
    <p:sldId id="3780" r:id="rId29"/>
    <p:sldId id="2276" r:id="rId30"/>
  </p:sldIdLst>
  <p:sldSz cx="11522075" cy="6480175"/>
  <p:notesSz cx="6858000" cy="9144000"/>
  <p:custDataLst>
    <p:tags r:id="rId35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268" autoAdjust="0"/>
  </p:normalViewPr>
  <p:slideViewPr>
    <p:cSldViewPr showGuides="1">
      <p:cViewPr>
        <p:scale>
          <a:sx n="100" d="100"/>
          <a:sy n="100" d="100"/>
        </p:scale>
        <p:origin x="-654" y="-438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0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4.xml"/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4.xml"/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.xml"/><Relationship Id="rId3" Type="http://schemas.openxmlformats.org/officeDocument/2006/relationships/slide" Target="../slides/slide24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Lessons in life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hyperlink" Target="../3.&#37197;&#22871;&#32451;&#20064;&#39064;/&#35838;&#21518;&#32032;&#20859;&#35780;&#20215;/08%20Unit%202&#12288;&#35838;&#21518;&#32032;&#20859;&#35780;&#20215;(&#20843;)&#12288;Section%20&#8547;&#12288;Developing%20ideas,%20Presenting%20ideas%20&amp;%20Reflection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4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5"/>
          <p:cNvSpPr/>
          <p:nvPr>
            <p:custDataLst>
              <p:tags r:id="rId5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梯形 24"/>
          <p:cNvSpPr/>
          <p:nvPr>
            <p:custDataLst>
              <p:tags r:id="rId6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8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9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Lessons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 life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42789"/>
            <a:ext cx="10692000" cy="3037498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How was 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neighbour's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little girl?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She was being treated in the hospital.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Tyltyl's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bird was taken to her and she recovered soon.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She pulled through her serious illness by herself.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She suffered a lot and passed away before long.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28817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19737"/>
            <a:ext cx="10692000" cy="4912995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happened to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Tyltyl's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bird at last?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He flew away.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He was dead.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He was fed by the little girl.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He was still kept and looked after by his owner.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What does the Blue Bird mean in the play?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Dreams. 	B. Friendship.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Fortune. 	D. Happiness.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13695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17017" y="49153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45051"/>
            <a:ext cx="10692000" cy="5450466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语言知识运用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3: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difficult sentences and translate them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Here are the Happiness of the Blue Sky, who, of course, is dressed in blue, and the Happiness of the Forest: you will see him every time you go to the window...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本句是完全倒装句，其中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连接两个并列主语，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every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为名词短语作连词，引导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 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66616" y="36001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定语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41437" y="41856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时间状语</a:t>
            </a:r>
            <a:endParaRPr lang="zh-CN" altLang="en-US" dirty="0"/>
          </a:p>
        </p:txBody>
      </p:sp>
      <p:sp>
        <p:nvSpPr>
          <p:cNvPr id="5" name="副标题 1"/>
          <p:cNvSpPr txBox="1"/>
          <p:nvPr/>
        </p:nvSpPr>
        <p:spPr>
          <a:xfrm>
            <a:off x="631067" y="4698244"/>
            <a:ext cx="10314690" cy="120860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04975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这个是蓝天幸福，当然，他身穿蓝衣；这个是森林幸福：每次你走到窗前都会见到他</a:t>
            </a:r>
            <a:r>
              <a:rPr lang="en-US" altLang="zh-CN" kern="1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593382"/>
            <a:ext cx="10692000" cy="3037498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2.Later,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NEIGHBOUR enters with a little girl who carries TYLTYL'S dove in her arms.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本句是主从复合句，其中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 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7267" y="286088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定语</a:t>
            </a:r>
            <a:endParaRPr lang="zh-CN" altLang="en-US" dirty="0"/>
          </a:p>
        </p:txBody>
      </p:sp>
      <p:sp>
        <p:nvSpPr>
          <p:cNvPr id="4" name="副标题 1"/>
          <p:cNvSpPr txBox="1"/>
          <p:nvPr/>
        </p:nvSpPr>
        <p:spPr>
          <a:xfrm>
            <a:off x="631067" y="3374582"/>
            <a:ext cx="10314690" cy="129667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04975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en-US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后来，邻居带着一个小女孩上场，小女孩怀抱着狄蒂尔的鸽子。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079787"/>
            <a:ext cx="10692000" cy="4315027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思维品质培养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4: Think and answer the following questions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Where does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Tyltyl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find the Blue Bird?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 can you learn from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______________________________________________________________________________________________________________________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317" y="2845224"/>
            <a:ext cx="2736647" cy="624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latin typeface="Times New Roman" panose="02020603050405020304"/>
                <a:cs typeface="Courier New" panose="02070309020205020404"/>
              </a:rPr>
              <a:t>At his own home.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副标题 1"/>
          <p:cNvSpPr txBox="1"/>
          <p:nvPr/>
        </p:nvSpPr>
        <p:spPr>
          <a:xfrm>
            <a:off x="549532" y="4022672"/>
            <a:ext cx="10458710" cy="129881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Happiness exists in our life and is always around us, so we should treasure what we have and have a grateful heart.(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回答合理即可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331112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2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语言梳理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6582" y="1023780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1. burst out laughing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突然大笑起来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537067"/>
            <a:ext cx="10693400" cy="4744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the other HAPPINESSES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out laughing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所有其他幸福都突然大笑起来。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突然发生；突然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into laughter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out laughing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突然大笑起来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into tears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out crying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突然大哭起来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into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突然闯入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burst with anger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勃然大怒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乐不可支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516385"/>
            <a:ext cx="10693400" cy="1227772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burst into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burst 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都含有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突然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起来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的意思，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burst into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后面多接名词，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burst 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后面多接动词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-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ing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形式。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158896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98011"/>
            <a:ext cx="10692000" cy="5450466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burst out ____________ (cry) when she heard the news.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burst ________ the room.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words made all the people present burst into ___________ (laugh).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读后续写之神态描写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那两个男人互相看了一眼，放声大笑起来。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two men looked at each other and _______________.(burst out)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two men looked at each other and ________________.(burst into)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84707" y="1852747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crying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27143" y="2457502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into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52471" y="3057867"/>
            <a:ext cx="1359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laughter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37117" y="4852882"/>
            <a:ext cx="2795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burst out laughing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37117" y="5453347"/>
            <a:ext cx="2795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burst into laughter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863757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2. never mind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没关系，不要紧；不用担心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444371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Never mind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Don't cry.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没关系。不要哭。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mind one's own business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少管闲事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keep/bear in mind that...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记住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make up one's mind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下决心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决定做某事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change one's mind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改变主意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03707"/>
            <a:ext cx="10693400" cy="56335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had a lot of difficulties in persuading her to change _____ (she) mind.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Bear in mind ________ hard work leads to success.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they made ____ their minds where to go for their holidays?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读后续写之心理活动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在回家的路上，露西下定决心一到家就为她的粗鲁向她母亲道歉。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the way home, Lucy _______________________________________ to her mother for her rudeness as soon as she arrived home.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69427" y="1655867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her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67105" y="2212797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12697" y="275077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36867" y="4949177"/>
            <a:ext cx="5692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made up her mind to make an apology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489223"/>
            <a:ext cx="10692000" cy="1831014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Learn the main expressions and structures.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Read and understand the main idea of the text, and develop a positive attitude towards life.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64780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名词性短语引导时间状语从句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01253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]...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will see him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every time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go to the window...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每次你走到窗前都会见到他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every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是名词性短语，作连词，引导时间状语从句，意为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每当，每次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each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any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first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last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next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immediately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directly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moment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minute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instant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的用法和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every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一样，作连词，引导时间状语从句。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94182"/>
            <a:ext cx="10693400" cy="57759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 moment she heard the news, she felt like crying.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fell in love with this city the ________ (one) time I saw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Every time he _______ (come) to Beijing, he will visit the Great Wall.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Next time you come, do remember __________ (bring) your son here.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应用文写作之体育运动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每次去滑雪，几乎都能帮我锻炼到身体的各个部位。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helps me to exercise almost every part of my body.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6367" y="1564707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01756" y="2087927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first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24657" y="2553897"/>
            <a:ext cx="1099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comes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21087" y="3024057"/>
            <a:ext cx="1311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 bring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6314" y="5112347"/>
            <a:ext cx="3393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Every time I go skiing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35199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fr-FR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transparent</a:t>
            </a: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fr-FR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透明的　　　</a:t>
            </a: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fr-FR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易懂的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fr-FR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易识破的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campaign is to make official documents more </a:t>
            </a:r>
            <a:r>
              <a:rPr lang="fr-FR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transparent</a:t>
            </a: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fr-FR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fr-F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rough first year doesn't fit with his vision.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That's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transparent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Transparent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animals let light pass through their bodies the same way light passes through a window._____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53647" y="369119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zh-CN" dirty="0"/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34203" y="432023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12947" y="547239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19737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514350" indent="-514350" algn="just">
              <a:spcAft>
                <a:spcPts val="0"/>
              </a:spcAft>
              <a:buAutoNum type="alphaUcPeriod"/>
              <a:tabLst>
                <a:tab pos="5311140" algn="l"/>
              </a:tabLst>
            </a:pPr>
            <a:r>
              <a:rPr lang="en-US" altLang="zh-CN" i="1" kern="100" dirty="0" smtClean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使斜靠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	</a:t>
            </a:r>
            <a:endParaRPr lang="en-US" altLang="zh-CN" kern="100" dirty="0" smtClean="0">
              <a:solidFill>
                <a:srgbClr val="000000"/>
              </a:solidFill>
              <a:latin typeface="Times New Roman" panose="02020603050405020304"/>
              <a:cs typeface="Courier New" panose="02070309020205020404"/>
            </a:endParaRPr>
          </a:p>
          <a:p>
            <a:pPr marL="514350" indent="-514350" algn="just">
              <a:spcAft>
                <a:spcPts val="0"/>
              </a:spcAft>
              <a:buAutoNum type="alphaUcPeriod"/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效率高的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瘦且健康的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 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my bike against the wall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？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man who was tall,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handsome was qualified to be a model. </a:t>
            </a:r>
            <a:endParaRPr lang="en-US" altLang="zh-CN" kern="100" dirty="0" smtClean="0">
              <a:solidFill>
                <a:srgbClr val="000000"/>
              </a:solidFill>
              <a:latin typeface="Times New Roman" panose="02020603050405020304"/>
              <a:cs typeface="Courier New" panose="02070309020205020404"/>
            </a:endParaRPr>
          </a:p>
          <a:p>
            <a:pPr algn="r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changes made the company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leaner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more competitive._______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69177" y="314892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13365" y="439224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81637" y="496832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096667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八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3104605" y="5508339"/>
            <a:ext cx="8566614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en-US" altLang="zh-CN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08031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3857"/>
            <a:ext cx="10693400" cy="469641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moment he saw her, he ran towards her with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outstretched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arms.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library was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crammed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 readers.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He was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vexed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at his missing the train.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It is 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absurd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theory and no one will believe it.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She walked slowly,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 her son's arm.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stroked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hair affectionately.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What would you like to drink,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Madame?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2062" y="26205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张开的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69177" y="31437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挤满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81137" y="364650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恼火的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21337" y="41697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荒唐的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61287" y="46951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倚，靠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77067" y="52181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抚摸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57217" y="571571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夫人，太太，女士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40848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88279" y="1108813"/>
          <a:ext cx="10945518" cy="4992624"/>
        </p:xfrm>
        <a:graphic>
          <a:graphicData uri="http://schemas.openxmlformats.org/drawingml/2006/table">
            <a:tbl>
              <a:tblPr/>
              <a:tblGrid>
                <a:gridCol w="5040698"/>
                <a:gridCol w="590482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纯净的，洁净的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purely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纯粹地；仅仅，只不过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purify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净化，使纯净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透明的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transparently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显然地；易察觉地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</a:t>
                      </a:r>
                      <a:r>
                        <a:rPr lang="en-US" altLang="zh-CN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本能地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instinct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天性，本能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instinctive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本能的，天性的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奢华，奢侈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luxurious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奢侈的，豪华的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绝望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despairing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绝望的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despairingly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绝望地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32297" y="1924857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pure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2297" y="2745542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transparent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2297" y="3561937"/>
            <a:ext cx="1955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instinctively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2297" y="4411297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luxury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2297" y="5246742"/>
            <a:ext cx="1220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despair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13232"/>
            <a:ext cx="10692000" cy="5775960"/>
          </a:xfrm>
        </p:spPr>
        <p:txBody>
          <a:bodyPr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Ⅲ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____ the end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最后；终于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burst ______ laughing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突然大笑起来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be crammed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挤满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no more...________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不比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更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一样不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set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出发，动身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in search ____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search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look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寻找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later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后来，过后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refer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参考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be composed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组成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all ______ time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一直，始终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8377" y="106063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00487" y="1583857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22096" y="2107077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92597" y="2601522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76878" y="3124742"/>
            <a:ext cx="5981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off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49711" y="3624422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48827" y="3624422"/>
            <a:ext cx="6078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for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93097" y="3624422"/>
            <a:ext cx="6078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for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28477" y="41442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28477" y="462732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914368" y="515054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656467" y="5673767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19737"/>
            <a:ext cx="10692000" cy="4918269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位于句首引起的完全倒装；名词性短语引导时间状语从句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 the Happiness of the Blue Sky, who, of course, is dressed in blue, and the Happiness of the Forest: you will see him ____________ ______________________ 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这个是蓝天幸福，当然，他身穿蓝衣；这个是森林幸福：每次你走到窗前都会见到他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2347" y="2572947"/>
            <a:ext cx="14093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Here are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22208" y="3168077"/>
            <a:ext cx="1707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every </a:t>
            </a:r>
            <a:r>
              <a:rPr lang="en-US" altLang="zh-CN" dirty="0" smtClean="0"/>
              <a:t>time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3267" y="3734532"/>
            <a:ext cx="3315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you go to the window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727877"/>
            <a:ext cx="10692000" cy="2505301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any of you should find him, would you be _______________________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如果你们中的任何一个人找到了他，请把他还给我们好吗？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85207" y="2375967"/>
            <a:ext cx="40703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so very kind as to give him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4307" y="2961472"/>
            <a:ext cx="16385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back to us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275" y="1492797"/>
            <a:ext cx="10702925" cy="62453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Part 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　课文理解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068877"/>
            <a:ext cx="10693400" cy="10015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文本整体理解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Activity 1: Finish the structure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3063134"/>
            <a:ext cx="10728326" cy="3227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019" y="3237907"/>
            <a:ext cx="1251638" cy="434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951" y="3581087"/>
            <a:ext cx="1132436" cy="40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967" y="4308493"/>
            <a:ext cx="859970" cy="34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592" y="4629617"/>
            <a:ext cx="953628" cy="37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87" y="4629617"/>
            <a:ext cx="825912" cy="391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011" y="4661237"/>
            <a:ext cx="740766" cy="34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683" y="5455475"/>
            <a:ext cx="1226094" cy="40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3668" y="5832447"/>
            <a:ext cx="604534" cy="332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19737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文本细节领悟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2: Choose the best answer for each question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Who is the most important Happiness in the text?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The Happiness of Pure Air.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The Happiness of the Forest.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The Happiness of Being Well.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The Happiness of Loving One's Parents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3202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6518</Words>
  <Application>WPS 演示</Application>
  <PresentationFormat>自定义</PresentationFormat>
  <Paragraphs>355</Paragraphs>
  <Slides>25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等线 Light</vt:lpstr>
      <vt:lpstr>HelveticaNeueLT Pro 67 MdCn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IPAPANNEW</vt:lpstr>
      <vt:lpstr>Segoe Print</vt:lpstr>
      <vt:lpstr>华文细黑</vt:lpstr>
      <vt:lpstr>Arial Unicode MS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1302</cp:revision>
  <dcterms:created xsi:type="dcterms:W3CDTF">2016-06-29T09:22:00Z</dcterms:created>
  <dcterms:modified xsi:type="dcterms:W3CDTF">2026-02-25T07:13:01Z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