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1" r:id="rId3"/>
  </p:sldMasterIdLst>
  <p:notesMasterIdLst>
    <p:notesMasterId r:id="rId5"/>
  </p:notesMasterIdLst>
  <p:handoutMasterIdLst>
    <p:handoutMasterId r:id="rId43"/>
  </p:handoutMasterIdLst>
  <p:sldIdLst>
    <p:sldId id="2476" r:id="rId4"/>
    <p:sldId id="3810" r:id="rId6"/>
    <p:sldId id="3785" r:id="rId7"/>
    <p:sldId id="3786" r:id="rId8"/>
    <p:sldId id="3825" r:id="rId9"/>
    <p:sldId id="3826" r:id="rId10"/>
    <p:sldId id="3827" r:id="rId11"/>
    <p:sldId id="3828" r:id="rId12"/>
    <p:sldId id="3829" r:id="rId13"/>
    <p:sldId id="3830" r:id="rId14"/>
    <p:sldId id="3831" r:id="rId15"/>
    <p:sldId id="3832" r:id="rId16"/>
    <p:sldId id="3821" r:id="rId17"/>
    <p:sldId id="3833" r:id="rId18"/>
    <p:sldId id="3834" r:id="rId19"/>
    <p:sldId id="3835" r:id="rId20"/>
    <p:sldId id="3836" r:id="rId21"/>
    <p:sldId id="3822" r:id="rId22"/>
    <p:sldId id="3837" r:id="rId23"/>
    <p:sldId id="3838" r:id="rId24"/>
    <p:sldId id="3839" r:id="rId25"/>
    <p:sldId id="3840" r:id="rId26"/>
    <p:sldId id="3841" r:id="rId27"/>
    <p:sldId id="3824" r:id="rId28"/>
    <p:sldId id="3842" r:id="rId29"/>
    <p:sldId id="3811" r:id="rId30"/>
    <p:sldId id="3820" r:id="rId31"/>
    <p:sldId id="3843" r:id="rId32"/>
    <p:sldId id="3854" r:id="rId33"/>
    <p:sldId id="3855" r:id="rId34"/>
    <p:sldId id="3856" r:id="rId35"/>
    <p:sldId id="3857" r:id="rId36"/>
    <p:sldId id="3858" r:id="rId37"/>
    <p:sldId id="3859" r:id="rId38"/>
    <p:sldId id="3860" r:id="rId39"/>
    <p:sldId id="3817" r:id="rId40"/>
    <p:sldId id="3853" r:id="rId41"/>
    <p:sldId id="2276" r:id="rId42"/>
  </p:sldIdLst>
  <p:sldSz cx="11522075" cy="6480175"/>
  <p:notesSz cx="6858000" cy="9144000"/>
  <p:custDataLst>
    <p:tags r:id="rId47"/>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30"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pos="0" userDrawn="1">
          <p15:clr>
            <a:srgbClr val="A4A3A4"/>
          </p15:clr>
        </p15:guide>
        <p15:guide id="6" pos="36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67" autoAdjust="0"/>
    <p:restoredTop sz="94268" autoAdjust="0"/>
  </p:normalViewPr>
  <p:slideViewPr>
    <p:cSldViewPr showGuides="1">
      <p:cViewPr varScale="1">
        <p:scale>
          <a:sx n="110" d="100"/>
          <a:sy n="110" d="100"/>
        </p:scale>
        <p:origin x="-978" y="-96"/>
      </p:cViewPr>
      <p:guideLst>
        <p:guide orient="horz" pos="530"/>
        <p:guide orient="horz" pos="462"/>
        <p:guide orient="horz" pos="2212"/>
        <p:guide pos="1678"/>
        <p:guide/>
        <p:guide pos="3640"/>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6"/>
      </p:guideLst>
    </p:cSldViewPr>
  </p:notes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7" Type="http://schemas.openxmlformats.org/officeDocument/2006/relationships/tags" Target="tags/tag18.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handoutMaster" Target="handoutMasters/handoutMaster1.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094A3B56-1AA2-419F-8304-ADCC1D047C33}" type="datetimeFigureOut">
              <a:rPr lang="zh-CN" altLang="en-US"/>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B8E3EDCF-AAB3-4E45-A8EB-6AE45D118B6F}" type="slidenum">
              <a:rPr lang="zh-CN" altLang="en-US"/>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377B1AB7-AB7C-4A65-A96D-E6DBB1651ED5}"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22BC4C5C-8347-4C80-8261-4C2EA6D1F7B3}"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EE5D138-0CDB-4BF3-A387-AD2ECA2B0A54}"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3BDA4CE7-8FC2-4903-85E2-044E01B16333}"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endParaRPr lang="zh-CN" altLang="en-US" sz="1200">
              <a:latin typeface="微软雅黑" panose="020B0503020204020204" pitchFamily="34" charset="-122"/>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endParaRPr lang="zh-CN" altLang="en-US" sz="1200">
              <a:latin typeface="微软雅黑" panose="020B0503020204020204" pitchFamily="34" charset="-122"/>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fld>
            <a:endParaRPr lang="en-US" altLang="zh-CN" sz="1200" smtClean="0">
              <a:solidFill>
                <a:srgbClr val="000000"/>
              </a:solidFill>
              <a:latin typeface="Calibri" panose="020F050202020403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464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1464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D62F3C-AFFD-4162-A728-CD43163EA11A}" type="slidenum">
              <a:rPr lang="zh-CN" altLang="en-US" sz="1200" smtClean="0">
                <a:solidFill>
                  <a:srgbClr val="000000"/>
                </a:solidFill>
                <a:latin typeface="Calibri" panose="020F0502020204030204" pitchFamily="34" charset="0"/>
              </a:rPr>
            </a:fld>
            <a:endParaRPr lang="en-US" altLang="zh-CN" sz="1200" smtClean="0">
              <a:solidFill>
                <a:srgbClr val="000000"/>
              </a:solidFill>
              <a:latin typeface="Calibri" panose="020F0502020204030204"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3BE0E59-146B-4BA0-9970-872E31222E6B}"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3BDA4CE7-8FC2-4903-85E2-044E01B16333}"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4" Type="http://schemas.openxmlformats.org/officeDocument/2006/relationships/slide" Target="../slides/slide36.xml"/><Relationship Id="rId3" Type="http://schemas.openxmlformats.org/officeDocument/2006/relationships/slide" Target="../slides/slide18.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slide" Target="../slides/slide4.xml"/><Relationship Id="rId3" Type="http://schemas.openxmlformats.org/officeDocument/2006/relationships/slide" Target="../slides/slide36.xml"/><Relationship Id="rId2" Type="http://schemas.openxmlformats.org/officeDocument/2006/relationships/slide" Target="../slides/slide18.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slide" Target="../slides/slide4.xml"/><Relationship Id="rId4" Type="http://schemas.openxmlformats.org/officeDocument/2006/relationships/slide" Target="../slides/slide38.xml"/><Relationship Id="rId3" Type="http://schemas.openxmlformats.org/officeDocument/2006/relationships/slide" Target="../slides/slide1.xml"/><Relationship Id="rId2" Type="http://schemas.openxmlformats.org/officeDocument/2006/relationships/slide" Target="../slides/slide18.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slide" Target="../slides/slide4.xml"/><Relationship Id="rId4" Type="http://schemas.openxmlformats.org/officeDocument/2006/relationships/slide" Target="../slides/slide38.xml"/><Relationship Id="rId3" Type="http://schemas.openxmlformats.org/officeDocument/2006/relationships/slide" Target="../slides/slide1.xml"/><Relationship Id="rId2" Type="http://schemas.openxmlformats.org/officeDocument/2006/relationships/slide" Target="../slides/slide18.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slide" Target="../slides/slide4.xml"/><Relationship Id="rId4" Type="http://schemas.openxmlformats.org/officeDocument/2006/relationships/slide" Target="../slides/slide38.xml"/><Relationship Id="rId3" Type="http://schemas.openxmlformats.org/officeDocument/2006/relationships/slide" Target="../slides/slide1.xml"/><Relationship Id="rId2" Type="http://schemas.openxmlformats.org/officeDocument/2006/relationships/slide" Target="../slides/slide18.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5" Type="http://schemas.openxmlformats.org/officeDocument/2006/relationships/slide" Target="../slides/slide4.xml"/><Relationship Id="rId4" Type="http://schemas.openxmlformats.org/officeDocument/2006/relationships/slide" Target="../slides/slide38.xml"/><Relationship Id="rId3" Type="http://schemas.openxmlformats.org/officeDocument/2006/relationships/slide" Target="../slides/slide1.xml"/><Relationship Id="rId2" Type="http://schemas.openxmlformats.org/officeDocument/2006/relationships/slide" Target="../slides/slide18.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hasCustomPrompt="1"/>
          </p:nvPr>
        </p:nvSpPr>
        <p:spPr>
          <a:xfrm>
            <a:off x="415037" y="1151855"/>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868425"/>
            <a:ext cx="10980000" cy="738664"/>
          </a:xfrm>
          <a:prstGeom prst="rect">
            <a:avLst/>
          </a:prstGeom>
        </p:spPr>
        <p:txBody>
          <a:bodyPr anchor="ctr" anchorCtr="0">
            <a:spAutoFit/>
          </a:bodyPr>
          <a:lstStyle>
            <a:lvl1pPr marL="0" indent="0" algn="just" eaLnBrk="1">
              <a:lnSpc>
                <a:spcPct val="150000"/>
              </a:lnSpc>
              <a:spcBef>
                <a:spcPts val="0"/>
              </a:spcBef>
              <a:buNone/>
              <a:tabLst>
                <a:tab pos="5255895" algn="l"/>
              </a:tabLst>
              <a:defRPr sz="2800" b="0"/>
            </a:lvl1pPr>
            <a:lvl2pPr>
              <a:defRPr sz="2800" b="1"/>
            </a:lvl2pPr>
            <a:lvl3pPr>
              <a:defRPr sz="2800" b="1"/>
            </a:lvl3pPr>
            <a:lvl4pPr>
              <a:defRPr sz="2800" b="1"/>
            </a:lvl4pPr>
            <a:lvl5pPr>
              <a:defRPr sz="2800" b="1"/>
            </a:lvl5pPr>
          </a:lstStyle>
          <a:p>
            <a:pPr lvl="0"/>
            <a:r>
              <a:rPr lang="zh-CN" altLang="en-US" dirty="0" smtClean="0"/>
              <a:t>单击此处编辑母版文本样式</a:t>
            </a:r>
            <a:endParaRPr lang="zh-CN" altLang="en-US" dirty="0" smtClean="0"/>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600" dirty="0" smtClean="0">
                <a:solidFill>
                  <a:srgbClr val="F2F2F2"/>
                </a:solidFill>
                <a:latin typeface="微软雅黑" panose="020B0503020204020204" pitchFamily="34" charset="-122"/>
                <a:ea typeface="微软雅黑" panose="020B0503020204020204" pitchFamily="34" charset="-122"/>
              </a:rPr>
              <a:t>Unit 6</a:t>
            </a:r>
            <a:r>
              <a:rPr lang="zh-CN" altLang="en-US" sz="1600" dirty="0" smtClean="0">
                <a:solidFill>
                  <a:srgbClr val="F2F2F2"/>
                </a:solidFill>
                <a:latin typeface="微软雅黑" panose="020B0503020204020204" pitchFamily="34" charset="-122"/>
                <a:ea typeface="微软雅黑" panose="020B0503020204020204" pitchFamily="34" charset="-122"/>
              </a:rPr>
              <a:t>　</a:t>
            </a:r>
            <a:r>
              <a:rPr lang="en-US" altLang="zh-CN" sz="1600" dirty="0" smtClean="0">
                <a:solidFill>
                  <a:srgbClr val="F2F2F2"/>
                </a:solidFill>
                <a:latin typeface="微软雅黑" panose="020B0503020204020204" pitchFamily="34" charset="-122"/>
                <a:ea typeface="微软雅黑" panose="020B0503020204020204" pitchFamily="34" charset="-122"/>
              </a:rPr>
              <a:t>Space and beyond</a:t>
            </a:r>
            <a:endParaRPr lang="zh-CN" altLang="en-US" sz="1600" dirty="0">
              <a:solidFill>
                <a:srgbClr val="F2F2F2"/>
              </a:solidFill>
              <a:latin typeface="微软雅黑" panose="020B0503020204020204" pitchFamily="34" charset="-122"/>
              <a:ea typeface="微软雅黑" panose="020B0503020204020204" pitchFamily="34" charset="-122"/>
            </a:endParaRP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spd="slow"/>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smtClean="0">
                <a:solidFill>
                  <a:srgbClr val="C0472D"/>
                </a:solidFill>
                <a:latin typeface="微软雅黑" panose="020B0503020204020204" pitchFamily="34" charset="-122"/>
                <a:ea typeface="微软雅黑" panose="020B0503020204020204" pitchFamily="34" charset="-122"/>
              </a:rPr>
              <a:t>Unit 6</a:t>
            </a:r>
            <a:r>
              <a:rPr lang="zh-CN" altLang="en-US" sz="1400" b="1" dirty="0" smtClean="0">
                <a:solidFill>
                  <a:srgbClr val="C0472D"/>
                </a:solidFill>
                <a:latin typeface="微软雅黑" panose="020B0503020204020204" pitchFamily="34" charset="-122"/>
                <a:ea typeface="微软雅黑" panose="020B0503020204020204" pitchFamily="34" charset="-122"/>
              </a:rPr>
              <a:t>　</a:t>
            </a:r>
            <a:r>
              <a:rPr lang="en-US" altLang="zh-CN" sz="1400" b="1" dirty="0" smtClean="0">
                <a:solidFill>
                  <a:srgbClr val="C0472D"/>
                </a:solidFill>
                <a:latin typeface="微软雅黑" panose="020B0503020204020204" pitchFamily="34" charset="-122"/>
                <a:ea typeface="微软雅黑" panose="020B0503020204020204" pitchFamily="34" charset="-122"/>
              </a:rPr>
              <a:t>Space and beyond</a:t>
            </a:r>
            <a:endParaRPr lang="en-US" altLang="zh-CN"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nLst>
      <p:par>
        <p:cTn id="1" dur="indefinite" restart="never" nodeType="tmRoot"/>
      </p:par>
    </p:tnLst>
  </p:timing>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Lst>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2" Type="http://schemas.openxmlformats.org/officeDocument/2006/relationships/notesSlide" Target="../notesSlides/notesSlide1.xml"/><Relationship Id="rId11" Type="http://schemas.openxmlformats.org/officeDocument/2006/relationships/slideLayout" Target="../slideLayouts/slideLayout9.xml"/><Relationship Id="rId10" Type="http://schemas.openxmlformats.org/officeDocument/2006/relationships/tags" Target="../tags/tag9.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1.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11.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12.xml"/><Relationship Id="rId4" Type="http://schemas.openxmlformats.org/officeDocument/2006/relationships/hyperlink" Target="..\3.&#37197;&#22871;&#32451;&#20064;&#39064;\&#21333;&#20803;&#36136;&#37327;&#35780;&#20272;\07%20&#21333;&#20803;&#36136;&#37327;&#35780;&#20272;(&#20845;).docx" TargetMode="External"/><Relationship Id="rId3" Type="http://schemas.openxmlformats.org/officeDocument/2006/relationships/tags" Target="../tags/tag16.xml"/><Relationship Id="rId2" Type="http://schemas.openxmlformats.org/officeDocument/2006/relationships/hyperlink" Target="../3.%20&#23398;&#29983;&#29992;&#20070;Word/2.&#37197;&#22871;&#32451;&#20064;&#39064;/&#35838;&#21518;&#32032;&#20859;&#35780;&#20215;/01%20&#35838;&#21518;&#32032;&#20859;&#35780;&#20215;(&#19968;).docx" TargetMode="External"/><Relationship Id="rId1" Type="http://schemas.openxmlformats.org/officeDocument/2006/relationships/image" Target="../media/image6.png"/></Relationships>
</file>

<file path=ppt/slides/_rels/slide37.xml.rels><?xml version="1.0" encoding="UTF-8" standalone="yes"?>
<Relationships xmlns="http://schemas.openxmlformats.org/package/2006/relationships"><Relationship Id="rId6" Type="http://schemas.openxmlformats.org/officeDocument/2006/relationships/notesSlide" Target="../notesSlides/notesSlide28.xml"/><Relationship Id="rId5" Type="http://schemas.openxmlformats.org/officeDocument/2006/relationships/slideLayout" Target="../slideLayouts/slideLayout12.xml"/><Relationship Id="rId4" Type="http://schemas.openxmlformats.org/officeDocument/2006/relationships/hyperlink" Target="..\3.&#37197;&#22871;&#32451;&#20064;&#39064;\&#21333;&#20803;&#36136;&#37327;&#35780;&#20272;\08%20&#27169;&#22359;&#36136;&#37327;&#35780;&#20272;.docx" TargetMode="External"/><Relationship Id="rId3" Type="http://schemas.openxmlformats.org/officeDocument/2006/relationships/tags" Target="../tags/tag17.xml"/><Relationship Id="rId2" Type="http://schemas.openxmlformats.org/officeDocument/2006/relationships/hyperlink" Target="../3.%20&#23398;&#29983;&#29992;&#20070;Word/2.&#37197;&#22871;&#32451;&#20064;&#39064;/&#35838;&#21518;&#32032;&#20859;&#35780;&#20215;/01%20&#35838;&#21518;&#32032;&#20859;&#35780;&#20215;(&#19968;).docx" TargetMode="External"/><Relationship Id="rId1" Type="http://schemas.openxmlformats.org/officeDocument/2006/relationships/image" Target="../media/image6.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8.xml"/><Relationship Id="rId1" Type="http://schemas.openxmlformats.org/officeDocument/2006/relationships/image" Target="../media/image7.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extLst>
              <a:ext uri="{28A0092B-C50C-407E-A947-70E740481C1C}">
                <a14:useLocalDpi xmlns:a14="http://schemas.microsoft.com/office/drawing/2010/main" val="0"/>
              </a:ext>
            </a:extLst>
          </a:blip>
          <a:srcRect t="20557"/>
          <a:stretch>
            <a:fillRect/>
          </a:stretch>
        </p:blipFill>
        <p:spPr>
          <a:xfrm>
            <a:off x="-1" y="0"/>
            <a:ext cx="11532235" cy="4895726"/>
          </a:xfrm>
          <a:prstGeom prst="rect">
            <a:avLst/>
          </a:prstGeom>
        </p:spPr>
      </p:pic>
      <p:sp>
        <p:nvSpPr>
          <p:cNvPr id="18" name="矩形 17"/>
          <p:cNvSpPr/>
          <p:nvPr>
            <p:custDataLst>
              <p:tags r:id="rId2"/>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矩形 19"/>
          <p:cNvSpPr/>
          <p:nvPr>
            <p:custDataLst>
              <p:tags r:id="rId3"/>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文本框 7"/>
          <p:cNvSpPr txBox="1"/>
          <p:nvPr>
            <p:custDataLst>
              <p:tags r:id="rId4"/>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endPar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4" name="矩形 5"/>
          <p:cNvSpPr/>
          <p:nvPr>
            <p:custDataLst>
              <p:tags r:id="rId5"/>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endPar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endPar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5" name="梯形 24"/>
          <p:cNvSpPr/>
          <p:nvPr>
            <p:custDataLst>
              <p:tags r:id="rId6"/>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6" name="矩形 25"/>
          <p:cNvSpPr/>
          <p:nvPr>
            <p:custDataLst>
              <p:tags r:id="rId7"/>
            </p:custDataLst>
          </p:nvPr>
        </p:nvSpPr>
        <p:spPr>
          <a:xfrm>
            <a:off x="0" y="3628521"/>
            <a:ext cx="11532235" cy="28808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7" name="梯形 26"/>
          <p:cNvSpPr/>
          <p:nvPr>
            <p:custDataLst>
              <p:tags r:id="rId8"/>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8" name="文本框 10"/>
          <p:cNvSpPr txBox="1"/>
          <p:nvPr>
            <p:custDataLst>
              <p:tags r:id="rId9"/>
            </p:custDataLst>
          </p:nvPr>
        </p:nvSpPr>
        <p:spPr>
          <a:xfrm>
            <a:off x="10161" y="2973876"/>
            <a:ext cx="11522074" cy="1266305"/>
          </a:xfrm>
          <a:prstGeom prst="rect">
            <a:avLst/>
          </a:prstGeom>
          <a:noFill/>
        </p:spPr>
        <p:txBody>
          <a:bodyPr wrap="square" rtlCol="0" anchor="ctr" anchorCtr="1">
            <a:noAutofit/>
          </a:bodyPr>
          <a:lstStyle/>
          <a:p>
            <a:pPr algn="ctr">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Unit </a:t>
            </a:r>
            <a:r>
              <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6</a:t>
            </a:r>
            <a:endPar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a:defRPr/>
            </a:pPr>
            <a:r>
              <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Space </a:t>
            </a: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and beyond</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30" name="文本框 8"/>
          <p:cNvSpPr txBox="1"/>
          <p:nvPr/>
        </p:nvSpPr>
        <p:spPr>
          <a:xfrm>
            <a:off x="-687070" y="4121150"/>
            <a:ext cx="3840480" cy="521970"/>
          </a:xfrm>
          <a:prstGeom prst="rect">
            <a:avLst/>
          </a:prstGeom>
          <a:noFill/>
        </p:spPr>
        <p:txBody>
          <a:bodyPr wrap="square" rtlCol="0">
            <a:spAutoFit/>
          </a:bodyPr>
          <a:lstStyle/>
          <a:p>
            <a:endParaRPr lang="zh-CN" altLang="en-US"/>
          </a:p>
        </p:txBody>
      </p:sp>
      <p:sp>
        <p:nvSpPr>
          <p:cNvPr id="12" name="文本框 10"/>
          <p:cNvSpPr txBox="1"/>
          <p:nvPr>
            <p:custDataLst>
              <p:tags r:id="rId10"/>
            </p:custDataLst>
          </p:nvPr>
        </p:nvSpPr>
        <p:spPr>
          <a:xfrm>
            <a:off x="10161" y="4638078"/>
            <a:ext cx="11522074" cy="1266305"/>
          </a:xfrm>
          <a:prstGeom prst="rect">
            <a:avLst/>
          </a:prstGeom>
          <a:noFill/>
        </p:spPr>
        <p:txBody>
          <a:bodyPr wrap="square" rtlCol="0" anchor="ctr" anchorCtr="1">
            <a:noAutofit/>
          </a:bodyPr>
          <a:lstStyle/>
          <a:p>
            <a:pPr algn="ctr">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迁移应用　重构拓展</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2231975"/>
            <a:ext cx="10693400" cy="183101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indent="711200"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Seeing the flag floating in space, I was so proud and excited that I couldn't help but cry. It shows that our country has now become the third country in the world to master the technology of extravehicular activities</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522818"/>
            <a:ext cx="10693400" cy="568896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30000"/>
              </a:lnSpc>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学以致用</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4500880" algn="l"/>
              </a:tabLst>
            </a:pPr>
            <a:r>
              <a:rPr lang="zh-CN" altLang="zh-CN" kern="100" dirty="0">
                <a:solidFill>
                  <a:srgbClr val="000000"/>
                </a:solidFill>
                <a:latin typeface="Times New Roman" panose="02020603050405020304"/>
                <a:cs typeface="Times New Roman" panose="02020603050405020304"/>
              </a:rPr>
              <a:t>假设你是中国第一位女航天员刘洋，请根据下面的内容写一篇英文日记。</a:t>
            </a:r>
            <a:endParaRPr lang="zh-CN" altLang="zh-CN" sz="1050" kern="100" dirty="0">
              <a:latin typeface="宋体" panose="02010600030101010101" pitchFamily="2" charset="-122"/>
              <a:cs typeface="Courier New" panose="02070309020205020404"/>
            </a:endParaRPr>
          </a:p>
          <a:p>
            <a:pPr indent="711200" algn="just">
              <a:lnSpc>
                <a:spcPct val="130000"/>
              </a:lnSpc>
              <a:spcAft>
                <a:spcPts val="0"/>
              </a:spcAft>
              <a:tabLst>
                <a:tab pos="4500880" algn="l"/>
              </a:tabLst>
            </a:pPr>
            <a:r>
              <a:rPr lang="zh-CN" altLang="zh-CN" kern="100" dirty="0">
                <a:solidFill>
                  <a:srgbClr val="000000"/>
                </a:solidFill>
                <a:latin typeface="Times New Roman" panose="02020603050405020304"/>
                <a:ea typeface="楷体_GB2312"/>
                <a:cs typeface="Times New Roman" panose="02020603050405020304"/>
              </a:rPr>
              <a:t>我是刘洋，一名中国航天员。我是中国第一位进入太空的女航天员。我曾和战友景海鹏、刘旺于</a:t>
            </a:r>
            <a:r>
              <a:rPr lang="en-US" altLang="zh-CN" kern="100" dirty="0">
                <a:solidFill>
                  <a:srgbClr val="000000"/>
                </a:solidFill>
                <a:latin typeface="Times New Roman" panose="02020603050405020304"/>
                <a:ea typeface="楷体_GB2312"/>
                <a:cs typeface="Courier New" panose="02070309020205020404"/>
              </a:rPr>
              <a:t>2012</a:t>
            </a:r>
            <a:r>
              <a:rPr lang="zh-CN" altLang="zh-CN" kern="100" dirty="0">
                <a:solidFill>
                  <a:srgbClr val="000000"/>
                </a:solidFill>
                <a:latin typeface="Times New Roman" panose="02020603050405020304"/>
                <a:ea typeface="楷体_GB2312"/>
                <a:cs typeface="Times New Roman" panose="02020603050405020304"/>
              </a:rPr>
              <a:t>年在太空待了</a:t>
            </a:r>
            <a:r>
              <a:rPr lang="en-US" altLang="zh-CN" kern="100" dirty="0">
                <a:solidFill>
                  <a:srgbClr val="000000"/>
                </a:solidFill>
                <a:latin typeface="Times New Roman" panose="02020603050405020304"/>
                <a:ea typeface="楷体_GB2312"/>
                <a:cs typeface="Courier New" panose="02070309020205020404"/>
              </a:rPr>
              <a:t>13</a:t>
            </a:r>
            <a:r>
              <a:rPr lang="zh-CN" altLang="zh-CN" kern="100" dirty="0">
                <a:solidFill>
                  <a:srgbClr val="000000"/>
                </a:solidFill>
                <a:latin typeface="Times New Roman" panose="02020603050405020304"/>
                <a:ea typeface="楷体_GB2312"/>
                <a:cs typeface="Times New Roman" panose="02020603050405020304"/>
              </a:rPr>
              <a:t>天。我们在太空的主要工作是按计划进行一些科学实验、与地面人员通话。最令我兴奋的事情是在太空做了一些科学实验，被世界上数百万人观看。知道那么多人在看我做实验，我既紧张又激动。</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4500880" algn="l"/>
              </a:tabLst>
            </a:pPr>
            <a:r>
              <a:rPr lang="en-US" altLang="zh-CN" kern="100" dirty="0">
                <a:solidFill>
                  <a:srgbClr val="000000"/>
                </a:solidFill>
                <a:latin typeface="Times New Roman" panose="02020603050405020304"/>
                <a:ea typeface="楷体_GB2312"/>
                <a:cs typeface="Times New Roman" panose="02020603050405020304"/>
              </a:rPr>
              <a:t>    </a:t>
            </a:r>
            <a:r>
              <a:rPr lang="zh-CN" altLang="zh-CN" kern="100" dirty="0">
                <a:solidFill>
                  <a:srgbClr val="000000"/>
                </a:solidFill>
                <a:latin typeface="Times New Roman" panose="02020603050405020304"/>
                <a:ea typeface="楷体_GB2312"/>
                <a:cs typeface="Times New Roman" panose="02020603050405020304"/>
              </a:rPr>
              <a:t>能为祖国的航天事业贡献自己的力量，我感到非常自豪。</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4500880" algn="l"/>
              </a:tabLst>
            </a:pPr>
            <a:r>
              <a:rPr lang="zh-CN" altLang="zh-CN" kern="100" dirty="0">
                <a:solidFill>
                  <a:srgbClr val="000000"/>
                </a:solidFill>
                <a:latin typeface="Times New Roman" panose="02020603050405020304"/>
                <a:cs typeface="Times New Roman" panose="02020603050405020304"/>
              </a:rPr>
              <a:t>注意：词数</a:t>
            </a:r>
            <a:r>
              <a:rPr lang="en-US" altLang="zh-CN" kern="100" dirty="0">
                <a:solidFill>
                  <a:srgbClr val="000000"/>
                </a:solidFill>
                <a:latin typeface="Times New Roman" panose="02020603050405020304"/>
                <a:cs typeface="Courier New" panose="02070309020205020404"/>
              </a:rPr>
              <a:t>80</a:t>
            </a:r>
            <a:r>
              <a:rPr lang="zh-CN" altLang="zh-CN" kern="100" dirty="0">
                <a:solidFill>
                  <a:srgbClr val="000000"/>
                </a:solidFill>
                <a:latin typeface="Times New Roman" panose="02020603050405020304"/>
                <a:cs typeface="Times New Roman" panose="02020603050405020304"/>
              </a:rPr>
              <a:t>左右</a:t>
            </a:r>
            <a:r>
              <a:rPr lang="zh-CN" altLang="zh-CN" kern="100" dirty="0" smtClean="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569884"/>
            <a:ext cx="10693400" cy="573054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20000"/>
              </a:lnSpc>
              <a:spcAft>
                <a:spcPts val="0"/>
              </a:spcAft>
              <a:tabLst>
                <a:tab pos="4500880" algn="l"/>
              </a:tabLst>
            </a:pPr>
            <a:r>
              <a:rPr lang="zh-CN" altLang="zh-CN" kern="100" dirty="0">
                <a:solidFill>
                  <a:srgbClr val="000000"/>
                </a:solidFill>
                <a:latin typeface="Times New Roman" panose="02020603050405020304"/>
                <a:ea typeface="黑体" panose="02010609060101010101" pitchFamily="49" charset="-122"/>
                <a:cs typeface="Times New Roman" panose="02020603050405020304"/>
              </a:rPr>
              <a:t>【参考范文】</a:t>
            </a:r>
            <a:endParaRPr lang="zh-CN" altLang="zh-CN" sz="1050" kern="100" dirty="0">
              <a:latin typeface="宋体" panose="02010600030101010101" pitchFamily="2" charset="-122"/>
              <a:cs typeface="Courier New" panose="02070309020205020404"/>
            </a:endParaRPr>
          </a:p>
          <a:p>
            <a:pPr indent="711200" algn="just">
              <a:lnSpc>
                <a:spcPct val="120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I'm Liu Yang, an astronaut from China. I'm the first female astronaut in China to be sent to space. My comrades-in-arms Jing </a:t>
            </a:r>
            <a:r>
              <a:rPr lang="en-US" altLang="zh-CN" kern="100" dirty="0" err="1">
                <a:solidFill>
                  <a:srgbClr val="000000"/>
                </a:solidFill>
                <a:latin typeface="Times New Roman" panose="02020603050405020304"/>
                <a:cs typeface="Courier New" panose="02070309020205020404"/>
              </a:rPr>
              <a:t>Haipeng</a:t>
            </a:r>
            <a:r>
              <a:rPr lang="en-US" altLang="zh-CN" kern="100" dirty="0">
                <a:solidFill>
                  <a:srgbClr val="000000"/>
                </a:solidFill>
                <a:latin typeface="Times New Roman" panose="02020603050405020304"/>
                <a:cs typeface="Courier New" panose="02070309020205020404"/>
              </a:rPr>
              <a:t>, Liu Wang, and I stayed in space for thirteen days in 2012. What we mainly undertook in space was to do some scientific experiments according to the plan and communicate with people on the ground. What excited me most was that I did some scientific experiments, which were watched by millions of people on Earth. Knowing that so many people were watching the experiments, I felt very nervous but excited.</a:t>
            </a:r>
            <a:endParaRPr lang="zh-CN" altLang="zh-CN" sz="1050" kern="100" dirty="0">
              <a:latin typeface="宋体" panose="02010600030101010101" pitchFamily="2" charset="-122"/>
              <a:cs typeface="Courier New" panose="02070309020205020404"/>
            </a:endParaRPr>
          </a:p>
          <a:p>
            <a:pPr indent="711200" algn="just">
              <a:lnSpc>
                <a:spcPct val="120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I feel very proud that I could pull my weight in our country's space cause</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831764"/>
            <a:ext cx="10702925" cy="671512"/>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en-US" altLang="zh-CN" b="1" kern="100" dirty="0" smtClean="0">
                <a:solidFill>
                  <a:schemeClr val="tx1"/>
                </a:solidFill>
                <a:ea typeface="黑体" panose="02010609060101010101" pitchFamily="49" charset="-122"/>
                <a:cs typeface="Times New Roman" panose="02020603050405020304" pitchFamily="18" charset="0"/>
              </a:rPr>
              <a:t>Part 2    </a:t>
            </a:r>
            <a:r>
              <a:rPr lang="zh-CN" altLang="en-US" b="1" kern="100" dirty="0" smtClean="0">
                <a:solidFill>
                  <a:schemeClr val="tx1"/>
                </a:solidFill>
                <a:ea typeface="黑体" panose="02010609060101010101" pitchFamily="49" charset="-122"/>
                <a:cs typeface="Times New Roman" panose="02020603050405020304" pitchFamily="18" charset="0"/>
              </a:rPr>
              <a:t>读后续写</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15364" name="副标题 3"/>
          <p:cNvSpPr>
            <a:spLocks noGrp="1"/>
          </p:cNvSpPr>
          <p:nvPr>
            <p:ph type="subTitle" idx="1"/>
          </p:nvPr>
        </p:nvSpPr>
        <p:spPr bwMode="auto">
          <a:xfrm>
            <a:off x="414338" y="1516385"/>
            <a:ext cx="10693400" cy="431038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zh-CN" altLang="zh-CN" kern="100" dirty="0">
                <a:solidFill>
                  <a:srgbClr val="000000"/>
                </a:solidFill>
                <a:latin typeface="Times New Roman" panose="02020603050405020304"/>
                <a:cs typeface="Times New Roman" panose="02020603050405020304"/>
              </a:rPr>
              <a:t>阅读下面的文章，完成任务。</a:t>
            </a:r>
            <a:endParaRPr lang="zh-CN" altLang="zh-CN" sz="1050" kern="100" dirty="0">
              <a:latin typeface="宋体" panose="02010600030101010101" pitchFamily="2" charset="-122"/>
              <a:cs typeface="Courier New" panose="02070309020205020404"/>
            </a:endParaRPr>
          </a:p>
          <a:p>
            <a:pPr indent="629285"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I stood with my friends in a line. My heart was hammering like anything, my hands cold and wet, my head buzzing with excitement and nervousness at the same time. I earnestly listened to the names of the house captains being announced, but in my heart, I wanted it to end because then the head girl would be announced. I really wanted it to be me</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913143"/>
            <a:ext cx="10693400" cy="48472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indent="629285"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I had made countless posters, badges and bracelets for the campaigning. Instead of having lunch during the lunch time, I had gone from person to person, asking them to vote for me. I had shouted the slogan at the top of my lungs, “East or West, Maryam is the best! Vote for her and your year will be best.”</a:t>
            </a:r>
            <a:endParaRPr lang="zh-CN" altLang="zh-CN" sz="1050" kern="100" dirty="0">
              <a:latin typeface="宋体" panose="02010600030101010101" pitchFamily="2" charset="-122"/>
              <a:cs typeface="Courier New" panose="02070309020205020404"/>
            </a:endParaRPr>
          </a:p>
          <a:p>
            <a:pPr indent="629285"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I had tried my hardest to convince people to vote for me. Now all I had felt was </a:t>
            </a:r>
            <a:r>
              <a:rPr lang="en-US" altLang="zh-CN" kern="100" dirty="0" err="1">
                <a:solidFill>
                  <a:srgbClr val="000000"/>
                </a:solidFill>
                <a:latin typeface="Times New Roman" panose="02020603050405020304"/>
                <a:cs typeface="Courier New" panose="02070309020205020404"/>
              </a:rPr>
              <a:t>hope.</a:t>
            </a:r>
            <a:r>
              <a:rPr lang="en-US" altLang="zh-CN" kern="100" dirty="0" err="1">
                <a:solidFill>
                  <a:srgbClr val="000000"/>
                </a:solidFill>
                <a:latin typeface="宋体" panose="02010600030101010101" pitchFamily="2" charset="-122"/>
                <a:cs typeface="Times New Roman" panose="02020603050405020304"/>
              </a:rPr>
              <a:t>“</a:t>
            </a:r>
            <a:r>
              <a:rPr lang="en-US" altLang="zh-CN" kern="100" dirty="0" err="1">
                <a:solidFill>
                  <a:srgbClr val="000000"/>
                </a:solidFill>
                <a:latin typeface="Times New Roman" panose="02020603050405020304"/>
                <a:cs typeface="Courier New" panose="02070309020205020404"/>
              </a:rPr>
              <a:t>Guess</a:t>
            </a:r>
            <a:r>
              <a:rPr lang="en-US" altLang="zh-CN" kern="100" dirty="0">
                <a:solidFill>
                  <a:srgbClr val="000000"/>
                </a:solidFill>
                <a:latin typeface="Times New Roman" panose="02020603050405020304"/>
                <a:cs typeface="Courier New" panose="02070309020205020404"/>
              </a:rPr>
              <a:t> who the head girl for the year is</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 teased the announcer</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949147"/>
            <a:ext cx="10693400" cy="48472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indent="629285"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A heavy silence fell, one that was full of hope and expectation, of fear and of nervousness.</a:t>
            </a:r>
            <a:endParaRPr lang="zh-CN" altLang="zh-CN" sz="1050" kern="100" dirty="0">
              <a:latin typeface="宋体" panose="02010600030101010101" pitchFamily="2" charset="-122"/>
              <a:cs typeface="Courier New" panose="02070309020205020404"/>
            </a:endParaRPr>
          </a:p>
          <a:p>
            <a:pPr indent="629285"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The announcer teased for a minute or two before finally announcing the name of the head girl.</a:t>
            </a:r>
            <a:endParaRPr lang="zh-CN" altLang="zh-CN" sz="1050" kern="100" dirty="0">
              <a:latin typeface="宋体" panose="02010600030101010101" pitchFamily="2" charset="-122"/>
              <a:cs typeface="Courier New" panose="02070309020205020404"/>
            </a:endParaRPr>
          </a:p>
          <a:p>
            <a:pPr indent="629285"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I felt confused as my friends pushed me out of the line. As I looked at the huge crowd clapping for me, I could not believe that I was the head girl of the school. The head of the council body. The student that was respected and liked by everybody</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192349"/>
            <a:ext cx="10693400" cy="431038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indent="629285"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From then on, I enjoyed the respect I got in and out of school. At home, my family members praised me and at school everyone looked up to me. They thought I was an inspiration as well as someone they could get motivated by. I had power. I could talk to the school principal and convince her to do something. I could talk to other council members and ask them to do </a:t>
            </a:r>
            <a:r>
              <a:rPr lang="en-US" altLang="zh-CN" kern="100" dirty="0">
                <a:solidFill>
                  <a:srgbClr val="000000"/>
                </a:solidFill>
                <a:latin typeface="Times New Roman" panose="02020603050405020304"/>
                <a:cs typeface="Courier New" panose="02070309020205020404"/>
                <a:sym typeface="+mn-ea"/>
              </a:rPr>
              <a:t>something</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indent="629285"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But as days passed, I </a:t>
            </a:r>
            <a:r>
              <a:rPr lang="en-US" altLang="zh-CN" kern="100" dirty="0" err="1">
                <a:solidFill>
                  <a:srgbClr val="000000"/>
                </a:solidFill>
                <a:latin typeface="Times New Roman" panose="02020603050405020304"/>
                <a:cs typeface="Courier New" panose="02070309020205020404"/>
              </a:rPr>
              <a:t>realised</a:t>
            </a:r>
            <a:r>
              <a:rPr lang="en-US" altLang="zh-CN" kern="100" dirty="0">
                <a:solidFill>
                  <a:srgbClr val="000000"/>
                </a:solidFill>
                <a:latin typeface="Times New Roman" panose="02020603050405020304"/>
                <a:cs typeface="Courier New" panose="02070309020205020404"/>
              </a:rPr>
              <a:t> that with power comes responsibility</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763923"/>
            <a:ext cx="10693400" cy="243425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zh-CN" altLang="zh-CN" kern="100" dirty="0">
                <a:solidFill>
                  <a:srgbClr val="000000"/>
                </a:solidFill>
                <a:latin typeface="Times New Roman" panose="02020603050405020304"/>
                <a:cs typeface="Times New Roman" panose="02020603050405020304"/>
              </a:rPr>
              <a:t>任务一：阅读文章，回答问题。</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What does the passage mainly talk about?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smtClean="0">
                <a:solidFill>
                  <a:srgbClr val="000000"/>
                </a:solidFill>
                <a:latin typeface="Times New Roman" panose="02020603050405020304"/>
                <a:cs typeface="Courier New" panose="02070309020205020404"/>
              </a:rPr>
              <a:t>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p:txBody>
      </p:sp>
      <p:sp>
        <p:nvSpPr>
          <p:cNvPr id="3" name="副标题 1"/>
          <p:cNvSpPr txBox="1"/>
          <p:nvPr/>
        </p:nvSpPr>
        <p:spPr bwMode="auto">
          <a:xfrm>
            <a:off x="414338" y="2912415"/>
            <a:ext cx="10693400" cy="122777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Aft>
                <a:spcPts val="0"/>
              </a:spcAft>
              <a:tabLst>
                <a:tab pos="4500880" algn="l"/>
              </a:tabLst>
            </a:pPr>
            <a:r>
              <a:rPr lang="en-US" altLang="zh-CN" kern="100" dirty="0">
                <a:solidFill>
                  <a:srgbClr val="FF0000"/>
                </a:solidFill>
                <a:latin typeface="Times New Roman" panose="02020603050405020304"/>
                <a:cs typeface="Courier New" panose="02070309020205020404"/>
              </a:rPr>
              <a:t>The author made a lot of efforts to run for the girls' leader, and was finally elected.</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467779"/>
            <a:ext cx="10693400" cy="52322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00000"/>
              </a:lnSpc>
              <a:spcAft>
                <a:spcPts val="0"/>
              </a:spcAft>
              <a:tabLst>
                <a:tab pos="4500880" algn="l"/>
              </a:tabLst>
            </a:pPr>
            <a:r>
              <a:rPr lang="zh-CN" altLang="zh-CN" kern="100" dirty="0">
                <a:solidFill>
                  <a:srgbClr val="000000"/>
                </a:solidFill>
                <a:latin typeface="Times New Roman" panose="02020603050405020304"/>
                <a:cs typeface="Times New Roman" panose="02020603050405020304"/>
              </a:rPr>
              <a:t>任务二：梳理故事情节，完成故事山</a:t>
            </a:r>
            <a:r>
              <a:rPr lang="en-US" altLang="zh-CN" kern="100" dirty="0">
                <a:solidFill>
                  <a:srgbClr val="000000"/>
                </a:solidFill>
                <a:latin typeface="Times New Roman" panose="02020603050405020304"/>
                <a:cs typeface="Courier New" panose="02070309020205020404"/>
              </a:rPr>
              <a:t>(Story Mountain)</a:t>
            </a:r>
            <a:r>
              <a:rPr lang="zh-CN" altLang="zh-CN" kern="100" dirty="0">
                <a:solidFill>
                  <a:srgbClr val="000000"/>
                </a:solidFill>
                <a:latin typeface="Times New Roman" panose="02020603050405020304"/>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pic>
        <p:nvPicPr>
          <p:cNvPr id="2051"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31863" y="971835"/>
            <a:ext cx="9656762" cy="5362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矩形 1"/>
          <p:cNvSpPr/>
          <p:nvPr/>
        </p:nvSpPr>
        <p:spPr>
          <a:xfrm>
            <a:off x="6542501" y="1137337"/>
            <a:ext cx="1306768" cy="338554"/>
          </a:xfrm>
          <a:prstGeom prst="rect">
            <a:avLst/>
          </a:prstGeom>
        </p:spPr>
        <p:txBody>
          <a:bodyPr wrap="none">
            <a:spAutoFit/>
          </a:bodyPr>
          <a:lstStyle/>
          <a:p>
            <a:r>
              <a:rPr lang="en-US" altLang="zh-CN" sz="1600" kern="100" dirty="0" smtClean="0">
                <a:latin typeface="Times New Roman" panose="02020603050405020304"/>
                <a:ea typeface="宋体" panose="02010600030101010101" pitchFamily="2" charset="-122"/>
                <a:cs typeface="Times New Roman" panose="02020603050405020304"/>
              </a:rPr>
              <a:t>responsibility</a:t>
            </a:r>
            <a:endParaRPr lang="zh-CN" altLang="en-US" sz="1600" dirty="0"/>
          </a:p>
        </p:txBody>
      </p:sp>
      <p:sp>
        <p:nvSpPr>
          <p:cNvPr id="5" name="矩形 4"/>
          <p:cNvSpPr/>
          <p:nvPr/>
        </p:nvSpPr>
        <p:spPr>
          <a:xfrm>
            <a:off x="2304653" y="5544343"/>
            <a:ext cx="1122423" cy="338554"/>
          </a:xfrm>
          <a:prstGeom prst="rect">
            <a:avLst/>
          </a:prstGeom>
        </p:spPr>
        <p:txBody>
          <a:bodyPr wrap="none">
            <a:spAutoFit/>
          </a:bodyPr>
          <a:lstStyle/>
          <a:p>
            <a:r>
              <a:rPr lang="en-US" altLang="zh-CN" sz="1600" kern="100" dirty="0" smtClean="0">
                <a:latin typeface="Times New Roman" panose="02020603050405020304"/>
                <a:ea typeface="宋体" panose="02010600030101010101" pitchFamily="2" charset="-122"/>
                <a:cs typeface="Times New Roman" panose="02020603050405020304"/>
              </a:rPr>
              <a:t>hammering</a:t>
            </a:r>
            <a:endParaRPr lang="zh-CN" altLang="en-US" sz="1600" dirty="0"/>
          </a:p>
        </p:txBody>
      </p:sp>
      <p:sp>
        <p:nvSpPr>
          <p:cNvPr id="6" name="矩形 5"/>
          <p:cNvSpPr/>
          <p:nvPr/>
        </p:nvSpPr>
        <p:spPr>
          <a:xfrm>
            <a:off x="2988729" y="5796371"/>
            <a:ext cx="835485" cy="338554"/>
          </a:xfrm>
          <a:prstGeom prst="rect">
            <a:avLst/>
          </a:prstGeom>
        </p:spPr>
        <p:txBody>
          <a:bodyPr wrap="none">
            <a:spAutoFit/>
          </a:bodyPr>
          <a:lstStyle/>
          <a:p>
            <a:r>
              <a:rPr lang="en-US" altLang="zh-CN" sz="1600" kern="100" dirty="0" smtClean="0">
                <a:latin typeface="Times New Roman" panose="02020603050405020304"/>
                <a:ea typeface="宋体" panose="02010600030101010101" pitchFamily="2" charset="-122"/>
                <a:cs typeface="Times New Roman" panose="02020603050405020304"/>
              </a:rPr>
              <a:t>buzzing</a:t>
            </a:r>
            <a:endParaRPr lang="zh-CN" altLang="en-US" sz="1600" dirty="0"/>
          </a:p>
        </p:txBody>
      </p:sp>
      <p:sp>
        <p:nvSpPr>
          <p:cNvPr id="7" name="矩形 6"/>
          <p:cNvSpPr/>
          <p:nvPr/>
        </p:nvSpPr>
        <p:spPr>
          <a:xfrm>
            <a:off x="1296541" y="3431963"/>
            <a:ext cx="910827" cy="338554"/>
          </a:xfrm>
          <a:prstGeom prst="rect">
            <a:avLst/>
          </a:prstGeom>
        </p:spPr>
        <p:txBody>
          <a:bodyPr wrap="none">
            <a:spAutoFit/>
          </a:bodyPr>
          <a:lstStyle/>
          <a:p>
            <a:r>
              <a:rPr lang="en-US" altLang="zh-CN" sz="1600" dirty="0" smtClean="0"/>
              <a:t>head girl</a:t>
            </a:r>
            <a:endParaRPr lang="zh-CN" altLang="en-US" sz="1600" dirty="0"/>
          </a:p>
        </p:txBody>
      </p:sp>
      <p:sp>
        <p:nvSpPr>
          <p:cNvPr id="8" name="矩形 7"/>
          <p:cNvSpPr/>
          <p:nvPr/>
        </p:nvSpPr>
        <p:spPr>
          <a:xfrm>
            <a:off x="6301097" y="5781853"/>
            <a:ext cx="830677" cy="338554"/>
          </a:xfrm>
          <a:prstGeom prst="rect">
            <a:avLst/>
          </a:prstGeom>
        </p:spPr>
        <p:txBody>
          <a:bodyPr wrap="none">
            <a:spAutoFit/>
          </a:bodyPr>
          <a:lstStyle/>
          <a:p>
            <a:r>
              <a:rPr lang="en-US" altLang="zh-CN" sz="1600" kern="100" dirty="0" smtClean="0">
                <a:latin typeface="Times New Roman" panose="02020603050405020304"/>
                <a:ea typeface="宋体" panose="02010600030101010101" pitchFamily="2" charset="-122"/>
                <a:cs typeface="Times New Roman" panose="02020603050405020304"/>
              </a:rPr>
              <a:t>vote for</a:t>
            </a:r>
            <a:endParaRPr lang="zh-CN" altLang="en-US" sz="16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503783"/>
            <a:ext cx="10693400" cy="129667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zh-CN" altLang="zh-CN" kern="100" dirty="0">
                <a:solidFill>
                  <a:srgbClr val="000000"/>
                </a:solidFill>
                <a:latin typeface="Times New Roman" panose="02020603050405020304"/>
                <a:cs typeface="Times New Roman" panose="02020603050405020304"/>
              </a:rPr>
              <a:t>任务三：回答下面的问题，并根据段落开头提示语，构思和完善故事发展情节</a:t>
            </a:r>
            <a:r>
              <a:rPr lang="zh-CN" altLang="zh-CN" kern="100" dirty="0" smtClean="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504453" y="1828889"/>
          <a:ext cx="10585176" cy="4255514"/>
        </p:xfrm>
        <a:graphic>
          <a:graphicData uri="http://schemas.openxmlformats.org/drawingml/2006/table">
            <a:tbl>
              <a:tblPr/>
              <a:tblGrid>
                <a:gridCol w="2448272"/>
                <a:gridCol w="8136904"/>
              </a:tblGrid>
              <a:tr h="4255514">
                <a:tc>
                  <a:txBody>
                    <a:bodyPr/>
                    <a:lstStyle/>
                    <a:p>
                      <a:pPr algn="l">
                        <a:lnSpc>
                          <a:spcPct val="140000"/>
                        </a:lnSpc>
                        <a:spcAft>
                          <a:spcPts val="0"/>
                        </a:spcAft>
                        <a:tabLst>
                          <a:tab pos="4500880" algn="l"/>
                        </a:tabLst>
                      </a:pPr>
                      <a:r>
                        <a:rPr lang="en-US" sz="2800" b="1" kern="100" dirty="0">
                          <a:solidFill>
                            <a:srgbClr val="000000"/>
                          </a:solidFill>
                          <a:effectLst/>
                          <a:latin typeface="Times New Roman" panose="02020603050405020304"/>
                          <a:ea typeface="楷体_GB2312"/>
                          <a:cs typeface="Courier New" panose="02070309020205020404"/>
                        </a:rPr>
                        <a:t>Paragraph 1</a:t>
                      </a:r>
                      <a:r>
                        <a:rPr lang="zh-CN" sz="2800" kern="100" dirty="0">
                          <a:solidFill>
                            <a:srgbClr val="000000"/>
                          </a:solidFill>
                          <a:effectLst/>
                          <a:latin typeface="Times New Roman" panose="02020603050405020304"/>
                          <a:ea typeface="楷体_GB2312"/>
                          <a:cs typeface="Times New Roman" panose="02020603050405020304"/>
                        </a:rPr>
                        <a:t>：</a:t>
                      </a:r>
                      <a:endParaRPr lang="zh-CN" sz="2800" kern="100" dirty="0">
                        <a:effectLst/>
                        <a:latin typeface="宋体" panose="02010600030101010101" pitchFamily="2" charset="-122"/>
                        <a:cs typeface="Courier New" panose="02070309020205020404"/>
                      </a:endParaRPr>
                    </a:p>
                    <a:p>
                      <a:pPr algn="l">
                        <a:lnSpc>
                          <a:spcPct val="14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I was given countless responsibilities along with my studies. </a:t>
                      </a:r>
                      <a:r>
                        <a:rPr lang="en-US" sz="2800" kern="100" dirty="0" smtClean="0">
                          <a:solidFill>
                            <a:srgbClr val="000000"/>
                          </a:solidFill>
                          <a:effectLst/>
                          <a:latin typeface="Times New Roman" panose="02020603050405020304"/>
                          <a:ea typeface="楷体_GB2312"/>
                          <a:cs typeface="Courier New" panose="02070309020205020404"/>
                        </a:rPr>
                        <a:t>_____________</a:t>
                      </a:r>
                      <a:endParaRPr lang="zh-CN" sz="2800" kern="100" dirty="0">
                        <a:effectLst/>
                        <a:latin typeface="宋体" panose="02010600030101010101" pitchFamily="2" charset="-122"/>
                        <a:cs typeface="Courier New" panose="02070309020205020404"/>
                      </a:endParaRPr>
                    </a:p>
                  </a:txBody>
                  <a:tcPr marL="25840" marR="258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tabLst>
                          <a:tab pos="4500880" algn="l"/>
                        </a:tabLst>
                      </a:pPr>
                      <a:r>
                        <a:rPr lang="en-US" sz="2800" kern="100" dirty="0" smtClean="0">
                          <a:solidFill>
                            <a:srgbClr val="000000"/>
                          </a:solidFill>
                          <a:effectLst/>
                          <a:latin typeface="Times New Roman" panose="02020603050405020304"/>
                          <a:ea typeface="楷体_GB2312"/>
                          <a:cs typeface="Courier New" panose="02070309020205020404"/>
                        </a:rPr>
                        <a:t>1. What duties should I carry out?</a:t>
                      </a:r>
                      <a:endParaRPr lang="zh-CN" sz="2800" kern="100" dirty="0" smtClean="0">
                        <a:effectLst/>
                        <a:latin typeface="宋体" panose="02010600030101010101" pitchFamily="2" charset="-122"/>
                        <a:cs typeface="Courier New" panose="02070309020205020404"/>
                      </a:endParaRPr>
                    </a:p>
                    <a:p>
                      <a:pPr algn="l">
                        <a:lnSpc>
                          <a:spcPct val="140000"/>
                        </a:lnSpc>
                        <a:spcAft>
                          <a:spcPts val="0"/>
                        </a:spcAft>
                        <a:tabLst>
                          <a:tab pos="4500880" algn="l"/>
                        </a:tabLst>
                      </a:pPr>
                      <a:r>
                        <a:rPr lang="en-US" sz="2800" kern="100" dirty="0" smtClean="0">
                          <a:solidFill>
                            <a:srgbClr val="000000"/>
                          </a:solidFill>
                          <a:effectLst/>
                          <a:latin typeface="Times New Roman" panose="02020603050405020304"/>
                          <a:ea typeface="楷体_GB2312"/>
                          <a:cs typeface="Courier New" panose="02070309020205020404"/>
                        </a:rPr>
                        <a:t>________________________________________________________________________________________________________</a:t>
                      </a:r>
                      <a:r>
                        <a:rPr lang="en-US" altLang="zh-CN" sz="2800" kern="100" dirty="0" smtClean="0">
                          <a:solidFill>
                            <a:srgbClr val="000000"/>
                          </a:solidFill>
                          <a:effectLst/>
                          <a:latin typeface="Times New Roman" panose="02020603050405020304"/>
                          <a:ea typeface="楷体_GB2312"/>
                          <a:cs typeface="Courier New" panose="02070309020205020404"/>
                        </a:rPr>
                        <a:t>______</a:t>
                      </a:r>
                      <a:r>
                        <a:rPr lang="en-US" sz="2800" kern="100" dirty="0" smtClean="0">
                          <a:solidFill>
                            <a:srgbClr val="000000"/>
                          </a:solidFill>
                          <a:effectLst/>
                          <a:latin typeface="Times New Roman" panose="02020603050405020304"/>
                          <a:ea typeface="楷体_GB2312"/>
                          <a:cs typeface="Courier New" panose="02070309020205020404"/>
                        </a:rPr>
                        <a:t>_________________________</a:t>
                      </a:r>
                      <a:endParaRPr lang="en-US" sz="2800" kern="100" dirty="0" smtClean="0">
                        <a:solidFill>
                          <a:srgbClr val="000000"/>
                        </a:solidFill>
                        <a:effectLst/>
                        <a:latin typeface="Times New Roman" panose="02020603050405020304"/>
                        <a:ea typeface="楷体_GB2312"/>
                        <a:cs typeface="Courier New" panose="02070309020205020404"/>
                      </a:endParaRPr>
                    </a:p>
                    <a:p>
                      <a:pPr algn="l">
                        <a:lnSpc>
                          <a:spcPct val="140000"/>
                        </a:lnSpc>
                        <a:spcAft>
                          <a:spcPts val="0"/>
                        </a:spcAft>
                        <a:tabLst>
                          <a:tab pos="4500880" algn="l"/>
                        </a:tabLst>
                      </a:pPr>
                      <a:r>
                        <a:rPr lang="en-US" sz="2800" kern="100" dirty="0" smtClean="0">
                          <a:solidFill>
                            <a:srgbClr val="000000"/>
                          </a:solidFill>
                          <a:effectLst/>
                          <a:latin typeface="Times New Roman" panose="02020603050405020304"/>
                          <a:ea typeface="楷体_GB2312"/>
                          <a:cs typeface="Courier New" panose="02070309020205020404"/>
                        </a:rPr>
                        <a:t>2. How did I feel after carrying out my responsibilities?</a:t>
                      </a:r>
                      <a:endParaRPr lang="zh-CN" sz="2800" kern="100" dirty="0" smtClean="0">
                        <a:effectLst/>
                        <a:latin typeface="宋体" panose="02010600030101010101" pitchFamily="2" charset="-122"/>
                        <a:cs typeface="Courier New" panose="02070309020205020404"/>
                      </a:endParaRPr>
                    </a:p>
                    <a:p>
                      <a:pPr algn="l">
                        <a:lnSpc>
                          <a:spcPct val="140000"/>
                        </a:lnSpc>
                        <a:spcAft>
                          <a:spcPts val="0"/>
                        </a:spcAft>
                        <a:tabLst>
                          <a:tab pos="4500880" algn="l"/>
                        </a:tabLst>
                      </a:pPr>
                      <a:r>
                        <a:rPr lang="en-US" sz="2800" kern="100" dirty="0" smtClean="0">
                          <a:solidFill>
                            <a:srgbClr val="000000"/>
                          </a:solidFill>
                          <a:effectLst/>
                          <a:latin typeface="Times New Roman" panose="02020603050405020304"/>
                          <a:ea typeface="楷体_GB2312"/>
                          <a:cs typeface="Courier New" panose="02070309020205020404"/>
                        </a:rPr>
                        <a:t>_________________________________________________</a:t>
                      </a:r>
                      <a:r>
                        <a:rPr lang="en-US" altLang="zh-CN" sz="2800" kern="100" dirty="0" smtClean="0">
                          <a:solidFill>
                            <a:srgbClr val="000000"/>
                          </a:solidFill>
                          <a:effectLst/>
                          <a:latin typeface="Times New Roman" panose="02020603050405020304"/>
                          <a:ea typeface="楷体_GB2312"/>
                          <a:cs typeface="Courier New" panose="02070309020205020404"/>
                        </a:rPr>
                        <a:t>_____</a:t>
                      </a:r>
                      <a:r>
                        <a:rPr lang="en-US" sz="2800" kern="100" dirty="0" smtClean="0">
                          <a:solidFill>
                            <a:srgbClr val="000000"/>
                          </a:solidFill>
                          <a:effectLst/>
                          <a:latin typeface="Times New Roman" panose="02020603050405020304"/>
                          <a:ea typeface="楷体_GB2312"/>
                          <a:cs typeface="Courier New" panose="02070309020205020404"/>
                        </a:rPr>
                        <a:t>____________________________________</a:t>
                      </a:r>
                      <a:endParaRPr lang="zh-CN" sz="2800" kern="100" dirty="0">
                        <a:effectLst/>
                        <a:latin typeface="宋体" panose="02010600030101010101" pitchFamily="2" charset="-122"/>
                        <a:cs typeface="Courier New" panose="02070309020205020404"/>
                      </a:endParaRPr>
                    </a:p>
                  </a:txBody>
                  <a:tcPr marL="25840" marR="258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 name="矩形 1"/>
          <p:cNvSpPr/>
          <p:nvPr/>
        </p:nvSpPr>
        <p:spPr>
          <a:xfrm>
            <a:off x="2989325" y="2375991"/>
            <a:ext cx="8136308" cy="1902059"/>
          </a:xfrm>
          <a:prstGeom prst="rect">
            <a:avLst/>
          </a:prstGeom>
        </p:spPr>
        <p:txBody>
          <a:bodyPr wrap="square">
            <a:spAutoFit/>
          </a:bodyPr>
          <a:lstStyle/>
          <a:p>
            <a:pPr>
              <a:lnSpc>
                <a:spcPct val="140000"/>
              </a:lnSpc>
              <a:spcAft>
                <a:spcPts val="0"/>
              </a:spcAft>
              <a:tabLst>
                <a:tab pos="4500880" algn="l"/>
              </a:tabLst>
            </a:pPr>
            <a:r>
              <a:rPr lang="en-US" altLang="zh-CN" kern="100" dirty="0">
                <a:latin typeface="Times New Roman" panose="02020603050405020304"/>
                <a:ea typeface="楷体_GB2312"/>
                <a:cs typeface="Courier New" panose="02070309020205020404"/>
              </a:rPr>
              <a:t>I had to check students' uniform, keep an alert mind for bullies, and maintain order when students queued up for meals.</a:t>
            </a:r>
            <a:endParaRPr lang="zh-CN" altLang="zh-CN" sz="1050" kern="100" dirty="0">
              <a:effectLst/>
              <a:latin typeface="宋体" panose="02010600030101010101" pitchFamily="2" charset="-122"/>
              <a:cs typeface="Courier New" panose="02070309020205020404"/>
            </a:endParaRPr>
          </a:p>
        </p:txBody>
      </p:sp>
      <p:sp>
        <p:nvSpPr>
          <p:cNvPr id="5" name="矩形 4"/>
          <p:cNvSpPr/>
          <p:nvPr/>
        </p:nvSpPr>
        <p:spPr>
          <a:xfrm>
            <a:off x="2989325" y="4748619"/>
            <a:ext cx="8136308" cy="1227772"/>
          </a:xfrm>
          <a:prstGeom prst="rect">
            <a:avLst/>
          </a:prstGeom>
        </p:spPr>
        <p:txBody>
          <a:bodyPr wrap="square">
            <a:spAutoFit/>
          </a:bodyPr>
          <a:lstStyle/>
          <a:p>
            <a:pPr>
              <a:lnSpc>
                <a:spcPct val="140000"/>
              </a:lnSpc>
              <a:spcAft>
                <a:spcPts val="0"/>
              </a:spcAft>
              <a:tabLst>
                <a:tab pos="4500880" algn="l"/>
              </a:tabLst>
            </a:pPr>
            <a:r>
              <a:rPr lang="en-US" altLang="zh-CN" kern="100" dirty="0">
                <a:latin typeface="Times New Roman" panose="02020603050405020304"/>
                <a:ea typeface="楷体_GB2312"/>
                <a:cs typeface="Courier New" panose="02070309020205020404"/>
              </a:rPr>
              <a:t>My energy and the excitement drained out of me as I </a:t>
            </a:r>
            <a:r>
              <a:rPr lang="en-US" altLang="zh-CN" kern="100" dirty="0" err="1">
                <a:latin typeface="Times New Roman" panose="02020603050405020304"/>
                <a:ea typeface="楷体_GB2312"/>
                <a:cs typeface="Courier New" panose="02070309020205020404"/>
              </a:rPr>
              <a:t>realised</a:t>
            </a:r>
            <a:r>
              <a:rPr lang="en-US" altLang="zh-CN" kern="100" dirty="0">
                <a:latin typeface="Times New Roman" panose="02020603050405020304"/>
                <a:ea typeface="楷体_GB2312"/>
                <a:cs typeface="Courier New" panose="02070309020205020404"/>
              </a:rPr>
              <a:t> that with a position come burdens.</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5" name="副标题 1"/>
          <p:cNvSpPr txBox="1"/>
          <p:nvPr/>
        </p:nvSpPr>
        <p:spPr>
          <a:xfrm>
            <a:off x="1" y="2720216"/>
            <a:ext cx="11522074" cy="953135"/>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迁移应用</a:t>
            </a:r>
            <a:endPar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504453" y="1727561"/>
          <a:ext cx="10549172" cy="2628650"/>
        </p:xfrm>
        <a:graphic>
          <a:graphicData uri="http://schemas.openxmlformats.org/drawingml/2006/table">
            <a:tbl>
              <a:tblPr/>
              <a:tblGrid>
                <a:gridCol w="10549172"/>
              </a:tblGrid>
              <a:tr h="2628650">
                <a:tc>
                  <a:txBody>
                    <a:bodyPr/>
                    <a:lstStyle/>
                    <a:p>
                      <a:pPr algn="l">
                        <a:lnSpc>
                          <a:spcPct val="140000"/>
                        </a:lnSpc>
                        <a:spcAft>
                          <a:spcPts val="0"/>
                        </a:spcAft>
                        <a:tabLst>
                          <a:tab pos="4500880" algn="l"/>
                        </a:tabLst>
                      </a:pPr>
                      <a:r>
                        <a:rPr lang="en-US" sz="2800" kern="100" dirty="0" smtClean="0">
                          <a:solidFill>
                            <a:srgbClr val="000000"/>
                          </a:solidFill>
                          <a:effectLst/>
                          <a:latin typeface="Times New Roman" panose="02020603050405020304"/>
                          <a:ea typeface="楷体_GB2312"/>
                          <a:cs typeface="Courier New" panose="02070309020205020404"/>
                        </a:rPr>
                        <a:t>3</a:t>
                      </a:r>
                      <a:r>
                        <a:rPr lang="en-US" sz="2800" kern="100" dirty="0">
                          <a:solidFill>
                            <a:srgbClr val="000000"/>
                          </a:solidFill>
                          <a:effectLst/>
                          <a:latin typeface="Times New Roman" panose="02020603050405020304"/>
                          <a:ea typeface="楷体_GB2312"/>
                          <a:cs typeface="Courier New" panose="02070309020205020404"/>
                        </a:rPr>
                        <a:t>. What results were followed by my being elected as the head girl?</a:t>
                      </a:r>
                      <a:endParaRPr lang="zh-CN" sz="2800" kern="100" dirty="0">
                        <a:effectLst/>
                        <a:latin typeface="宋体" panose="02010600030101010101" pitchFamily="2" charset="-122"/>
                        <a:cs typeface="Courier New" panose="02070309020205020404"/>
                      </a:endParaRPr>
                    </a:p>
                    <a:p>
                      <a:pPr algn="l">
                        <a:lnSpc>
                          <a:spcPct val="140000"/>
                        </a:lnSpc>
                        <a:spcAft>
                          <a:spcPts val="0"/>
                        </a:spcAft>
                        <a:tabLst>
                          <a:tab pos="4500880" algn="l"/>
                        </a:tabLst>
                      </a:pPr>
                      <a:r>
                        <a:rPr lang="en-US" sz="2800" kern="100" dirty="0" smtClean="0">
                          <a:solidFill>
                            <a:srgbClr val="000000"/>
                          </a:solidFill>
                          <a:effectLst/>
                          <a:latin typeface="Times New Roman" panose="02020603050405020304"/>
                          <a:ea typeface="楷体_GB2312"/>
                          <a:cs typeface="Courier New" panose="02070309020205020404"/>
                        </a:rPr>
                        <a:t>_________________________________________________________________________________________________________________________________________________________________________________</a:t>
                      </a:r>
                      <a:endParaRPr lang="zh-CN" sz="2800" kern="100" dirty="0">
                        <a:effectLst/>
                        <a:latin typeface="宋体" panose="02010600030101010101" pitchFamily="2" charset="-122"/>
                        <a:cs typeface="Courier New" panose="02070309020205020404"/>
                      </a:endParaRPr>
                    </a:p>
                  </a:txBody>
                  <a:tcPr marL="25840" marR="258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 name="矩形 1"/>
          <p:cNvSpPr/>
          <p:nvPr/>
        </p:nvSpPr>
        <p:spPr>
          <a:xfrm>
            <a:off x="612465" y="2339987"/>
            <a:ext cx="10513168" cy="1835374"/>
          </a:xfrm>
          <a:prstGeom prst="rect">
            <a:avLst/>
          </a:prstGeom>
        </p:spPr>
        <p:txBody>
          <a:bodyPr wrap="square">
            <a:spAutoFit/>
          </a:bodyPr>
          <a:lstStyle/>
          <a:p>
            <a:pPr>
              <a:lnSpc>
                <a:spcPct val="140000"/>
              </a:lnSpc>
            </a:pPr>
            <a:r>
              <a:rPr lang="en-US" altLang="zh-CN" kern="100" dirty="0">
                <a:latin typeface="Times New Roman" panose="02020603050405020304"/>
                <a:ea typeface="楷体_GB2312"/>
              </a:rPr>
              <a:t>As a result, my marks dropped dramatically and I eventually broke down, so I had to tell the principal with deep sorrow that I could no longer be the head girl.</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504453" y="1216821"/>
          <a:ext cx="10585176" cy="4255514"/>
        </p:xfrm>
        <a:graphic>
          <a:graphicData uri="http://schemas.openxmlformats.org/drawingml/2006/table">
            <a:tbl>
              <a:tblPr/>
              <a:tblGrid>
                <a:gridCol w="2916324"/>
                <a:gridCol w="7668852"/>
              </a:tblGrid>
              <a:tr h="4255514">
                <a:tc>
                  <a:txBody>
                    <a:bodyPr/>
                    <a:lstStyle/>
                    <a:p>
                      <a:pPr algn="l">
                        <a:lnSpc>
                          <a:spcPct val="140000"/>
                        </a:lnSpc>
                        <a:spcAft>
                          <a:spcPts val="0"/>
                        </a:spcAft>
                        <a:tabLst>
                          <a:tab pos="4500880" algn="l"/>
                        </a:tabLst>
                      </a:pPr>
                      <a:r>
                        <a:rPr lang="en-US" sz="2800" b="1" kern="100" dirty="0">
                          <a:solidFill>
                            <a:srgbClr val="000000"/>
                          </a:solidFill>
                          <a:effectLst/>
                          <a:latin typeface="Times New Roman" panose="02020603050405020304"/>
                          <a:ea typeface="楷体_GB2312"/>
                          <a:cs typeface="Courier New" panose="02070309020205020404"/>
                        </a:rPr>
                        <a:t>Paragraph 2</a:t>
                      </a:r>
                      <a:r>
                        <a:rPr lang="zh-CN" sz="2800" kern="100" dirty="0">
                          <a:solidFill>
                            <a:srgbClr val="000000"/>
                          </a:solidFill>
                          <a:effectLst/>
                          <a:latin typeface="Times New Roman" panose="02020603050405020304"/>
                          <a:ea typeface="楷体_GB2312"/>
                          <a:cs typeface="Times New Roman" panose="02020603050405020304"/>
                        </a:rPr>
                        <a:t>：</a:t>
                      </a:r>
                      <a:endParaRPr lang="zh-CN" sz="1050" kern="100" dirty="0">
                        <a:effectLst/>
                        <a:latin typeface="宋体" panose="02010600030101010101" pitchFamily="2" charset="-122"/>
                        <a:cs typeface="Courier New" panose="02070309020205020404"/>
                      </a:endParaRPr>
                    </a:p>
                    <a:p>
                      <a:pPr algn="l">
                        <a:lnSpc>
                          <a:spcPct val="14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The principal listened attentively, her concern clearly written on her face. </a:t>
                      </a:r>
                      <a:r>
                        <a:rPr lang="en-US" sz="2800" kern="100" dirty="0" smtClean="0">
                          <a:solidFill>
                            <a:srgbClr val="000000"/>
                          </a:solidFill>
                          <a:effectLst/>
                          <a:latin typeface="Times New Roman" panose="02020603050405020304"/>
                          <a:ea typeface="楷体_GB2312"/>
                          <a:cs typeface="Courier New" panose="02070309020205020404"/>
                        </a:rPr>
                        <a:t>___________________</a:t>
                      </a:r>
                      <a:r>
                        <a:rPr lang="en-US" altLang="zh-CN" sz="2800" kern="100" dirty="0" smtClean="0">
                          <a:solidFill>
                            <a:srgbClr val="000000"/>
                          </a:solidFill>
                          <a:effectLst/>
                          <a:latin typeface="Times New Roman" panose="02020603050405020304"/>
                          <a:ea typeface="楷体_GB2312"/>
                          <a:cs typeface="Courier New" panose="02070309020205020404"/>
                        </a:rPr>
                        <a:t>________</a:t>
                      </a:r>
                      <a:r>
                        <a:rPr lang="en-US" sz="2800" kern="100" dirty="0" smtClean="0">
                          <a:solidFill>
                            <a:srgbClr val="000000"/>
                          </a:solidFill>
                          <a:effectLst/>
                          <a:latin typeface="Times New Roman" panose="02020603050405020304"/>
                          <a:ea typeface="楷体_GB2312"/>
                          <a:cs typeface="Courier New" panose="02070309020205020404"/>
                        </a:rPr>
                        <a:t>___</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1. How did the principal react to my words? </a:t>
                      </a:r>
                      <a:endParaRPr lang="zh-CN" sz="1050" kern="100" dirty="0">
                        <a:effectLst/>
                        <a:latin typeface="宋体" panose="02010600030101010101" pitchFamily="2" charset="-122"/>
                        <a:cs typeface="Courier New" panose="02070309020205020404"/>
                      </a:endParaRPr>
                    </a:p>
                    <a:p>
                      <a:pPr algn="l">
                        <a:lnSpc>
                          <a:spcPct val="140000"/>
                        </a:lnSpc>
                        <a:spcAft>
                          <a:spcPts val="0"/>
                        </a:spcAft>
                        <a:tabLst>
                          <a:tab pos="4500880" algn="l"/>
                        </a:tabLst>
                      </a:pPr>
                      <a:r>
                        <a:rPr lang="en-US" sz="2800" kern="100" dirty="0" smtClean="0">
                          <a:solidFill>
                            <a:srgbClr val="000000"/>
                          </a:solidFill>
                          <a:effectLst/>
                          <a:latin typeface="Times New Roman" panose="02020603050405020304"/>
                          <a:ea typeface="楷体_GB2312"/>
                          <a:cs typeface="Courier New" panose="02070309020205020404"/>
                        </a:rPr>
                        <a:t>____________________________________________________________________________________</a:t>
                      </a:r>
                      <a:endParaRPr lang="zh-CN" sz="1050" kern="100" dirty="0">
                        <a:effectLst/>
                        <a:latin typeface="宋体" panose="02010600030101010101" pitchFamily="2" charset="-122"/>
                        <a:cs typeface="Courier New" panose="02070309020205020404"/>
                      </a:endParaRPr>
                    </a:p>
                    <a:p>
                      <a:pPr algn="l">
                        <a:lnSpc>
                          <a:spcPct val="14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2. What advice did she give me? </a:t>
                      </a:r>
                      <a:endParaRPr lang="zh-CN" sz="1050" kern="100" dirty="0">
                        <a:effectLst/>
                        <a:latin typeface="宋体" panose="02010600030101010101" pitchFamily="2" charset="-122"/>
                        <a:cs typeface="Courier New" panose="02070309020205020404"/>
                      </a:endParaRPr>
                    </a:p>
                    <a:p>
                      <a:pPr algn="l">
                        <a:lnSpc>
                          <a:spcPct val="140000"/>
                        </a:lnSpc>
                        <a:spcAft>
                          <a:spcPts val="0"/>
                        </a:spcAft>
                        <a:tabLst>
                          <a:tab pos="4500880" algn="l"/>
                        </a:tabLst>
                      </a:pPr>
                      <a:r>
                        <a:rPr lang="en-US" sz="2800" kern="100" dirty="0" smtClean="0">
                          <a:solidFill>
                            <a:srgbClr val="000000"/>
                          </a:solidFill>
                          <a:effectLst/>
                          <a:latin typeface="Times New Roman" panose="02020603050405020304"/>
                          <a:ea typeface="楷体_GB2312"/>
                          <a:cs typeface="Courier New" panose="02070309020205020404"/>
                        </a:rPr>
                        <a:t>____________________________________________________________________________________</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 name="矩形 1"/>
          <p:cNvSpPr/>
          <p:nvPr/>
        </p:nvSpPr>
        <p:spPr>
          <a:xfrm>
            <a:off x="3600797" y="2051955"/>
            <a:ext cx="7344816" cy="1298817"/>
          </a:xfrm>
          <a:prstGeom prst="rect">
            <a:avLst/>
          </a:prstGeom>
        </p:spPr>
        <p:txBody>
          <a:bodyPr wrap="square">
            <a:spAutoFit/>
          </a:bodyPr>
          <a:lstStyle/>
          <a:p>
            <a:pPr>
              <a:lnSpc>
                <a:spcPct val="140000"/>
              </a:lnSpc>
              <a:spcAft>
                <a:spcPts val="0"/>
              </a:spcAft>
              <a:tabLst>
                <a:tab pos="4500880" algn="l"/>
              </a:tabLst>
            </a:pPr>
            <a:r>
              <a:rPr lang="en-US" altLang="zh-CN" kern="100" dirty="0">
                <a:latin typeface="Times New Roman" panose="02020603050405020304"/>
                <a:ea typeface="楷体_GB2312"/>
                <a:cs typeface="Courier New" panose="02070309020205020404"/>
              </a:rPr>
              <a:t>She put her hand on my shoulder and expressed her understanding.</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3600797" y="3848519"/>
            <a:ext cx="7344816" cy="1227772"/>
          </a:xfrm>
          <a:prstGeom prst="rect">
            <a:avLst/>
          </a:prstGeom>
        </p:spPr>
        <p:txBody>
          <a:bodyPr wrap="square">
            <a:spAutoFit/>
          </a:bodyPr>
          <a:lstStyle/>
          <a:p>
            <a:pPr>
              <a:lnSpc>
                <a:spcPct val="140000"/>
              </a:lnSpc>
              <a:spcAft>
                <a:spcPts val="0"/>
              </a:spcAft>
              <a:tabLst>
                <a:tab pos="4500880" algn="l"/>
              </a:tabLst>
            </a:pPr>
            <a:r>
              <a:rPr lang="en-US" altLang="zh-CN" kern="100" dirty="0">
                <a:latin typeface="Times New Roman" panose="02020603050405020304"/>
                <a:ea typeface="楷体_GB2312"/>
                <a:cs typeface="Courier New" panose="02070309020205020404"/>
              </a:rPr>
              <a:t>She suggested I turn to the former head girl and find some assistants.</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504453" y="1079847"/>
          <a:ext cx="10549172" cy="4860540"/>
        </p:xfrm>
        <a:graphic>
          <a:graphicData uri="http://schemas.openxmlformats.org/drawingml/2006/table">
            <a:tbl>
              <a:tblPr/>
              <a:tblGrid>
                <a:gridCol w="10549172"/>
              </a:tblGrid>
              <a:tr h="4860540">
                <a:tc>
                  <a:txBody>
                    <a:bodyPr/>
                    <a:lstStyle/>
                    <a:p>
                      <a:pPr algn="l">
                        <a:lnSpc>
                          <a:spcPct val="140000"/>
                        </a:lnSpc>
                        <a:spcAft>
                          <a:spcPts val="0"/>
                        </a:spcAft>
                        <a:tabLst>
                          <a:tab pos="4500880" algn="l"/>
                        </a:tabLst>
                      </a:pPr>
                      <a:r>
                        <a:rPr lang="en-US" altLang="zh-CN" sz="2800" kern="100" dirty="0" smtClean="0">
                          <a:solidFill>
                            <a:srgbClr val="000000"/>
                          </a:solidFill>
                          <a:effectLst/>
                          <a:latin typeface="Times New Roman" panose="02020603050405020304"/>
                          <a:ea typeface="楷体_GB2312"/>
                          <a:cs typeface="Courier New" panose="02070309020205020404"/>
                        </a:rPr>
                        <a:t>3. Did her advice work for me</a:t>
                      </a:r>
                      <a:r>
                        <a:rPr lang="zh-CN" altLang="zh-CN" sz="2800" kern="100" dirty="0" smtClean="0">
                          <a:solidFill>
                            <a:srgbClr val="000000"/>
                          </a:solidFill>
                          <a:effectLst/>
                          <a:latin typeface="Times New Roman" panose="02020603050405020304"/>
                          <a:ea typeface="楷体_GB2312"/>
                          <a:cs typeface="Times New Roman" panose="02020603050405020304"/>
                        </a:rPr>
                        <a:t>？</a:t>
                      </a:r>
                      <a:r>
                        <a:rPr lang="en-US" altLang="zh-CN" sz="2800" kern="100" dirty="0" smtClean="0">
                          <a:solidFill>
                            <a:srgbClr val="000000"/>
                          </a:solidFill>
                          <a:effectLst/>
                          <a:latin typeface="Times New Roman" panose="02020603050405020304"/>
                          <a:ea typeface="楷体_GB2312"/>
                          <a:cs typeface="Courier New" panose="02070309020205020404"/>
                        </a:rPr>
                        <a:t>And what did I feel after taking her advice? </a:t>
                      </a:r>
                      <a:endParaRPr lang="zh-CN" altLang="zh-CN" sz="1050" kern="100" dirty="0" smtClean="0">
                        <a:effectLst/>
                        <a:latin typeface="宋体" panose="02010600030101010101" pitchFamily="2" charset="-122"/>
                        <a:cs typeface="Courier New" panose="02070309020205020404"/>
                      </a:endParaRPr>
                    </a:p>
                    <a:p>
                      <a:pPr algn="l">
                        <a:lnSpc>
                          <a:spcPct val="140000"/>
                        </a:lnSpc>
                        <a:spcAft>
                          <a:spcPts val="0"/>
                        </a:spcAft>
                        <a:tabLst>
                          <a:tab pos="4500880" algn="l"/>
                        </a:tabLst>
                      </a:pPr>
                      <a:r>
                        <a:rPr lang="en-US" altLang="zh-CN" sz="2800" kern="100" dirty="0" smtClean="0">
                          <a:solidFill>
                            <a:srgbClr val="000000"/>
                          </a:solidFill>
                          <a:effectLst/>
                          <a:latin typeface="Times New Roman" panose="02020603050405020304"/>
                          <a:ea typeface="楷体_GB2312"/>
                          <a:cs typeface="Courier New" panose="02070309020205020404"/>
                        </a:rPr>
                        <a:t>____________________________________________________________________________________________________________________________________________________________________</a:t>
                      </a:r>
                      <a:endParaRPr lang="en-US" altLang="zh-CN" sz="2800" kern="100" dirty="0" smtClean="0">
                        <a:solidFill>
                          <a:srgbClr val="000000"/>
                        </a:solidFill>
                        <a:effectLst/>
                        <a:latin typeface="Times New Roman" panose="02020603050405020304"/>
                        <a:ea typeface="楷体_GB2312"/>
                        <a:cs typeface="Courier New" panose="02070309020205020404"/>
                      </a:endParaRPr>
                    </a:p>
                    <a:p>
                      <a:pPr algn="l">
                        <a:lnSpc>
                          <a:spcPct val="140000"/>
                        </a:lnSpc>
                        <a:spcAft>
                          <a:spcPts val="0"/>
                        </a:spcAft>
                        <a:tabLst>
                          <a:tab pos="4500880" algn="l"/>
                        </a:tabLst>
                      </a:pPr>
                      <a:r>
                        <a:rPr lang="en-US" altLang="zh-CN" sz="2800" kern="100" dirty="0" smtClean="0">
                          <a:solidFill>
                            <a:srgbClr val="000000"/>
                          </a:solidFill>
                          <a:effectLst/>
                          <a:latin typeface="Times New Roman" panose="02020603050405020304"/>
                          <a:ea typeface="楷体_GB2312"/>
                          <a:cs typeface="Courier New" panose="02070309020205020404"/>
                        </a:rPr>
                        <a:t>4. What lesson did I get from the experience?</a:t>
                      </a:r>
                      <a:endParaRPr lang="zh-CN" altLang="zh-CN" sz="1050" kern="100" dirty="0" smtClean="0">
                        <a:effectLst/>
                        <a:latin typeface="宋体" panose="02010600030101010101" pitchFamily="2" charset="-122"/>
                        <a:cs typeface="Courier New" panose="02070309020205020404"/>
                      </a:endParaRPr>
                    </a:p>
                    <a:p>
                      <a:pPr>
                        <a:lnSpc>
                          <a:spcPct val="140000"/>
                        </a:lnSpc>
                      </a:pPr>
                      <a:r>
                        <a:rPr lang="en-US" altLang="zh-CN" sz="2800" kern="100" dirty="0" smtClean="0">
                          <a:solidFill>
                            <a:srgbClr val="000000"/>
                          </a:solidFill>
                          <a:effectLst/>
                          <a:latin typeface="Times New Roman" panose="02020603050405020304"/>
                          <a:ea typeface="楷体_GB2312"/>
                        </a:rPr>
                        <a:t>______________________________________________________________________________________________</a:t>
                      </a:r>
                      <a:endParaRPr lang="zh-CN" sz="2800" kern="100" dirty="0">
                        <a:effectLst/>
                        <a:latin typeface="宋体" panose="02010600030101010101" pitchFamily="2" charset="-122"/>
                        <a:cs typeface="Courier New" panose="02070309020205020404"/>
                      </a:endParaRPr>
                    </a:p>
                  </a:txBody>
                  <a:tcPr marL="25840" marR="258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 name="矩形 1"/>
          <p:cNvSpPr/>
          <p:nvPr/>
        </p:nvSpPr>
        <p:spPr>
          <a:xfrm>
            <a:off x="612465" y="2238128"/>
            <a:ext cx="10369152" cy="1899285"/>
          </a:xfrm>
          <a:prstGeom prst="rect">
            <a:avLst/>
          </a:prstGeom>
        </p:spPr>
        <p:txBody>
          <a:bodyPr wrap="square">
            <a:spAutoFit/>
          </a:bodyPr>
          <a:lstStyle/>
          <a:p>
            <a:pPr>
              <a:lnSpc>
                <a:spcPct val="140000"/>
              </a:lnSpc>
              <a:spcAft>
                <a:spcPts val="0"/>
              </a:spcAft>
              <a:tabLst>
                <a:tab pos="4500880" algn="l"/>
              </a:tabLst>
            </a:pPr>
            <a:r>
              <a:rPr lang="en-US" altLang="zh-CN" kern="100" dirty="0">
                <a:latin typeface="Times New Roman" panose="02020603050405020304"/>
                <a:ea typeface="楷体_GB2312"/>
                <a:cs typeface="Courier New" panose="02070309020205020404"/>
              </a:rPr>
              <a:t>I was doubtful at first, but my doubts vanished as the suggestions proved very helpful. I felt I would be able to do this and at the same time improve in my studies.</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600700" y="4640607"/>
            <a:ext cx="10369152" cy="1227772"/>
          </a:xfrm>
          <a:prstGeom prst="rect">
            <a:avLst/>
          </a:prstGeom>
        </p:spPr>
        <p:txBody>
          <a:bodyPr wrap="square">
            <a:spAutoFit/>
          </a:bodyPr>
          <a:lstStyle/>
          <a:p>
            <a:pPr>
              <a:lnSpc>
                <a:spcPct val="140000"/>
              </a:lnSpc>
              <a:spcAft>
                <a:spcPts val="0"/>
              </a:spcAft>
              <a:tabLst>
                <a:tab pos="4500880" algn="l"/>
              </a:tabLst>
            </a:pPr>
            <a:r>
              <a:rPr lang="en-US" altLang="zh-CN" kern="100" dirty="0">
                <a:latin typeface="Times New Roman" panose="02020603050405020304"/>
                <a:ea typeface="楷体_GB2312"/>
              </a:rPr>
              <a:t>When you ask for power, you should be prepared to accept the responsibilities that come with it too.</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647799"/>
            <a:ext cx="10693400" cy="55215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zh-CN" altLang="zh-CN" kern="100" dirty="0">
                <a:solidFill>
                  <a:srgbClr val="000000"/>
                </a:solidFill>
                <a:latin typeface="Times New Roman" panose="02020603050405020304"/>
                <a:cs typeface="Times New Roman" panose="02020603050405020304"/>
              </a:rPr>
              <a:t>任务四：根据材料内容和任务三中构思的故事发展情节续写两段，使之构成一篇完整的短文。</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zh-CN" altLang="zh-CN" kern="100" dirty="0">
                <a:solidFill>
                  <a:srgbClr val="000000"/>
                </a:solidFill>
                <a:latin typeface="Times New Roman" panose="02020603050405020304"/>
                <a:cs typeface="Times New Roman" panose="02020603050405020304"/>
              </a:rPr>
              <a:t>注意：续写词数应为</a:t>
            </a:r>
            <a:r>
              <a:rPr lang="en-US" altLang="zh-CN" kern="100" dirty="0">
                <a:solidFill>
                  <a:srgbClr val="000000"/>
                </a:solidFill>
                <a:latin typeface="Times New Roman" panose="02020603050405020304"/>
                <a:cs typeface="Courier New" panose="02070309020205020404"/>
              </a:rPr>
              <a:t>150</a:t>
            </a:r>
            <a:r>
              <a:rPr lang="zh-CN" altLang="zh-CN" kern="100" dirty="0">
                <a:solidFill>
                  <a:srgbClr val="000000"/>
                </a:solidFill>
                <a:latin typeface="Times New Roman" panose="02020603050405020304"/>
                <a:cs typeface="Times New Roman" panose="02020603050405020304"/>
              </a:rPr>
              <a:t>左右。</a:t>
            </a:r>
            <a:endParaRPr lang="zh-CN" altLang="zh-CN" sz="1050" kern="100" dirty="0">
              <a:latin typeface="宋体" panose="02010600030101010101" pitchFamily="2" charset="-122"/>
              <a:cs typeface="Courier New" panose="02070309020205020404"/>
            </a:endParaRPr>
          </a:p>
          <a:p>
            <a:pPr indent="711200">
              <a:spcAft>
                <a:spcPts val="0"/>
              </a:spcAft>
              <a:tabLst>
                <a:tab pos="4500880" algn="l"/>
              </a:tabLst>
            </a:pPr>
            <a:r>
              <a:rPr lang="en-US" altLang="zh-CN" kern="100" dirty="0">
                <a:solidFill>
                  <a:srgbClr val="000000"/>
                </a:solidFill>
                <a:latin typeface="Times New Roman" panose="02020603050405020304"/>
                <a:cs typeface="Courier New" panose="02070309020205020404"/>
              </a:rPr>
              <a:t>I was given countless responsibilities along with my studies. ______ </a:t>
            </a:r>
            <a:r>
              <a:rPr lang="en-US" altLang="zh-CN" kern="100" dirty="0" smtClean="0">
                <a:solidFill>
                  <a:srgbClr val="000000"/>
                </a:solidFill>
                <a:latin typeface="Times New Roman" panose="02020603050405020304"/>
                <a:cs typeface="Courier New" panose="02070309020205020404"/>
              </a:rPr>
              <a:t>__________________________________________________________________________________</a:t>
            </a:r>
            <a:r>
              <a:rPr lang="en-US" altLang="zh-CN" kern="100" dirty="0">
                <a:solidFill>
                  <a:srgbClr val="000000"/>
                </a:solidFill>
                <a:latin typeface="Times New Roman" panose="02020603050405020304"/>
                <a:cs typeface="Courier New" panose="02070309020205020404"/>
              </a:rPr>
              <a:t>__</a:t>
            </a:r>
            <a:r>
              <a:rPr lang="en-US" altLang="zh-CN" kern="100" dirty="0" smtClean="0">
                <a:solidFill>
                  <a:srgbClr val="000000"/>
                </a:solidFill>
                <a:latin typeface="Times New Roman" panose="02020603050405020304"/>
                <a:cs typeface="Courier New" panose="02070309020205020404"/>
              </a:rPr>
              <a:t>__________________________________</a:t>
            </a:r>
            <a:endParaRPr lang="en-US" altLang="zh-CN" kern="100" dirty="0" smtClean="0">
              <a:solidFill>
                <a:srgbClr val="000000"/>
              </a:solidFill>
              <a:latin typeface="Times New Roman" panose="02020603050405020304"/>
              <a:cs typeface="Courier New" panose="02070309020205020404"/>
            </a:endParaRPr>
          </a:p>
          <a:p>
            <a:pPr indent="711200" algn="just">
              <a:spcAft>
                <a:spcPts val="0"/>
              </a:spcAft>
              <a:tabLst>
                <a:tab pos="4500880" algn="l"/>
              </a:tabLst>
            </a:pPr>
            <a:r>
              <a:rPr lang="en-US" altLang="zh-CN" kern="100" dirty="0" smtClean="0">
                <a:solidFill>
                  <a:srgbClr val="000000"/>
                </a:solidFill>
                <a:latin typeface="Times New Roman" panose="02020603050405020304"/>
                <a:cs typeface="Courier New" panose="02070309020205020404"/>
              </a:rPr>
              <a:t>The </a:t>
            </a:r>
            <a:r>
              <a:rPr lang="en-US" altLang="zh-CN" kern="100" dirty="0">
                <a:solidFill>
                  <a:srgbClr val="000000"/>
                </a:solidFill>
                <a:latin typeface="Times New Roman" panose="02020603050405020304"/>
                <a:cs typeface="Courier New" panose="02070309020205020404"/>
              </a:rPr>
              <a:t>principal listened attentively, her concern clearly written on her face. </a:t>
            </a:r>
            <a:r>
              <a:rPr lang="en-US" altLang="zh-CN" kern="100" dirty="0" smtClean="0">
                <a:solidFill>
                  <a:srgbClr val="000000"/>
                </a:solidFill>
                <a:latin typeface="Times New Roman" panose="02020603050405020304"/>
                <a:cs typeface="Courier New" panose="02070309020205020404"/>
              </a:rPr>
              <a:t>______________________________________________________ __________________________________________</a:t>
            </a:r>
            <a:r>
              <a:rPr lang="en-US" altLang="zh-CN" kern="100" dirty="0" smtClean="0">
                <a:solidFill>
                  <a:srgbClr val="000000"/>
                </a:solidFill>
                <a:latin typeface="Times New Roman" panose="02020603050405020304"/>
              </a:rPr>
              <a:t>_________________</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877139"/>
            <a:ext cx="10693400" cy="48472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zh-CN" altLang="zh-CN" kern="100" dirty="0">
                <a:solidFill>
                  <a:srgbClr val="000000"/>
                </a:solidFill>
                <a:latin typeface="Times New Roman" panose="02020603050405020304"/>
                <a:ea typeface="黑体" panose="02010609060101010101" pitchFamily="49" charset="-122"/>
                <a:cs typeface="Times New Roman" panose="02020603050405020304"/>
              </a:rPr>
              <a:t>【参考范文】</a:t>
            </a:r>
            <a:endParaRPr lang="zh-CN" altLang="zh-CN" sz="1050" kern="100" dirty="0">
              <a:latin typeface="宋体" panose="02010600030101010101" pitchFamily="2" charset="-122"/>
              <a:cs typeface="Courier New" panose="02070309020205020404"/>
            </a:endParaRPr>
          </a:p>
          <a:p>
            <a:pPr indent="711200" algn="just">
              <a:spcAft>
                <a:spcPts val="0"/>
              </a:spcAft>
              <a:tabLst>
                <a:tab pos="4500880" algn="l"/>
              </a:tabLst>
            </a:pPr>
            <a:r>
              <a:rPr lang="en-US" altLang="zh-CN" u="sng" kern="100" dirty="0">
                <a:solidFill>
                  <a:srgbClr val="000000"/>
                </a:solidFill>
                <a:latin typeface="Times New Roman" panose="02020603050405020304"/>
                <a:cs typeface="Courier New" panose="02070309020205020404"/>
              </a:rPr>
              <a:t>I was given countless responsibilities along with my studies.</a:t>
            </a:r>
            <a:r>
              <a:rPr lang="en-US" altLang="zh-CN" kern="100" dirty="0">
                <a:solidFill>
                  <a:srgbClr val="000000"/>
                </a:solidFill>
                <a:latin typeface="Times New Roman" panose="02020603050405020304"/>
                <a:cs typeface="Courier New" panose="02070309020205020404"/>
              </a:rPr>
              <a:t> I had to check students' uniform, keep an alert mind for bullies, and maintain order when students queued up for meals. My energy and the excitement drained out of me as I </a:t>
            </a:r>
            <a:r>
              <a:rPr lang="en-US" altLang="zh-CN" kern="100" dirty="0" err="1">
                <a:solidFill>
                  <a:srgbClr val="000000"/>
                </a:solidFill>
                <a:latin typeface="Times New Roman" panose="02020603050405020304"/>
                <a:cs typeface="Courier New" panose="02070309020205020404"/>
              </a:rPr>
              <a:t>realised</a:t>
            </a:r>
            <a:r>
              <a:rPr lang="en-US" altLang="zh-CN" kern="100" dirty="0">
                <a:solidFill>
                  <a:srgbClr val="000000"/>
                </a:solidFill>
                <a:latin typeface="Times New Roman" panose="02020603050405020304"/>
                <a:cs typeface="Courier New" panose="02070309020205020404"/>
              </a:rPr>
              <a:t> that with a position come burdens. As a result, my marks dropped dramatically and I eventually broke down. One day, I found myself in the principal's office, telling her with deep sorrow that I could no longer be the head girl</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048333"/>
            <a:ext cx="10693400" cy="431038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indent="711200" algn="just">
              <a:spcAft>
                <a:spcPts val="0"/>
              </a:spcAft>
              <a:tabLst>
                <a:tab pos="4500880" algn="l"/>
              </a:tabLst>
            </a:pPr>
            <a:r>
              <a:rPr lang="en-US" altLang="zh-CN" u="sng" kern="100" dirty="0">
                <a:solidFill>
                  <a:srgbClr val="000000"/>
                </a:solidFill>
                <a:latin typeface="Times New Roman" panose="02020603050405020304"/>
                <a:cs typeface="Courier New" panose="02070309020205020404"/>
              </a:rPr>
              <a:t>The principal listened attentively, her concern clearly written on her face.</a:t>
            </a:r>
            <a:r>
              <a:rPr lang="en-US" altLang="zh-CN" kern="100" dirty="0">
                <a:solidFill>
                  <a:srgbClr val="000000"/>
                </a:solidFill>
                <a:latin typeface="Times New Roman" panose="02020603050405020304"/>
                <a:cs typeface="Courier New" panose="02070309020205020404"/>
              </a:rPr>
              <a:t> She put her hand on my shoulder and expressed her understanding. She suggested I turn to the former head girl and find some assistants. I was doubtful at first, but my doubts vanished as the suggestions proved very helpful. I felt I would be able to do this and at the same time improve in my studies. When you ask for power, you should be prepared to accept the responsibilities that come with it too</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5" name="副标题 1"/>
          <p:cNvSpPr txBox="1"/>
          <p:nvPr/>
        </p:nvSpPr>
        <p:spPr>
          <a:xfrm>
            <a:off x="1" y="2720216"/>
            <a:ext cx="11522074" cy="953135"/>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重构拓展</a:t>
            </a:r>
            <a:endPar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454105"/>
            <a:ext cx="10692000" cy="1057790"/>
          </a:xfrm>
        </p:spPr>
        <p:txBody>
          <a:bodyPr/>
          <a:lstStyle/>
          <a:p>
            <a:pPr algn="just">
              <a:lnSpc>
                <a:spcPct val="120000"/>
              </a:lnSpc>
              <a:spcAft>
                <a:spcPts val="0"/>
              </a:spcAft>
              <a:tabLst>
                <a:tab pos="4500880" algn="l"/>
              </a:tabLst>
            </a:pPr>
            <a:r>
              <a:rPr lang="zh-CN" altLang="zh-CN" kern="100" dirty="0">
                <a:solidFill>
                  <a:srgbClr val="000000"/>
                </a:solidFill>
                <a:latin typeface="Times New Roman" panose="02020603050405020304"/>
                <a:ea typeface="黑体" panose="02010609060101010101" pitchFamily="49" charset="-122"/>
                <a:cs typeface="Times New Roman" panose="02020603050405020304"/>
              </a:rPr>
              <a:t>一、单元重构</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4500880" algn="l"/>
              </a:tabLst>
            </a:pPr>
            <a:r>
              <a:rPr lang="zh-CN" altLang="zh-CN" kern="100" dirty="0">
                <a:solidFill>
                  <a:srgbClr val="000000"/>
                </a:solidFill>
                <a:latin typeface="Times New Roman" panose="02020603050405020304"/>
                <a:cs typeface="Times New Roman" panose="02020603050405020304"/>
              </a:rPr>
              <a:t>请根据本单元所学内容，完成思维导图</a:t>
            </a:r>
            <a:r>
              <a:rPr lang="zh-CN" altLang="zh-CN" kern="100" dirty="0" smtClean="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5" name="副标题 1"/>
          <p:cNvSpPr txBox="1"/>
          <p:nvPr/>
        </p:nvSpPr>
        <p:spPr>
          <a:xfrm>
            <a:off x="415037" y="5652355"/>
            <a:ext cx="10692000" cy="605359"/>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4500880" algn="l"/>
              </a:tabLst>
            </a:pPr>
            <a:r>
              <a:rPr lang="zh-CN" altLang="zh-CN" kern="100" dirty="0">
                <a:solidFill>
                  <a:srgbClr val="FF0000"/>
                </a:solidFill>
                <a:latin typeface="Times New Roman" panose="02020603050405020304"/>
                <a:ea typeface="黑体" panose="02010609060101010101" pitchFamily="49" charset="-122"/>
                <a:cs typeface="Times New Roman" panose="02020603050405020304"/>
              </a:rPr>
              <a:t>答案：</a:t>
            </a:r>
            <a:r>
              <a:rPr lang="zh-CN" altLang="zh-CN" kern="100" dirty="0">
                <a:solidFill>
                  <a:srgbClr val="000000"/>
                </a:solidFill>
                <a:latin typeface="Times New Roman" panose="02020603050405020304"/>
                <a:ea typeface="楷体_GB2312"/>
                <a:cs typeface="Times New Roman" panose="02020603050405020304"/>
              </a:rPr>
              <a:t>略</a:t>
            </a:r>
            <a:endParaRPr lang="zh-CN" altLang="zh-CN" sz="1050" kern="100" dirty="0">
              <a:effectLst/>
              <a:latin typeface="宋体" panose="02010600030101010101" pitchFamily="2" charset="-122"/>
              <a:cs typeface="Courier New" panose="02070309020205020404"/>
            </a:endParaRPr>
          </a:p>
        </p:txBody>
      </p:sp>
      <p:pic>
        <p:nvPicPr>
          <p:cNvPr id="3" name="图片 2"/>
          <p:cNvPicPr>
            <a:picLocks noChangeAspect="1"/>
          </p:cNvPicPr>
          <p:nvPr/>
        </p:nvPicPr>
        <p:blipFill>
          <a:blip r:embed="rId1"/>
          <a:stretch>
            <a:fillRect/>
          </a:stretch>
        </p:blipFill>
        <p:spPr>
          <a:xfrm>
            <a:off x="2052955" y="1547495"/>
            <a:ext cx="8549640" cy="449834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4402" y="431560"/>
            <a:ext cx="10692000" cy="5777230"/>
          </a:xfrm>
        </p:spPr>
        <p:txBody>
          <a:bodyPr/>
          <a:lstStyle/>
          <a:p>
            <a:pPr algn="just">
              <a:lnSpc>
                <a:spcPct val="110000"/>
              </a:lnSpc>
              <a:spcAft>
                <a:spcPts val="0"/>
              </a:spcAft>
              <a:tabLst>
                <a:tab pos="4500880" algn="l"/>
              </a:tabLst>
            </a:pPr>
            <a:r>
              <a:rPr lang="zh-CN" altLang="zh-CN" kern="100" dirty="0">
                <a:solidFill>
                  <a:srgbClr val="000000"/>
                </a:solidFill>
                <a:latin typeface="Times New Roman" panose="02020603050405020304"/>
                <a:ea typeface="黑体" panose="02010609060101010101" pitchFamily="49" charset="-122"/>
                <a:cs typeface="Times New Roman" panose="02020603050405020304"/>
              </a:rPr>
              <a:t>二、拓展阅读</a:t>
            </a:r>
            <a:endParaRPr lang="zh-CN" altLang="zh-CN" sz="1050" kern="100" dirty="0">
              <a:latin typeface="宋体" panose="02010600030101010101" pitchFamily="2" charset="-122"/>
              <a:cs typeface="Courier New" panose="02070309020205020404"/>
            </a:endParaRPr>
          </a:p>
          <a:p>
            <a:pPr algn="just">
              <a:lnSpc>
                <a:spcPct val="110000"/>
              </a:lnSpc>
              <a:spcAft>
                <a:spcPts val="0"/>
              </a:spcAft>
              <a:tabLst>
                <a:tab pos="4500880" algn="l"/>
              </a:tabLst>
            </a:pPr>
            <a:r>
              <a:rPr lang="zh-CN" altLang="zh-CN" kern="100" dirty="0">
                <a:solidFill>
                  <a:srgbClr val="000000"/>
                </a:solidFill>
                <a:latin typeface="Times New Roman" panose="02020603050405020304"/>
                <a:cs typeface="Times New Roman" panose="02020603050405020304"/>
              </a:rPr>
              <a:t>阅读下面的文章，完成后面的题目。</a:t>
            </a:r>
            <a:endParaRPr lang="zh-CN" altLang="zh-CN" sz="1050" kern="100" dirty="0">
              <a:latin typeface="宋体" panose="02010600030101010101" pitchFamily="2" charset="-122"/>
              <a:cs typeface="Courier New" panose="02070309020205020404"/>
            </a:endParaRPr>
          </a:p>
          <a:p>
            <a:pPr indent="629285" algn="just">
              <a:lnSpc>
                <a:spcPct val="11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 Should humans explore space? If you ask me, I'll definitely give a positive answer.</a:t>
            </a:r>
            <a:endParaRPr lang="en-US" altLang="zh-CN" sz="2800" kern="100" dirty="0">
              <a:solidFill>
                <a:srgbClr val="000000"/>
              </a:solidFill>
              <a:latin typeface="Times New Roman" panose="02020603050405020304"/>
              <a:cs typeface="Courier New" panose="02070309020205020404"/>
            </a:endParaRPr>
          </a:p>
          <a:p>
            <a:pPr indent="629285" algn="just">
              <a:lnSpc>
                <a:spcPct val="11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The space exploration has a direct impact on the lives of humans, as well as the state of our world. Satellites moving around the earth enable communication across the world, connecting people of different continents and broadcasting information worldwide. The Global Positioning System (GPS) can identify our location anywhere. Furthermore, weather satellites can forecast harmful weather conditions, which allows humans to prepare for deadly natural disasters and save lives.</a:t>
            </a:r>
            <a:endParaRPr lang="en-US" altLang="zh-CN" sz="2800" kern="100" dirty="0">
              <a:solidFill>
                <a:srgbClr val="000000"/>
              </a:solidFill>
              <a:latin typeface="Times New Roman" panose="02020603050405020304"/>
              <a:cs typeface="Courier New" panose="02070309020205020404"/>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4402" y="935115"/>
            <a:ext cx="10692000" cy="4009390"/>
          </a:xfrm>
        </p:spPr>
        <p:txBody>
          <a:bodyPr/>
          <a:lstStyle/>
          <a:p>
            <a:pPr indent="629285"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Space programmes can also indirectly lead to the solution to poverty and world hunger. For example, large plots of land could be used far better if humans applied technologies. The most effective tool is the artificial earth satellite. It can screen areas of land within a very short time, indicating useful measures, such as the condition of crops, soil, rainfall, and droughts. It can then transmit this information to ground stations on the earth for better use.</a:t>
            </a:r>
            <a:endParaRPr lang="en-US" altLang="zh-CN" sz="2800" kern="100" dirty="0">
              <a:solidFill>
                <a:srgbClr val="000000"/>
              </a:solidFill>
              <a:latin typeface="Times New Roman" panose="02020603050405020304"/>
              <a:cs typeface="Courier New" panose="02070309020205020404"/>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466862"/>
            <a:ext cx="10702925" cy="1383665"/>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en-US" altLang="zh-CN" b="1" kern="100" dirty="0" smtClean="0">
                <a:solidFill>
                  <a:schemeClr val="tx1"/>
                </a:solidFill>
                <a:ea typeface="黑体" panose="02010609060101010101" pitchFamily="49" charset="-122"/>
                <a:cs typeface="Times New Roman" panose="02020603050405020304" pitchFamily="18" charset="0"/>
              </a:rPr>
              <a:t>Part 1    </a:t>
            </a:r>
            <a:r>
              <a:rPr lang="zh-CN" altLang="en-US" b="1" kern="100" dirty="0" smtClean="0">
                <a:solidFill>
                  <a:schemeClr val="tx1"/>
                </a:solidFill>
                <a:ea typeface="黑体" panose="02010609060101010101" pitchFamily="49" charset="-122"/>
                <a:cs typeface="Times New Roman" panose="02020603050405020304" pitchFamily="18" charset="0"/>
              </a:rPr>
              <a:t>应用文写作</a:t>
            </a:r>
            <a:endParaRPr lang="zh-CN" altLang="en-US" b="1" kern="100" dirty="0" smtClean="0">
              <a:solidFill>
                <a:schemeClr val="tx1"/>
              </a:solidFill>
              <a:ea typeface="黑体" panose="02010609060101010101" pitchFamily="49" charset="-122"/>
              <a:cs typeface="Times New Roman" panose="02020603050405020304" pitchFamily="18" charset="0"/>
            </a:endParaRPr>
          </a:p>
          <a:p>
            <a:pPr algn="ctr" defTabSz="913130" eaLnBrk="0" hangingPunct="0">
              <a:lnSpc>
                <a:spcPct val="150000"/>
              </a:lnSpc>
              <a:spcAft>
                <a:spcPts val="0"/>
              </a:spcAft>
              <a:tabLst>
                <a:tab pos="4800600" algn="l"/>
                <a:tab pos="10401300" algn="r"/>
              </a:tabLst>
              <a:defRPr/>
            </a:pPr>
            <a:r>
              <a:rPr lang="en-US" altLang="zh-CN" b="1" kern="100" dirty="0" smtClean="0">
                <a:solidFill>
                  <a:schemeClr val="tx1"/>
                </a:solidFill>
                <a:ea typeface="黑体" panose="02010609060101010101" pitchFamily="49" charset="-122"/>
                <a:cs typeface="Times New Roman" panose="02020603050405020304" pitchFamily="18" charset="0"/>
              </a:rPr>
              <a:t>——</a:t>
            </a:r>
            <a:r>
              <a:rPr lang="zh-CN" altLang="en-US" b="1" kern="100" dirty="0" smtClean="0">
                <a:solidFill>
                  <a:schemeClr val="tx1"/>
                </a:solidFill>
                <a:ea typeface="黑体" panose="02010609060101010101" pitchFamily="49" charset="-122"/>
                <a:cs typeface="Times New Roman" panose="02020603050405020304" pitchFamily="18" charset="0"/>
              </a:rPr>
              <a:t>太空生活日记</a:t>
            </a:r>
            <a:endParaRPr lang="en-US" altLang="zh-CN" b="1" kern="100" dirty="0" smtClean="0">
              <a:solidFill>
                <a:schemeClr val="tx1"/>
              </a:solidFill>
              <a:ea typeface="黑体" panose="02010609060101010101" pitchFamily="49" charset="-122"/>
              <a:cs typeface="Times New Roman" panose="02020603050405020304" pitchFamily="18" charset="0"/>
            </a:endParaRPr>
          </a:p>
        </p:txBody>
      </p:sp>
      <p:sp>
        <p:nvSpPr>
          <p:cNvPr id="15364" name="副标题 3"/>
          <p:cNvSpPr>
            <a:spLocks noGrp="1"/>
          </p:cNvSpPr>
          <p:nvPr>
            <p:ph type="subTitle" idx="1"/>
          </p:nvPr>
        </p:nvSpPr>
        <p:spPr bwMode="auto">
          <a:xfrm>
            <a:off x="414338" y="1579567"/>
            <a:ext cx="10693400" cy="36407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写作指导</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zh-CN" altLang="zh-CN" kern="100" dirty="0">
                <a:solidFill>
                  <a:srgbClr val="000000"/>
                </a:solidFill>
                <a:latin typeface="Times New Roman" panose="02020603050405020304"/>
                <a:cs typeface="Times New Roman" panose="02020603050405020304"/>
              </a:rPr>
              <a:t>太空生活日记主要记叙的是在太空里的生活情况。写这类文章时，需要注意以下几点：</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简要讲述在太空的日常生活，以及自己最喜欢的或最感动的事情。</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人称：此类日记一般以第一人称为主。</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3. </a:t>
            </a:r>
            <a:r>
              <a:rPr lang="zh-CN" altLang="zh-CN" kern="100" dirty="0">
                <a:solidFill>
                  <a:srgbClr val="000000"/>
                </a:solidFill>
                <a:latin typeface="Times New Roman" panose="02020603050405020304"/>
                <a:cs typeface="Times New Roman" panose="02020603050405020304"/>
              </a:rPr>
              <a:t>时态：此类日记一般以一般过去时为主</a:t>
            </a:r>
            <a:r>
              <a:rPr lang="zh-CN" altLang="zh-CN" kern="100" dirty="0" smtClean="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4402" y="935115"/>
            <a:ext cx="10692000" cy="4009390"/>
          </a:xfrm>
        </p:spPr>
        <p:txBody>
          <a:bodyPr/>
          <a:lstStyle/>
          <a:p>
            <a:pPr indent="629285"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In recent years, space</a:t>
            </a:r>
            <a:r>
              <a:rPr lang="en-US" altLang="en-US" sz="2800" kern="100" dirty="0">
                <a:solidFill>
                  <a:srgbClr val="000000"/>
                </a:solidFill>
                <a:latin typeface="Times New Roman" panose="02020603050405020304"/>
                <a:cs typeface="Courier New" panose="02070309020205020404"/>
              </a:rPr>
              <a:t>­</a:t>
            </a:r>
            <a:r>
              <a:rPr lang="en-US" altLang="zh-CN" sz="2800" kern="100" dirty="0">
                <a:solidFill>
                  <a:srgbClr val="000000"/>
                </a:solidFill>
                <a:latin typeface="Times New Roman" panose="02020603050405020304"/>
                <a:cs typeface="Courier New" panose="02070309020205020404"/>
              </a:rPr>
              <a:t>based technologies have become an important factor to reach and expand global health objectives. Information provided by remote technologies can be applied to study the epidemiology (</a:t>
            </a:r>
            <a:r>
              <a:rPr lang="zh-CN" altLang="en-US" sz="2800" kern="100" dirty="0">
                <a:solidFill>
                  <a:srgbClr val="000000"/>
                </a:solidFill>
                <a:latin typeface="Times New Roman" panose="02020603050405020304"/>
                <a:cs typeface="Courier New" panose="02070309020205020404"/>
              </a:rPr>
              <a:t>流行病学</a:t>
            </a:r>
            <a:r>
              <a:rPr lang="en-US" altLang="zh-CN" sz="2800" kern="100" dirty="0">
                <a:solidFill>
                  <a:srgbClr val="000000"/>
                </a:solidFill>
                <a:latin typeface="Times New Roman" panose="02020603050405020304"/>
                <a:cs typeface="Courier New" panose="02070309020205020404"/>
              </a:rPr>
              <a:t>). This data provided by space technologies can monitor disease patterns, understand the environmental causes that spread it, make predictions about where it can spread in the future, and make plans to fight it efficiently.</a:t>
            </a:r>
            <a:endParaRPr lang="en-US" altLang="zh-CN" sz="2800" kern="100" dirty="0">
              <a:solidFill>
                <a:srgbClr val="000000"/>
              </a:solidFill>
              <a:latin typeface="Times New Roman" panose="02020603050405020304"/>
              <a:cs typeface="Courier New" panose="02070309020205020404"/>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4402" y="935115"/>
            <a:ext cx="10692000" cy="3449955"/>
          </a:xfrm>
        </p:spPr>
        <p:txBody>
          <a:bodyPr/>
          <a:lstStyle/>
          <a:p>
            <a:pPr indent="629285"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Furthermore, space exploration is something we can do for future generations. Mankind is using the resources provided on the planet, but these will run out one day. Overpopulation can be an existential threat to all mankind. With the advancement of space technology, it will be wise to use and explore the vast potential of other planets, such as the availability of mining resources on asteroids or other planets.</a:t>
            </a:r>
            <a:endParaRPr lang="en-US" altLang="zh-CN" sz="2800" kern="100" dirty="0">
              <a:solidFill>
                <a:srgbClr val="000000"/>
              </a:solidFill>
              <a:latin typeface="Times New Roman" panose="02020603050405020304"/>
              <a:cs typeface="Courier New" panose="02070309020205020404"/>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4402" y="935115"/>
            <a:ext cx="10692000" cy="4569460"/>
          </a:xfrm>
        </p:spPr>
        <p:txBody>
          <a:bodyPr/>
          <a:lstStyle/>
          <a:p>
            <a:pPr indent="629285"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For the exploration of the universe, perhaps the most advantageous of all is that it will unite us to work together for a common purpose, regardless of our differences.</a:t>
            </a:r>
            <a:endParaRPr lang="en-US" altLang="zh-CN" sz="2800" kern="100" dirty="0">
              <a:solidFill>
                <a:srgbClr val="000000"/>
              </a:solidFill>
              <a:latin typeface="Times New Roman" panose="02020603050405020304"/>
              <a:cs typeface="Courier New" panose="02070309020205020404"/>
            </a:endParaRPr>
          </a:p>
          <a:p>
            <a:pPr indent="629285"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1. What can space exploration do according to Paragraph 2?</a:t>
            </a:r>
            <a:endParaRPr lang="en-US" altLang="zh-CN" sz="2800" kern="100" dirty="0">
              <a:solidFill>
                <a:srgbClr val="000000"/>
              </a:solidFill>
              <a:latin typeface="Times New Roman" panose="02020603050405020304"/>
              <a:cs typeface="Courier New" panose="02070309020205020404"/>
            </a:endParaRPr>
          </a:p>
          <a:p>
            <a:pPr indent="629285"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A. Improve the traffic on the earth.</a:t>
            </a:r>
            <a:endParaRPr lang="en-US" altLang="zh-CN" sz="2800" kern="100" dirty="0">
              <a:solidFill>
                <a:srgbClr val="000000"/>
              </a:solidFill>
              <a:latin typeface="Times New Roman" panose="02020603050405020304"/>
              <a:cs typeface="Courier New" panose="02070309020205020404"/>
            </a:endParaRPr>
          </a:p>
          <a:p>
            <a:pPr indent="629285"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B. Help humans communicate and spread information.</a:t>
            </a:r>
            <a:endParaRPr lang="en-US" altLang="zh-CN" sz="2800" kern="100" dirty="0">
              <a:solidFill>
                <a:srgbClr val="000000"/>
              </a:solidFill>
              <a:latin typeface="Times New Roman" panose="02020603050405020304"/>
              <a:cs typeface="Courier New" panose="02070309020205020404"/>
            </a:endParaRPr>
          </a:p>
          <a:p>
            <a:pPr indent="629285"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C. Help prevent deadly natural disasters.</a:t>
            </a:r>
            <a:endParaRPr lang="en-US" altLang="zh-CN" sz="2800" kern="100" dirty="0">
              <a:solidFill>
                <a:srgbClr val="000000"/>
              </a:solidFill>
              <a:latin typeface="Times New Roman" panose="02020603050405020304"/>
              <a:cs typeface="Courier New" panose="02070309020205020404"/>
            </a:endParaRPr>
          </a:p>
          <a:p>
            <a:pPr indent="629285"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D. Promote travel between countries.</a:t>
            </a:r>
            <a:endParaRPr lang="en-US" altLang="zh-CN" sz="2800" kern="100" dirty="0">
              <a:solidFill>
                <a:srgbClr val="000000"/>
              </a:solidFill>
              <a:latin typeface="Times New Roman" panose="02020603050405020304"/>
              <a:cs typeface="Courier New" panose="02070309020205020404"/>
            </a:endParaRPr>
          </a:p>
        </p:txBody>
      </p:sp>
      <p:sp>
        <p:nvSpPr>
          <p:cNvPr id="3" name="矩形 2"/>
          <p:cNvSpPr/>
          <p:nvPr/>
        </p:nvSpPr>
        <p:spPr>
          <a:xfrm>
            <a:off x="970863" y="3851753"/>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32182" y="1223405"/>
            <a:ext cx="10692000" cy="2889885"/>
          </a:xfrm>
        </p:spPr>
        <p:txBody>
          <a:bodyPr/>
          <a:lstStyle/>
          <a:p>
            <a:pPr indent="629285"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2. How can space programmes help solve poverty and world hunger?</a:t>
            </a:r>
            <a:endParaRPr lang="en-US" altLang="zh-CN" sz="2800" kern="100" dirty="0">
              <a:solidFill>
                <a:srgbClr val="000000"/>
              </a:solidFill>
              <a:latin typeface="Times New Roman" panose="02020603050405020304"/>
              <a:cs typeface="Courier New" panose="02070309020205020404"/>
            </a:endParaRPr>
          </a:p>
          <a:p>
            <a:pPr indent="629285"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A. By benefiting crop production with artificial earth satellites.</a:t>
            </a:r>
            <a:endParaRPr lang="en-US" altLang="zh-CN" sz="2800" kern="100" dirty="0">
              <a:solidFill>
                <a:srgbClr val="000000"/>
              </a:solidFill>
              <a:latin typeface="Times New Roman" panose="02020603050405020304"/>
              <a:cs typeface="Courier New" panose="02070309020205020404"/>
            </a:endParaRPr>
          </a:p>
          <a:p>
            <a:pPr indent="629285"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B. By transporting food worldwide more easily.</a:t>
            </a:r>
            <a:endParaRPr lang="en-US" altLang="zh-CN" sz="2800" kern="100" dirty="0">
              <a:solidFill>
                <a:srgbClr val="000000"/>
              </a:solidFill>
              <a:latin typeface="Times New Roman" panose="02020603050405020304"/>
              <a:cs typeface="Courier New" panose="02070309020205020404"/>
            </a:endParaRPr>
          </a:p>
          <a:p>
            <a:pPr indent="629285"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C. By creating job opportunities for the poor.</a:t>
            </a:r>
            <a:endParaRPr lang="en-US" altLang="zh-CN" sz="2800" kern="100" dirty="0">
              <a:solidFill>
                <a:srgbClr val="000000"/>
              </a:solidFill>
              <a:latin typeface="Times New Roman" panose="02020603050405020304"/>
              <a:cs typeface="Courier New" panose="02070309020205020404"/>
            </a:endParaRPr>
          </a:p>
          <a:p>
            <a:pPr indent="629285"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D. By protecting available land resources.</a:t>
            </a:r>
            <a:endParaRPr lang="en-US" altLang="zh-CN" sz="2800" kern="100" dirty="0">
              <a:solidFill>
                <a:srgbClr val="000000"/>
              </a:solidFill>
              <a:latin typeface="Times New Roman" panose="02020603050405020304"/>
              <a:cs typeface="Courier New" panose="02070309020205020404"/>
            </a:endParaRPr>
          </a:p>
        </p:txBody>
      </p:sp>
      <p:sp>
        <p:nvSpPr>
          <p:cNvPr id="3" name="矩形 2"/>
          <p:cNvSpPr/>
          <p:nvPr/>
        </p:nvSpPr>
        <p:spPr>
          <a:xfrm>
            <a:off x="973403" y="1977868"/>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32182" y="1223405"/>
            <a:ext cx="10692000" cy="2889885"/>
          </a:xfrm>
        </p:spPr>
        <p:txBody>
          <a:bodyPr/>
          <a:lstStyle/>
          <a:p>
            <a:pPr indent="629285"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3. What does the writer think of mining resources on other planets?</a:t>
            </a:r>
            <a:endParaRPr lang="en-US" altLang="zh-CN" sz="2800" kern="100" dirty="0">
              <a:solidFill>
                <a:srgbClr val="000000"/>
              </a:solidFill>
              <a:latin typeface="Times New Roman" panose="02020603050405020304"/>
              <a:cs typeface="Courier New" panose="02070309020205020404"/>
            </a:endParaRPr>
          </a:p>
          <a:p>
            <a:pPr indent="629285"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A. Time</a:t>
            </a:r>
            <a:r>
              <a:rPr lang="en-US" altLang="en-US" sz="2800" kern="100" dirty="0">
                <a:solidFill>
                  <a:srgbClr val="000000"/>
                </a:solidFill>
                <a:latin typeface="Times New Roman" panose="02020603050405020304"/>
                <a:cs typeface="Courier New" panose="02070309020205020404"/>
              </a:rPr>
              <a:t>­</a:t>
            </a:r>
            <a:r>
              <a:rPr lang="en-US" altLang="zh-CN" sz="2800" kern="100" dirty="0">
                <a:solidFill>
                  <a:srgbClr val="000000"/>
                </a:solidFill>
                <a:latin typeface="Times New Roman" panose="02020603050405020304"/>
                <a:cs typeface="Courier New" panose="02070309020205020404"/>
              </a:rPr>
              <a:t>wasting.    </a:t>
            </a:r>
            <a:endParaRPr lang="en-US" altLang="zh-CN" sz="2800" kern="100" dirty="0">
              <a:solidFill>
                <a:srgbClr val="000000"/>
              </a:solidFill>
              <a:latin typeface="Times New Roman" panose="02020603050405020304"/>
              <a:cs typeface="Courier New" panose="02070309020205020404"/>
            </a:endParaRPr>
          </a:p>
          <a:p>
            <a:pPr indent="629285"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B. Arguable.</a:t>
            </a:r>
            <a:endParaRPr lang="en-US" altLang="zh-CN" sz="2800" kern="100" dirty="0">
              <a:solidFill>
                <a:srgbClr val="000000"/>
              </a:solidFill>
              <a:latin typeface="Times New Roman" panose="02020603050405020304"/>
              <a:cs typeface="Courier New" panose="02070309020205020404"/>
            </a:endParaRPr>
          </a:p>
          <a:p>
            <a:pPr indent="629285"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C. Unnecessary.    </a:t>
            </a:r>
            <a:endParaRPr lang="en-US" altLang="zh-CN" sz="2800" kern="100" dirty="0">
              <a:solidFill>
                <a:srgbClr val="000000"/>
              </a:solidFill>
              <a:latin typeface="Times New Roman" panose="02020603050405020304"/>
              <a:cs typeface="Courier New" panose="02070309020205020404"/>
            </a:endParaRPr>
          </a:p>
          <a:p>
            <a:pPr indent="629285"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D. Rewarding.</a:t>
            </a:r>
            <a:endParaRPr lang="en-US" altLang="zh-CN" sz="2800" kern="100" dirty="0">
              <a:solidFill>
                <a:srgbClr val="000000"/>
              </a:solidFill>
              <a:latin typeface="Times New Roman" panose="02020603050405020304"/>
              <a:cs typeface="Courier New" panose="02070309020205020404"/>
            </a:endParaRPr>
          </a:p>
        </p:txBody>
      </p:sp>
      <p:sp>
        <p:nvSpPr>
          <p:cNvPr id="3" name="矩形 2"/>
          <p:cNvSpPr/>
          <p:nvPr/>
        </p:nvSpPr>
        <p:spPr>
          <a:xfrm>
            <a:off x="973403" y="3672683"/>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32182" y="1223405"/>
            <a:ext cx="10692000" cy="2889885"/>
          </a:xfrm>
        </p:spPr>
        <p:txBody>
          <a:bodyPr/>
          <a:lstStyle/>
          <a:p>
            <a:pPr indent="629285"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4. What is the purpose of the last paragraph?</a:t>
            </a:r>
            <a:endParaRPr lang="en-US" altLang="zh-CN" sz="2800" kern="100" dirty="0">
              <a:solidFill>
                <a:srgbClr val="000000"/>
              </a:solidFill>
              <a:latin typeface="Times New Roman" panose="02020603050405020304"/>
              <a:cs typeface="Courier New" panose="02070309020205020404"/>
            </a:endParaRPr>
          </a:p>
          <a:p>
            <a:pPr indent="629285"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A. To ask people to explore space independently.</a:t>
            </a:r>
            <a:endParaRPr lang="en-US" altLang="zh-CN" sz="2800" kern="100" dirty="0">
              <a:solidFill>
                <a:srgbClr val="000000"/>
              </a:solidFill>
              <a:latin typeface="Times New Roman" panose="02020603050405020304"/>
              <a:cs typeface="Courier New" panose="02070309020205020404"/>
            </a:endParaRPr>
          </a:p>
          <a:p>
            <a:pPr indent="629285"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B. To encourage people to explore space cooperatively.</a:t>
            </a:r>
            <a:endParaRPr lang="en-US" altLang="zh-CN" sz="2800" kern="100" dirty="0">
              <a:solidFill>
                <a:srgbClr val="000000"/>
              </a:solidFill>
              <a:latin typeface="Times New Roman" panose="02020603050405020304"/>
              <a:cs typeface="Courier New" panose="02070309020205020404"/>
            </a:endParaRPr>
          </a:p>
          <a:p>
            <a:pPr indent="629285"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C. To tell the readers the importance of exploring space.</a:t>
            </a:r>
            <a:endParaRPr lang="en-US" altLang="zh-CN" sz="2800" kern="100" dirty="0">
              <a:solidFill>
                <a:srgbClr val="000000"/>
              </a:solidFill>
              <a:latin typeface="Times New Roman" panose="02020603050405020304"/>
              <a:cs typeface="Courier New" panose="02070309020205020404"/>
            </a:endParaRPr>
          </a:p>
          <a:p>
            <a:pPr indent="629285" algn="just">
              <a:lnSpc>
                <a:spcPct val="130000"/>
              </a:lnSpc>
              <a:spcAft>
                <a:spcPts val="0"/>
              </a:spcAft>
              <a:tabLst>
                <a:tab pos="4500880" algn="l"/>
              </a:tabLst>
            </a:pPr>
            <a:r>
              <a:rPr lang="en-US" altLang="zh-CN" sz="2800" kern="100" dirty="0">
                <a:solidFill>
                  <a:srgbClr val="000000"/>
                </a:solidFill>
                <a:latin typeface="Times New Roman" panose="02020603050405020304"/>
                <a:cs typeface="Courier New" panose="02070309020205020404"/>
              </a:rPr>
              <a:t>D. To show the readers the advantages of exploring space.</a:t>
            </a:r>
            <a:endParaRPr lang="en-US" altLang="zh-CN" sz="2800" kern="100" dirty="0">
              <a:solidFill>
                <a:srgbClr val="000000"/>
              </a:solidFill>
              <a:latin typeface="Times New Roman" panose="02020603050405020304"/>
              <a:cs typeface="Courier New" panose="02070309020205020404"/>
            </a:endParaRPr>
          </a:p>
        </p:txBody>
      </p:sp>
      <p:sp>
        <p:nvSpPr>
          <p:cNvPr id="3" name="矩形 2"/>
          <p:cNvSpPr/>
          <p:nvPr/>
        </p:nvSpPr>
        <p:spPr>
          <a:xfrm>
            <a:off x="973403" y="2483328"/>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endParaRPr lang="en-US" altLang="zh-CN" sz="1890" b="1" dirty="0">
              <a:solidFill>
                <a:srgbClr val="FFFF00"/>
              </a:solidFill>
              <a:latin typeface="微软雅黑" panose="020B0503020204020204" pitchFamily="34" charset="-122"/>
              <a:ea typeface="微软雅黑" panose="020B0503020204020204" pitchFamily="34" charset="-122"/>
            </a:endParaRP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endParaRPr lang="zh-CN" altLang="en-US" sz="1890" b="1" spc="331" dirty="0">
              <a:solidFill>
                <a:srgbClr val="FFFF00"/>
              </a:solidFill>
              <a:latin typeface="微软雅黑" panose="020B0503020204020204" pitchFamily="34" charset="-122"/>
              <a:ea typeface="微软雅黑" panose="020B0503020204020204" pitchFamily="34" charset="-122"/>
            </a:endParaRPr>
          </a:p>
        </p:txBody>
      </p:sp>
      <p:pic>
        <p:nvPicPr>
          <p:cNvPr id="39943" name="Picture" descr="Picture"/>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endParaRPr lang="zh-CN" altLang="en-US" sz="1200">
              <a:solidFill>
                <a:srgbClr val="7F7F7F"/>
              </a:solidFill>
              <a:latin typeface="微软雅黑" panose="020B0503020204020204" pitchFamily="34" charset="-122"/>
              <a:ea typeface="微软雅黑" panose="020B0503020204020204" pitchFamily="34" charset="-122"/>
            </a:endParaRP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endParaRPr lang="zh-CN" altLang="en-US" sz="1700" b="1" dirty="0">
                <a:solidFill>
                  <a:prstClr val="white"/>
                </a:solidFill>
                <a:latin typeface="HelveticaNeueLT Pro 67 MdCn" pitchFamily="34" charset="0"/>
                <a:ea typeface="微软雅黑" panose="020B0503020204020204" pitchFamily="34" charset="-122"/>
              </a:endParaRP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endParaRPr lang="zh-CN" altLang="en-US" sz="1890" b="1" dirty="0">
                <a:solidFill>
                  <a:prstClr val="white"/>
                </a:solidFill>
                <a:latin typeface="微软雅黑" panose="020B0503020204020204" pitchFamily="34" charset="-122"/>
                <a:ea typeface="微软雅黑" panose="020B0503020204020204" pitchFamily="34" charset="-122"/>
              </a:endParaRP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2" action="ppaction://hlinkfile"/>
          </p:cNvPr>
          <p:cNvSpPr/>
          <p:nvPr>
            <p:custDataLst>
              <p:tags r:id="rId3"/>
            </p:custDataLst>
          </p:nvPr>
        </p:nvSpPr>
        <p:spPr>
          <a:xfrm>
            <a:off x="3235325" y="5220307"/>
            <a:ext cx="5586413" cy="672465"/>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单元质量评估</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六</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endPar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29" name="矩形 28">
            <a:hlinkClick r:id="rId4" action="ppaction://hlinkfile"/>
          </p:cNvPr>
          <p:cNvSpPr/>
          <p:nvPr/>
        </p:nvSpPr>
        <p:spPr>
          <a:xfrm>
            <a:off x="-251460" y="-180023"/>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r>
              <a:rPr lang="zh-CN" altLang="en-US" b="1">
                <a:solidFill>
                  <a:prstClr val="white"/>
                </a:solidFill>
              </a:rPr>
              <a:t>下下</a:t>
            </a: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endParaRPr lang="en-US" altLang="zh-CN" sz="1890" b="1" dirty="0">
              <a:solidFill>
                <a:srgbClr val="FFFF00"/>
              </a:solidFill>
              <a:latin typeface="微软雅黑" panose="020B0503020204020204" pitchFamily="34" charset="-122"/>
              <a:ea typeface="微软雅黑" panose="020B0503020204020204" pitchFamily="34" charset="-122"/>
            </a:endParaRP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endParaRPr lang="zh-CN" altLang="en-US" sz="1890" b="1" spc="331" dirty="0">
              <a:solidFill>
                <a:srgbClr val="FFFF00"/>
              </a:solidFill>
              <a:latin typeface="微软雅黑" panose="020B0503020204020204" pitchFamily="34" charset="-122"/>
              <a:ea typeface="微软雅黑" panose="020B0503020204020204" pitchFamily="34" charset="-122"/>
            </a:endParaRPr>
          </a:p>
        </p:txBody>
      </p:sp>
      <p:pic>
        <p:nvPicPr>
          <p:cNvPr id="78855" name="Picture" descr="Picture"/>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78857"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endParaRPr lang="zh-CN" altLang="en-US" sz="1200">
              <a:solidFill>
                <a:srgbClr val="7F7F7F"/>
              </a:solidFill>
              <a:latin typeface="微软雅黑" panose="020B0503020204020204" pitchFamily="34" charset="-122"/>
              <a:ea typeface="微软雅黑" panose="020B0503020204020204" pitchFamily="34" charset="-122"/>
            </a:endParaRPr>
          </a:p>
        </p:txBody>
      </p:sp>
      <p:sp>
        <p:nvSpPr>
          <p:cNvPr id="78858"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78859"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endParaRPr lang="zh-CN" altLang="en-US" sz="1700" b="1" dirty="0">
                <a:solidFill>
                  <a:prstClr val="white"/>
                </a:solidFill>
                <a:latin typeface="HelveticaNeueLT Pro 67 MdCn" pitchFamily="34" charset="0"/>
                <a:ea typeface="微软雅黑" panose="020B0503020204020204" pitchFamily="34" charset="-122"/>
              </a:endParaRP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8872"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endParaRPr lang="zh-CN" altLang="en-US" sz="1890" b="1" dirty="0">
                <a:solidFill>
                  <a:prstClr val="white"/>
                </a:solidFill>
                <a:latin typeface="微软雅黑" panose="020B0503020204020204" pitchFamily="34" charset="-122"/>
                <a:ea typeface="微软雅黑" panose="020B0503020204020204" pitchFamily="34" charset="-122"/>
              </a:endParaRP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2" action="ppaction://hlinkfile"/>
          </p:cNvPr>
          <p:cNvSpPr/>
          <p:nvPr>
            <p:custDataLst>
              <p:tags r:id="rId3"/>
            </p:custDataLst>
          </p:nvPr>
        </p:nvSpPr>
        <p:spPr>
          <a:xfrm>
            <a:off x="3235325" y="5148263"/>
            <a:ext cx="5586413" cy="672465"/>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模块质量评估</a:t>
            </a:r>
            <a:endPar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0" name="矩形 29">
            <a:hlinkClick r:id="rId4" action="ppaction://hlinkfile"/>
          </p:cNvPr>
          <p:cNvSpPr/>
          <p:nvPr/>
        </p:nvSpPr>
        <p:spPr>
          <a:xfrm>
            <a:off x="-179705" y="-252714"/>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图片 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endParaRPr lang="zh-CN" altLang="en-US" dirty="0">
              <a:solidFill>
                <a:schemeClr val="bg1"/>
              </a:solidFill>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860306"/>
            <a:ext cx="10693400" cy="49182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典题示例</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zh-CN" altLang="zh-CN" kern="100" dirty="0">
                <a:solidFill>
                  <a:srgbClr val="000000"/>
                </a:solidFill>
                <a:latin typeface="Times New Roman" panose="02020603050405020304"/>
                <a:cs typeface="Times New Roman" panose="02020603050405020304"/>
              </a:rPr>
              <a:t>请根据下面的内容写一篇英文日记。</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smtClean="0">
                <a:solidFill>
                  <a:srgbClr val="000000"/>
                </a:solidFill>
                <a:latin typeface="Times New Roman" panose="02020603050405020304"/>
                <a:ea typeface="楷体_GB2312"/>
                <a:cs typeface="Times New Roman" panose="02020603050405020304"/>
              </a:rPr>
              <a:t>        </a:t>
            </a:r>
            <a:r>
              <a:rPr lang="zh-CN" altLang="zh-CN" kern="100" dirty="0" smtClean="0">
                <a:solidFill>
                  <a:srgbClr val="000000"/>
                </a:solidFill>
                <a:latin typeface="Times New Roman" panose="02020603050405020304"/>
                <a:ea typeface="楷体_GB2312"/>
                <a:cs typeface="Times New Roman" panose="02020603050405020304"/>
              </a:rPr>
              <a:t>我</a:t>
            </a:r>
            <a:r>
              <a:rPr lang="zh-CN" altLang="zh-CN" kern="100" dirty="0">
                <a:solidFill>
                  <a:srgbClr val="000000"/>
                </a:solidFill>
                <a:latin typeface="Times New Roman" panose="02020603050405020304"/>
                <a:ea typeface="楷体_GB2312"/>
                <a:cs typeface="Times New Roman" panose="02020603050405020304"/>
              </a:rPr>
              <a:t>是翟志刚，一名来自中国的航天员。我很自豪成为中国第一位在太空行走的航天员。我和我的战友景海鹏、刘伯明一起在太空里待了接近三天。我们主要观察地球，做科学实验。令我最激动的是我出舱展示五星红旗的时刻。看到五星红旗飘扬在太空中，我感到非常自豪，因为这意味着我们的国家成为世界上第三个独立掌握空间出舱技术的国家</a:t>
            </a:r>
            <a:r>
              <a:rPr lang="zh-CN" altLang="zh-CN" kern="100" dirty="0" smtClean="0">
                <a:solidFill>
                  <a:srgbClr val="000000"/>
                </a:solidFill>
                <a:latin typeface="Times New Roman" panose="02020603050405020304"/>
                <a:ea typeface="楷体_GB2312"/>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049296"/>
            <a:ext cx="10693400" cy="431502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zh-CN" altLang="zh-CN" kern="100" dirty="0">
                <a:solidFill>
                  <a:srgbClr val="000000"/>
                </a:solidFill>
                <a:latin typeface="Times New Roman" panose="02020603050405020304"/>
                <a:cs typeface="Times New Roman" panose="02020603050405020304"/>
              </a:rPr>
              <a:t>注意：</a:t>
            </a: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词数</a:t>
            </a:r>
            <a:r>
              <a:rPr lang="en-US" altLang="zh-CN" kern="100" dirty="0">
                <a:solidFill>
                  <a:srgbClr val="000000"/>
                </a:solidFill>
                <a:latin typeface="Times New Roman" panose="02020603050405020304"/>
                <a:cs typeface="Courier New" panose="02070309020205020404"/>
              </a:rPr>
              <a:t>80</a:t>
            </a:r>
            <a:r>
              <a:rPr lang="zh-CN" altLang="zh-CN" kern="100" dirty="0">
                <a:solidFill>
                  <a:srgbClr val="000000"/>
                </a:solidFill>
                <a:latin typeface="Times New Roman" panose="02020603050405020304"/>
                <a:cs typeface="Times New Roman" panose="02020603050405020304"/>
              </a:rPr>
              <a:t>左右；</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文章须包括所有的内容，可以适当增加细节，以使内容连贯。</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zh-CN" altLang="zh-CN" kern="100" dirty="0">
                <a:solidFill>
                  <a:srgbClr val="000000"/>
                </a:solidFill>
                <a:latin typeface="Times New Roman" panose="02020603050405020304"/>
                <a:cs typeface="Times New Roman" panose="02020603050405020304"/>
              </a:rPr>
              <a:t>参考词汇：船舱</a:t>
            </a:r>
            <a:r>
              <a:rPr lang="en-US" altLang="zh-CN" kern="100" dirty="0">
                <a:solidFill>
                  <a:srgbClr val="000000"/>
                </a:solidFill>
                <a:latin typeface="Times New Roman" panose="02020603050405020304"/>
                <a:cs typeface="Courier New" panose="02070309020205020404"/>
              </a:rPr>
              <a:t>cabin; </a:t>
            </a:r>
            <a:r>
              <a:rPr lang="zh-CN" altLang="zh-CN" kern="100" dirty="0">
                <a:solidFill>
                  <a:srgbClr val="000000"/>
                </a:solidFill>
                <a:latin typeface="Times New Roman" panose="02020603050405020304"/>
                <a:cs typeface="Times New Roman" panose="02020603050405020304"/>
              </a:rPr>
              <a:t>太空出舱活动</a:t>
            </a:r>
            <a:r>
              <a:rPr lang="en-US" altLang="zh-CN" kern="100" dirty="0">
                <a:solidFill>
                  <a:srgbClr val="000000"/>
                </a:solidFill>
                <a:latin typeface="Times New Roman" panose="02020603050405020304"/>
                <a:cs typeface="Courier New" panose="02070309020205020404"/>
              </a:rPr>
              <a:t>extravehicular  activities</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smtClean="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894435"/>
            <a:ext cx="10693400" cy="62453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b="1" kern="100" dirty="0">
                <a:solidFill>
                  <a:srgbClr val="000000"/>
                </a:solidFill>
                <a:latin typeface="Times New Roman" panose="02020603050405020304"/>
                <a:ea typeface="黑体" panose="02010609060101010101" pitchFamily="49" charset="-122"/>
                <a:cs typeface="Courier New" panose="02070309020205020404"/>
              </a:rPr>
              <a:t>Step 1</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：审题谋</a:t>
            </a:r>
            <a:r>
              <a:rPr lang="zh-CN" altLang="zh-CN" kern="100" dirty="0" smtClean="0">
                <a:solidFill>
                  <a:srgbClr val="000000"/>
                </a:solidFill>
                <a:latin typeface="Times New Roman" panose="02020603050405020304"/>
                <a:ea typeface="黑体" panose="02010609060101010101" pitchFamily="49" charset="-122"/>
                <a:cs typeface="Times New Roman" panose="02020603050405020304"/>
              </a:rPr>
              <a:t>篇</a:t>
            </a:r>
            <a:endParaRPr lang="zh-CN" altLang="zh-CN" sz="1050" kern="100" dirty="0">
              <a:latin typeface="宋体" panose="02010600030101010101" pitchFamily="2" charset="-122"/>
              <a:cs typeface="Courier New" panose="02070309020205020404"/>
            </a:endParaRPr>
          </a:p>
        </p:txBody>
      </p:sp>
      <p:graphicFrame>
        <p:nvGraphicFramePr>
          <p:cNvPr id="2" name="表格 1"/>
          <p:cNvGraphicFramePr>
            <a:graphicFrameLocks noGrp="1"/>
          </p:cNvGraphicFramePr>
          <p:nvPr/>
        </p:nvGraphicFramePr>
        <p:xfrm>
          <a:off x="576263" y="1650519"/>
          <a:ext cx="10369550" cy="4181856"/>
        </p:xfrm>
        <a:graphic>
          <a:graphicData uri="http://schemas.openxmlformats.org/drawingml/2006/table">
            <a:tbl>
              <a:tblPr/>
              <a:tblGrid>
                <a:gridCol w="1495289"/>
                <a:gridCol w="8874261"/>
              </a:tblGrid>
              <a:tr h="0">
                <a:tc>
                  <a:txBody>
                    <a:bodyPr/>
                    <a:lstStyle/>
                    <a:p>
                      <a:pPr algn="ctr">
                        <a:lnSpc>
                          <a:spcPct val="140000"/>
                        </a:lnSpc>
                        <a:spcAft>
                          <a:spcPts val="0"/>
                        </a:spcAft>
                        <a:tabLst>
                          <a:tab pos="4500880" algn="l"/>
                        </a:tabLst>
                      </a:pPr>
                      <a:r>
                        <a:rPr lang="zh-CN" sz="2800" kern="100" dirty="0">
                          <a:solidFill>
                            <a:srgbClr val="CC0000"/>
                          </a:solidFill>
                          <a:effectLst/>
                          <a:latin typeface="宋体" panose="02010600030101010101" pitchFamily="2" charset="-122"/>
                          <a:ea typeface="微软雅黑" panose="020B0503020204020204" pitchFamily="34" charset="-122"/>
                          <a:cs typeface="Times New Roman" panose="02020603050405020304"/>
                        </a:rPr>
                        <a:t>文体</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________</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0000"/>
                        </a:lnSpc>
                        <a:spcAft>
                          <a:spcPts val="0"/>
                        </a:spcAft>
                        <a:tabLst>
                          <a:tab pos="450088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时态</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___________</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0000"/>
                        </a:lnSpc>
                        <a:spcAft>
                          <a:spcPts val="0"/>
                        </a:spcAft>
                        <a:tabLst>
                          <a:tab pos="450088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人称</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__________</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0000"/>
                        </a:lnSpc>
                        <a:spcAft>
                          <a:spcPts val="0"/>
                        </a:spcAft>
                        <a:tabLst>
                          <a:tab pos="450088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要点</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1. </a:t>
                      </a:r>
                      <a:r>
                        <a:rPr lang="zh-CN" sz="2800" kern="100" dirty="0">
                          <a:solidFill>
                            <a:srgbClr val="000000"/>
                          </a:solidFill>
                          <a:effectLst/>
                          <a:latin typeface="Times New Roman" panose="02020603050405020304"/>
                          <a:ea typeface="楷体_GB2312"/>
                          <a:cs typeface="Times New Roman" panose="02020603050405020304"/>
                        </a:rPr>
                        <a:t>简要介绍自己；</a:t>
                      </a:r>
                      <a:endParaRPr lang="zh-CN" sz="1050" kern="100" dirty="0">
                        <a:effectLst/>
                        <a:latin typeface="宋体" panose="02010600030101010101" pitchFamily="2" charset="-122"/>
                        <a:cs typeface="Courier New" panose="02070309020205020404"/>
                      </a:endParaRPr>
                    </a:p>
                    <a:p>
                      <a:pPr algn="l">
                        <a:lnSpc>
                          <a:spcPct val="14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2. </a:t>
                      </a:r>
                      <a:r>
                        <a:rPr lang="zh-CN" sz="2800" kern="100" dirty="0">
                          <a:solidFill>
                            <a:srgbClr val="000000"/>
                          </a:solidFill>
                          <a:effectLst/>
                          <a:latin typeface="Times New Roman" panose="02020603050405020304"/>
                          <a:ea typeface="楷体_GB2312"/>
                          <a:cs typeface="Times New Roman" panose="02020603050405020304"/>
                        </a:rPr>
                        <a:t>记叙太空中的日常生活；记叙自己最喜欢的事或最激动、最感动的事情；</a:t>
                      </a:r>
                      <a:endParaRPr lang="zh-CN" sz="1050" kern="100" dirty="0">
                        <a:effectLst/>
                        <a:latin typeface="宋体" panose="02010600030101010101" pitchFamily="2" charset="-122"/>
                        <a:cs typeface="Courier New" panose="02070309020205020404"/>
                      </a:endParaRPr>
                    </a:p>
                    <a:p>
                      <a:pPr algn="l">
                        <a:lnSpc>
                          <a:spcPct val="14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3. </a:t>
                      </a:r>
                      <a:r>
                        <a:rPr lang="zh-CN" sz="2800" kern="100" dirty="0">
                          <a:solidFill>
                            <a:srgbClr val="000000"/>
                          </a:solidFill>
                          <a:effectLst/>
                          <a:latin typeface="Times New Roman" panose="02020603050405020304"/>
                          <a:ea typeface="楷体_GB2312"/>
                          <a:cs typeface="Times New Roman" panose="02020603050405020304"/>
                        </a:rPr>
                        <a:t>发表自己的看法。</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矩形 2"/>
          <p:cNvSpPr/>
          <p:nvPr/>
        </p:nvSpPr>
        <p:spPr>
          <a:xfrm>
            <a:off x="2196641" y="1727919"/>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记叙文</a:t>
            </a:r>
            <a:endParaRPr lang="zh-CN" altLang="en-US" dirty="0"/>
          </a:p>
        </p:txBody>
      </p:sp>
      <p:sp>
        <p:nvSpPr>
          <p:cNvPr id="5" name="矩形 4"/>
          <p:cNvSpPr/>
          <p:nvPr/>
        </p:nvSpPr>
        <p:spPr>
          <a:xfrm>
            <a:off x="2196641" y="2303983"/>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一般过去时</a:t>
            </a:r>
            <a:endParaRPr lang="zh-CN" altLang="en-US" dirty="0"/>
          </a:p>
        </p:txBody>
      </p:sp>
      <p:sp>
        <p:nvSpPr>
          <p:cNvPr id="6" name="矩形 5"/>
          <p:cNvSpPr/>
          <p:nvPr/>
        </p:nvSpPr>
        <p:spPr>
          <a:xfrm>
            <a:off x="2196641" y="2918365"/>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第一人称</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558822"/>
            <a:ext cx="10693400" cy="54504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b="1" kern="100" dirty="0">
                <a:solidFill>
                  <a:srgbClr val="000000"/>
                </a:solidFill>
                <a:latin typeface="Times New Roman" panose="02020603050405020304"/>
                <a:ea typeface="黑体" panose="02010609060101010101" pitchFamily="49" charset="-122"/>
                <a:cs typeface="Courier New" panose="02070309020205020404"/>
              </a:rPr>
              <a:t>Step 2</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：要点补全</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①</a:t>
            </a:r>
            <a:r>
              <a:rPr lang="en-US" altLang="zh-CN" kern="100" dirty="0" smtClean="0">
                <a:solidFill>
                  <a:srgbClr val="000000"/>
                </a:solidFill>
                <a:latin typeface="Times New Roman" panose="02020603050405020304"/>
                <a:cs typeface="Courier New" panose="02070309020205020404"/>
              </a:rPr>
              <a:t>________________________ </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我们主要承担的事情</a:t>
            </a:r>
            <a:r>
              <a:rPr lang="en-US" altLang="zh-CN" kern="100" dirty="0">
                <a:solidFill>
                  <a:srgbClr val="000000"/>
                </a:solidFill>
                <a:latin typeface="Times New Roman" panose="02020603050405020304"/>
                <a:cs typeface="Courier New" panose="02070309020205020404"/>
              </a:rPr>
              <a:t>) was to observe Earth and carry out scientific  experiments.</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②</a:t>
            </a:r>
            <a:r>
              <a:rPr lang="en-US" altLang="zh-CN" kern="100" dirty="0">
                <a:solidFill>
                  <a:srgbClr val="000000"/>
                </a:solidFill>
                <a:latin typeface="Times New Roman" panose="02020603050405020304"/>
                <a:cs typeface="Courier New" panose="02070309020205020404"/>
              </a:rPr>
              <a:t>When I saw the flag floating in space, I </a:t>
            </a:r>
            <a:r>
              <a:rPr lang="en-US" altLang="zh-CN" kern="100" dirty="0" smtClean="0">
                <a:solidFill>
                  <a:srgbClr val="000000"/>
                </a:solidFill>
                <a:latin typeface="Times New Roman" panose="02020603050405020304"/>
                <a:cs typeface="Courier New" panose="02070309020205020404"/>
              </a:rPr>
              <a:t>_________________ </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感到非常自豪</a:t>
            </a:r>
            <a:r>
              <a:rPr lang="en-US" altLang="zh-CN" kern="100" dirty="0">
                <a:solidFill>
                  <a:srgbClr val="000000"/>
                </a:solidFill>
                <a:latin typeface="Times New Roman" panose="02020603050405020304"/>
                <a:cs typeface="Courier New" panose="02070309020205020404"/>
              </a:rPr>
              <a:t>).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③</a:t>
            </a:r>
            <a:r>
              <a:rPr lang="en-US" altLang="zh-CN" kern="100" dirty="0">
                <a:solidFill>
                  <a:srgbClr val="000000"/>
                </a:solidFill>
                <a:latin typeface="Times New Roman" panose="02020603050405020304"/>
                <a:cs typeface="Courier New" panose="02070309020205020404"/>
              </a:rPr>
              <a:t>I was very excited and I </a:t>
            </a:r>
            <a:r>
              <a:rPr lang="en-US" altLang="zh-CN" kern="100" dirty="0" smtClean="0">
                <a:solidFill>
                  <a:srgbClr val="000000"/>
                </a:solidFill>
                <a:latin typeface="Times New Roman" panose="02020603050405020304"/>
                <a:cs typeface="Courier New" panose="02070309020205020404"/>
              </a:rPr>
              <a:t>_____________________(</a:t>
            </a:r>
            <a:r>
              <a:rPr lang="zh-CN" altLang="zh-CN" kern="100" dirty="0">
                <a:solidFill>
                  <a:srgbClr val="000000"/>
                </a:solidFill>
                <a:latin typeface="Times New Roman" panose="02020603050405020304"/>
                <a:cs typeface="Times New Roman" panose="02020603050405020304"/>
              </a:rPr>
              <a:t>禁不住哭起来</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④</a:t>
            </a:r>
            <a:r>
              <a:rPr lang="en-US" altLang="zh-CN" kern="100" dirty="0">
                <a:solidFill>
                  <a:srgbClr val="000000"/>
                </a:solidFill>
                <a:latin typeface="Times New Roman" panose="02020603050405020304"/>
                <a:cs typeface="Courier New" panose="02070309020205020404"/>
              </a:rPr>
              <a:t>Our country has now </a:t>
            </a:r>
            <a:r>
              <a:rPr lang="en-US" altLang="zh-CN" kern="100" dirty="0" smtClean="0">
                <a:solidFill>
                  <a:srgbClr val="000000"/>
                </a:solidFill>
                <a:latin typeface="Times New Roman" panose="02020603050405020304"/>
                <a:cs typeface="Courier New" panose="02070309020205020404"/>
              </a:rPr>
              <a:t>_______________________________________ (</a:t>
            </a:r>
            <a:r>
              <a:rPr lang="zh-CN" altLang="zh-CN" kern="100" dirty="0">
                <a:solidFill>
                  <a:srgbClr val="000000"/>
                </a:solidFill>
                <a:latin typeface="Times New Roman" panose="02020603050405020304"/>
                <a:cs typeface="Times New Roman" panose="02020603050405020304"/>
              </a:rPr>
              <a:t>成为世界上第三个掌握</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的国家</a:t>
            </a:r>
            <a:r>
              <a:rPr lang="en-US" altLang="zh-CN" kern="100" dirty="0">
                <a:solidFill>
                  <a:srgbClr val="000000"/>
                </a:solidFill>
                <a:latin typeface="Times New Roman" panose="02020603050405020304"/>
                <a:cs typeface="Courier New" panose="02070309020205020404"/>
              </a:rPr>
              <a:t>) the technology of extravehicular activities</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936501" y="1204699"/>
            <a:ext cx="4099199"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What we mainly undertook</a:t>
            </a:r>
            <a:endParaRPr lang="zh-CN" altLang="en-US" dirty="0"/>
          </a:p>
        </p:txBody>
      </p:sp>
      <p:sp>
        <p:nvSpPr>
          <p:cNvPr id="3" name="矩形 2"/>
          <p:cNvSpPr/>
          <p:nvPr/>
        </p:nvSpPr>
        <p:spPr>
          <a:xfrm>
            <a:off x="7025413" y="2392831"/>
            <a:ext cx="2408032"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felt very proud</a:t>
            </a:r>
            <a:r>
              <a:rPr lang="en-US" altLang="zh-CN" kern="100" dirty="0">
                <a:solidFill>
                  <a:srgbClr val="000000"/>
                </a:solidFill>
                <a:latin typeface="Times New Roman" panose="02020603050405020304"/>
                <a:ea typeface="宋体" panose="02010600030101010101" pitchFamily="2" charset="-122"/>
              </a:rPr>
              <a:t> </a:t>
            </a:r>
            <a:endParaRPr lang="zh-CN" altLang="en-US" dirty="0"/>
          </a:p>
        </p:txBody>
      </p:sp>
      <p:sp>
        <p:nvSpPr>
          <p:cNvPr id="5" name="矩形 4"/>
          <p:cNvSpPr/>
          <p:nvPr/>
        </p:nvSpPr>
        <p:spPr>
          <a:xfrm>
            <a:off x="4653149" y="3600127"/>
            <a:ext cx="3127779"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couldn't help but cry</a:t>
            </a:r>
            <a:endParaRPr lang="zh-CN" altLang="en-US" dirty="0"/>
          </a:p>
        </p:txBody>
      </p:sp>
      <p:sp>
        <p:nvSpPr>
          <p:cNvPr id="6" name="矩形 5"/>
          <p:cNvSpPr/>
          <p:nvPr/>
        </p:nvSpPr>
        <p:spPr>
          <a:xfrm>
            <a:off x="3954410" y="4193031"/>
            <a:ext cx="7018268"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become the third country in the world to master</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607708"/>
            <a:ext cx="10693400" cy="31051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b="1" kern="100" dirty="0" smtClean="0">
                <a:solidFill>
                  <a:srgbClr val="000000"/>
                </a:solidFill>
                <a:latin typeface="Times New Roman" panose="02020603050405020304"/>
                <a:ea typeface="黑体" panose="02010609060101010101" pitchFamily="49" charset="-122"/>
                <a:cs typeface="Courier New" panose="02070309020205020404"/>
              </a:rPr>
              <a:t>Step 3</a:t>
            </a:r>
            <a:r>
              <a:rPr lang="zh-CN" altLang="zh-CN" kern="100" dirty="0" smtClean="0">
                <a:solidFill>
                  <a:srgbClr val="000000"/>
                </a:solidFill>
                <a:latin typeface="Times New Roman" panose="02020603050405020304"/>
                <a:ea typeface="黑体" panose="02010609060101010101" pitchFamily="49" charset="-122"/>
                <a:cs typeface="Times New Roman" panose="02020603050405020304"/>
              </a:rPr>
              <a:t>：句式升级</a:t>
            </a:r>
            <a:endParaRPr lang="zh-CN" altLang="zh-CN" sz="1050" kern="100" dirty="0" smtClean="0">
              <a:latin typeface="宋体" panose="02010600030101010101" pitchFamily="2" charset="-122"/>
              <a:cs typeface="Courier New" panose="02070309020205020404"/>
            </a:endParaRPr>
          </a:p>
          <a:p>
            <a:pPr algn="just">
              <a:spcAft>
                <a:spcPts val="0"/>
              </a:spcAft>
              <a:tabLst>
                <a:tab pos="4500880" algn="l"/>
              </a:tabLst>
            </a:pPr>
            <a:r>
              <a:rPr lang="en-US" altLang="zh-CN" kern="100" dirty="0" smtClean="0">
                <a:solidFill>
                  <a:srgbClr val="000000"/>
                </a:solidFill>
                <a:latin typeface="宋体" panose="02010600030101010101" pitchFamily="2" charset="-122"/>
                <a:cs typeface="Times New Roman" panose="02020603050405020304"/>
              </a:rPr>
              <a:t>①</a:t>
            </a:r>
            <a:r>
              <a:rPr lang="zh-CN" altLang="zh-CN" kern="100" dirty="0" smtClean="0">
                <a:solidFill>
                  <a:srgbClr val="000000"/>
                </a:solidFill>
                <a:latin typeface="Times New Roman" panose="02020603050405020304"/>
                <a:cs typeface="Times New Roman" panose="02020603050405020304"/>
              </a:rPr>
              <a:t>用现在分词短语作状语升级</a:t>
            </a:r>
            <a:r>
              <a:rPr lang="en-US" altLang="zh-CN" kern="100" dirty="0" smtClean="0">
                <a:solidFill>
                  <a:srgbClr val="000000"/>
                </a:solidFill>
                <a:latin typeface="Times New Roman" panose="02020603050405020304"/>
                <a:cs typeface="Courier New" panose="02070309020205020404"/>
              </a:rPr>
              <a:t>Step 2</a:t>
            </a:r>
            <a:r>
              <a:rPr lang="zh-CN" altLang="zh-CN" kern="100" dirty="0" smtClean="0">
                <a:solidFill>
                  <a:srgbClr val="000000"/>
                </a:solidFill>
                <a:latin typeface="Times New Roman" panose="02020603050405020304"/>
                <a:cs typeface="Times New Roman" panose="02020603050405020304"/>
              </a:rPr>
              <a:t>中的句</a:t>
            </a:r>
            <a:r>
              <a:rPr lang="en-US" altLang="zh-CN" kern="100" dirty="0" smtClean="0">
                <a:solidFill>
                  <a:srgbClr val="000000"/>
                </a:solidFill>
                <a:latin typeface="宋体" panose="02010600030101010101" pitchFamily="2" charset="-122"/>
                <a:cs typeface="Times New Roman" panose="02020603050405020304"/>
              </a:rPr>
              <a:t>②</a:t>
            </a:r>
            <a:endParaRPr lang="zh-CN" altLang="zh-CN" sz="1050" kern="100" dirty="0" smtClean="0">
              <a:latin typeface="宋体" panose="02010600030101010101" pitchFamily="2" charset="-122"/>
              <a:cs typeface="Courier New" panose="02070309020205020404"/>
            </a:endParaRPr>
          </a:p>
          <a:p>
            <a:pPr algn="just">
              <a:spcAft>
                <a:spcPts val="0"/>
              </a:spcAft>
              <a:tabLst>
                <a:tab pos="4500880" algn="l"/>
              </a:tabLst>
            </a:pPr>
            <a:r>
              <a:rPr lang="en-US" altLang="zh-CN" kern="100" dirty="0" smtClean="0">
                <a:solidFill>
                  <a:srgbClr val="000000"/>
                </a:solidFill>
                <a:latin typeface="Times New Roman" panose="02020603050405020304"/>
                <a:cs typeface="Courier New" panose="02070309020205020404"/>
              </a:rPr>
              <a:t>___________________________________________________________</a:t>
            </a:r>
            <a:r>
              <a:rPr lang="en-US" altLang="zh-CN" kern="100" dirty="0" smtClean="0">
                <a:solidFill>
                  <a:srgbClr val="000000"/>
                </a:solidFill>
                <a:latin typeface="宋体" panose="02010600030101010101" pitchFamily="2" charset="-122"/>
                <a:cs typeface="Times New Roman" panose="02020603050405020304"/>
              </a:rPr>
              <a:t>②</a:t>
            </a:r>
            <a:r>
              <a:rPr lang="zh-CN" altLang="zh-CN" kern="100" dirty="0" smtClean="0">
                <a:solidFill>
                  <a:srgbClr val="000000"/>
                </a:solidFill>
                <a:latin typeface="Times New Roman" panose="02020603050405020304"/>
                <a:cs typeface="Times New Roman" panose="02020603050405020304"/>
              </a:rPr>
              <a:t>用</a:t>
            </a:r>
            <a:r>
              <a:rPr lang="en-US" altLang="zh-CN" kern="100" dirty="0" smtClean="0">
                <a:solidFill>
                  <a:srgbClr val="000000"/>
                </a:solidFill>
                <a:latin typeface="Times New Roman" panose="02020603050405020304"/>
                <a:cs typeface="Courier New" panose="02070309020205020404"/>
              </a:rPr>
              <a:t>so... that... </a:t>
            </a:r>
            <a:r>
              <a:rPr lang="zh-CN" altLang="zh-CN" kern="100" dirty="0" smtClean="0">
                <a:solidFill>
                  <a:srgbClr val="000000"/>
                </a:solidFill>
                <a:latin typeface="Times New Roman" panose="02020603050405020304"/>
                <a:cs typeface="Times New Roman" panose="02020603050405020304"/>
              </a:rPr>
              <a:t>句式升级</a:t>
            </a:r>
            <a:r>
              <a:rPr lang="en-US" altLang="zh-CN" kern="100" dirty="0" smtClean="0">
                <a:solidFill>
                  <a:srgbClr val="000000"/>
                </a:solidFill>
                <a:latin typeface="Times New Roman" panose="02020603050405020304"/>
                <a:cs typeface="Courier New" panose="02070309020205020404"/>
              </a:rPr>
              <a:t>Step 2</a:t>
            </a:r>
            <a:r>
              <a:rPr lang="zh-CN" altLang="zh-CN" kern="100" dirty="0" smtClean="0">
                <a:solidFill>
                  <a:srgbClr val="000000"/>
                </a:solidFill>
                <a:latin typeface="Times New Roman" panose="02020603050405020304"/>
                <a:cs typeface="Times New Roman" panose="02020603050405020304"/>
              </a:rPr>
              <a:t>中的句</a:t>
            </a:r>
            <a:r>
              <a:rPr lang="en-US" altLang="zh-CN" kern="100" dirty="0" smtClean="0">
                <a:solidFill>
                  <a:srgbClr val="000000"/>
                </a:solidFill>
                <a:latin typeface="宋体" panose="02010600030101010101" pitchFamily="2" charset="-122"/>
                <a:cs typeface="Times New Roman" panose="02020603050405020304"/>
              </a:rPr>
              <a:t>③</a:t>
            </a:r>
            <a:endParaRPr lang="zh-CN" altLang="zh-CN" sz="1050" kern="100" dirty="0" smtClean="0">
              <a:latin typeface="宋体" panose="02010600030101010101" pitchFamily="2" charset="-122"/>
              <a:cs typeface="Courier New" panose="02070309020205020404"/>
            </a:endParaRPr>
          </a:p>
          <a:p>
            <a:pPr algn="just">
              <a:spcAft>
                <a:spcPts val="0"/>
              </a:spcAft>
              <a:tabLst>
                <a:tab pos="4500880" algn="l"/>
              </a:tabLst>
            </a:pPr>
            <a:r>
              <a:rPr lang="en-US" altLang="zh-CN" kern="100" dirty="0" smtClean="0">
                <a:solidFill>
                  <a:srgbClr val="000000"/>
                </a:solidFill>
                <a:latin typeface="Times New Roman" panose="02020603050405020304"/>
                <a:cs typeface="Courier New" panose="02070309020205020404"/>
              </a:rPr>
              <a:t>___________________________________________________________</a:t>
            </a:r>
            <a:endParaRPr lang="zh-CN" altLang="zh-CN" sz="1050" kern="100" dirty="0">
              <a:latin typeface="宋体" panose="02010600030101010101" pitchFamily="2" charset="-122"/>
              <a:cs typeface="Courier New" panose="02070309020205020404"/>
            </a:endParaRPr>
          </a:p>
        </p:txBody>
      </p:sp>
      <p:sp>
        <p:nvSpPr>
          <p:cNvPr id="3" name="副标题 1"/>
          <p:cNvSpPr txBox="1"/>
          <p:nvPr/>
        </p:nvSpPr>
        <p:spPr bwMode="auto">
          <a:xfrm>
            <a:off x="414338" y="2736031"/>
            <a:ext cx="10693400" cy="6245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4500880" algn="l"/>
              </a:tabLst>
            </a:pPr>
            <a:r>
              <a:rPr lang="en-US" altLang="zh-CN" kern="100" dirty="0">
                <a:solidFill>
                  <a:srgbClr val="FF0000"/>
                </a:solidFill>
                <a:latin typeface="Times New Roman" panose="02020603050405020304"/>
                <a:cs typeface="Courier New" panose="02070309020205020404"/>
              </a:rPr>
              <a:t>Seeing the flag floating in space, I felt very proud.</a:t>
            </a:r>
            <a:endParaRPr lang="zh-CN" altLang="zh-CN" sz="1050" kern="100" dirty="0">
              <a:effectLst/>
              <a:latin typeface="宋体" panose="02010600030101010101" pitchFamily="2" charset="-122"/>
              <a:cs typeface="Courier New" panose="02070309020205020404"/>
            </a:endParaRPr>
          </a:p>
        </p:txBody>
      </p:sp>
      <p:sp>
        <p:nvSpPr>
          <p:cNvPr id="4" name="副标题 1"/>
          <p:cNvSpPr txBox="1"/>
          <p:nvPr/>
        </p:nvSpPr>
        <p:spPr bwMode="auto">
          <a:xfrm>
            <a:off x="414338" y="3978234"/>
            <a:ext cx="10693400" cy="6245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4500880" algn="l"/>
              </a:tabLst>
            </a:pPr>
            <a:r>
              <a:rPr lang="en-US" altLang="zh-CN" kern="100" dirty="0">
                <a:solidFill>
                  <a:srgbClr val="FF0000"/>
                </a:solidFill>
                <a:latin typeface="Times New Roman" panose="02020603050405020304"/>
                <a:cs typeface="Courier New" panose="02070309020205020404"/>
              </a:rPr>
              <a:t>I was so excited that I couldn't help but cry.</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683803"/>
            <a:ext cx="10693400" cy="55215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b="1" kern="100" dirty="0">
                <a:solidFill>
                  <a:srgbClr val="000000"/>
                </a:solidFill>
                <a:latin typeface="Times New Roman" panose="02020603050405020304"/>
                <a:ea typeface="黑体" panose="02010609060101010101" pitchFamily="49" charset="-122"/>
                <a:cs typeface="Courier New" panose="02070309020205020404"/>
              </a:rPr>
              <a:t>Step 4</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：连句成篇</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smtClean="0">
                <a:solidFill>
                  <a:srgbClr val="000000"/>
                </a:solidFill>
                <a:latin typeface="Times New Roman" panose="02020603050405020304"/>
                <a:cs typeface="Courier New" panose="02070309020205020404"/>
              </a:rPr>
              <a:t>______________________________________________________________________________________________________________________</a:t>
            </a:r>
            <a:endParaRPr lang="en-US" altLang="zh-CN" kern="100" dirty="0">
              <a:solidFill>
                <a:srgbClr val="000000"/>
              </a:solidFill>
              <a:latin typeface="Times New Roman" panose="02020603050405020304"/>
              <a:cs typeface="Courier New" panose="02070309020205020404"/>
            </a:endParaRPr>
          </a:p>
          <a:p>
            <a:pPr indent="711200"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I'm </a:t>
            </a:r>
            <a:r>
              <a:rPr lang="en-US" altLang="zh-CN" kern="100" dirty="0" err="1">
                <a:solidFill>
                  <a:srgbClr val="000000"/>
                </a:solidFill>
                <a:latin typeface="Times New Roman" panose="02020603050405020304"/>
                <a:cs typeface="Courier New" panose="02070309020205020404"/>
              </a:rPr>
              <a:t>Zhai</a:t>
            </a:r>
            <a:r>
              <a:rPr lang="en-US" altLang="zh-CN" kern="100" dirty="0">
                <a:solidFill>
                  <a:srgbClr val="000000"/>
                </a:solidFill>
                <a:latin typeface="Times New Roman" panose="02020603050405020304"/>
                <a:cs typeface="Courier New" panose="02070309020205020404"/>
              </a:rPr>
              <a:t> </a:t>
            </a:r>
            <a:r>
              <a:rPr lang="en-US" altLang="zh-CN" kern="100" dirty="0" err="1">
                <a:solidFill>
                  <a:srgbClr val="000000"/>
                </a:solidFill>
                <a:latin typeface="Times New Roman" panose="02020603050405020304"/>
                <a:cs typeface="Courier New" panose="02070309020205020404"/>
              </a:rPr>
              <a:t>Zhigang</a:t>
            </a:r>
            <a:r>
              <a:rPr lang="en-US" altLang="zh-CN" kern="100" dirty="0">
                <a:solidFill>
                  <a:srgbClr val="000000"/>
                </a:solidFill>
                <a:latin typeface="Times New Roman" panose="02020603050405020304"/>
                <a:cs typeface="Courier New" panose="02070309020205020404"/>
              </a:rPr>
              <a:t>, an astronaut from China. I'm quite proud that I'm the first astronaut in China to walk in space. </a:t>
            </a:r>
            <a:endParaRPr lang="zh-CN" altLang="zh-CN" sz="1050" kern="100" dirty="0">
              <a:latin typeface="宋体" panose="02010600030101010101" pitchFamily="2" charset="-122"/>
              <a:cs typeface="Courier New" panose="02070309020205020404"/>
            </a:endParaRPr>
          </a:p>
          <a:p>
            <a:pPr indent="711200"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My comrades-in-arms Jing </a:t>
            </a:r>
            <a:r>
              <a:rPr lang="en-US" altLang="zh-CN" kern="100" dirty="0" err="1">
                <a:solidFill>
                  <a:srgbClr val="000000"/>
                </a:solidFill>
                <a:latin typeface="Times New Roman" panose="02020603050405020304"/>
                <a:cs typeface="Courier New" panose="02070309020205020404"/>
              </a:rPr>
              <a:t>Haipeng</a:t>
            </a:r>
            <a:r>
              <a:rPr lang="en-US" altLang="zh-CN" kern="100" dirty="0">
                <a:solidFill>
                  <a:srgbClr val="000000"/>
                </a:solidFill>
                <a:latin typeface="Times New Roman" panose="02020603050405020304"/>
                <a:cs typeface="Courier New" panose="02070309020205020404"/>
              </a:rPr>
              <a:t>, Liu </a:t>
            </a:r>
            <a:r>
              <a:rPr lang="en-US" altLang="zh-CN" kern="100" dirty="0" err="1">
                <a:solidFill>
                  <a:srgbClr val="000000"/>
                </a:solidFill>
                <a:latin typeface="Times New Roman" panose="02020603050405020304"/>
                <a:cs typeface="Courier New" panose="02070309020205020404"/>
              </a:rPr>
              <a:t>Boming</a:t>
            </a:r>
            <a:r>
              <a:rPr lang="en-US" altLang="zh-CN" kern="100" dirty="0">
                <a:solidFill>
                  <a:srgbClr val="000000"/>
                </a:solidFill>
                <a:latin typeface="Times New Roman" panose="02020603050405020304"/>
                <a:cs typeface="Courier New" panose="02070309020205020404"/>
              </a:rPr>
              <a:t> and I stayed in space for approximately three days. What we mainly undertook was to observe Earth and carry out scientific experiments. What thrilled me most was to go out of the cabin and display the five-star red flag. </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DIAGRAM_VIRTUALLY_FRAME" val="{&quot;height&quot;:415.25,&quot;left&quot;:48.424778761061944,&quot;top&quot;:94.5,&quot;width&quot;:828.0752212389382}"/>
</p:tagLst>
</file>

<file path=ppt/tags/tag11.xml><?xml version="1.0" encoding="utf-8"?>
<p:tagLst xmlns:p="http://schemas.openxmlformats.org/presentationml/2006/main">
  <p:tag name="KSO_WM_DIAGRAM_VIRTUALLY_FRAME" val="{&quot;height&quot;:415.25,&quot;left&quot;:48.424778761061944,&quot;top&quot;:94.5,&quot;width&quot;:828.0752212389382}"/>
</p:tagLst>
</file>

<file path=ppt/tags/tag12.xml><?xml version="1.0" encoding="utf-8"?>
<p:tagLst xmlns:p="http://schemas.openxmlformats.org/presentationml/2006/main">
  <p:tag name="KSO_WM_DIAGRAM_VIRTUALLY_FRAME" val="{&quot;height&quot;:415.25,&quot;left&quot;:48.424778761061944,&quot;top&quot;:94.5,&quot;width&quot;:828.0752212389382}"/>
</p:tagLst>
</file>

<file path=ppt/tags/tag13.xml><?xml version="1.0" encoding="utf-8"?>
<p:tagLst xmlns:p="http://schemas.openxmlformats.org/presentationml/2006/main">
  <p:tag name="KSO_WM_DIAGRAM_VIRTUALLY_FRAME" val="{&quot;height&quot;:415.25,&quot;left&quot;:48.424778761061944,&quot;top&quot;:94.5,&quot;width&quot;:828.0752212389382}"/>
</p:tagLst>
</file>

<file path=ppt/tags/tag14.xml><?xml version="1.0" encoding="utf-8"?>
<p:tagLst xmlns:p="http://schemas.openxmlformats.org/presentationml/2006/main">
  <p:tag name="KSO_WM_DIAGRAM_VIRTUALLY_FRAME" val="{&quot;height&quot;:415.25,&quot;left&quot;:48.424778761061944,&quot;top&quot;:94.5,&quot;width&quot;:828.0752212389382}"/>
</p:tagLst>
</file>

<file path=ppt/tags/tag15.xml><?xml version="1.0" encoding="utf-8"?>
<p:tagLst xmlns:p="http://schemas.openxmlformats.org/presentationml/2006/main">
  <p:tag name="KSO_WM_DIAGRAM_VIRTUALLY_FRAME" val="{&quot;height&quot;:415.25,&quot;left&quot;:48.424778761061944,&quot;top&quot;:94.5,&quot;width&quot;:828.0752212389382}"/>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ISPRING_PRESENTATION_TITLE" val="PowerPoint 演示文稿"/>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AS_UNIQUEID" val="96"/>
  <p:tag name="KSO_WM_BEAUTIFY_FLAG" val=""/>
</p:tagLst>
</file>

<file path=ppt/tags/tag6.xml><?xml version="1.0" encoding="utf-8"?>
<p:tagLst xmlns:p="http://schemas.openxmlformats.org/presentationml/2006/main">
  <p:tag name="AS_UNIQUEID" val="97"/>
  <p:tag name="KSO_WM_BEAUTIFY_FLAG" val=""/>
</p:tagLst>
</file>

<file path=ppt/tags/tag7.xml><?xml version="1.0" encoding="utf-8"?>
<p:tagLst xmlns:p="http://schemas.openxmlformats.org/presentationml/2006/main">
  <p:tag name="AS_UNIQUEID" val="98"/>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11947</Words>
  <Application>WPS 演示</Application>
  <PresentationFormat>自定义</PresentationFormat>
  <Paragraphs>272</Paragraphs>
  <Slides>38</Slides>
  <Notes>28</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38</vt:i4>
      </vt:variant>
    </vt:vector>
  </HeadingPairs>
  <TitlesOfParts>
    <vt:vector size="60" baseType="lpstr">
      <vt:lpstr>Arial</vt:lpstr>
      <vt:lpstr>宋体</vt:lpstr>
      <vt:lpstr>Wingdings</vt:lpstr>
      <vt:lpstr>Times New Roman</vt:lpstr>
      <vt:lpstr>微软雅黑</vt:lpstr>
      <vt:lpstr>Calibri Light</vt:lpstr>
      <vt:lpstr>Calibri</vt:lpstr>
      <vt:lpstr>等线 Light</vt:lpstr>
      <vt:lpstr>HelveticaNeueLT Pro 67 MdCn</vt:lpstr>
      <vt:lpstr>Calibri</vt:lpstr>
      <vt:lpstr>阿里巴巴普惠体</vt:lpstr>
      <vt:lpstr>黑体</vt:lpstr>
      <vt:lpstr>Times New Roman</vt:lpstr>
      <vt:lpstr>Courier New</vt:lpstr>
      <vt:lpstr>楷体_GB2312</vt:lpstr>
      <vt:lpstr>新宋体</vt:lpstr>
      <vt:lpstr>Arial Unicode MS</vt:lpstr>
      <vt:lpstr>等线</vt:lpstr>
      <vt:lpstr>华文细黑</vt:lpstr>
      <vt:lpstr>Segoe Print</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Wendy</cp:lastModifiedBy>
  <cp:revision>1300</cp:revision>
  <dcterms:created xsi:type="dcterms:W3CDTF">2016-06-29T09:22:00Z</dcterms:created>
  <dcterms:modified xsi:type="dcterms:W3CDTF">2026-02-27T09:55:04Z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2052-12.1.0.25225</vt:lpwstr>
  </property>
</Properties>
</file>