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3"/>
  </p:sldMasterIdLst>
  <p:notesMasterIdLst>
    <p:notesMasterId r:id="rId5"/>
  </p:notesMasterIdLst>
  <p:handoutMasterIdLst>
    <p:handoutMasterId r:id="rId49"/>
  </p:handoutMasterIdLst>
  <p:sldIdLst>
    <p:sldId id="2476" r:id="rId4"/>
    <p:sldId id="3810" r:id="rId6"/>
    <p:sldId id="3785" r:id="rId7"/>
    <p:sldId id="3786" r:id="rId8"/>
    <p:sldId id="3826" r:id="rId9"/>
    <p:sldId id="3827" r:id="rId10"/>
    <p:sldId id="3828" r:id="rId11"/>
    <p:sldId id="3829" r:id="rId12"/>
    <p:sldId id="3830" r:id="rId13"/>
    <p:sldId id="3831" r:id="rId14"/>
    <p:sldId id="3832" r:id="rId15"/>
    <p:sldId id="3833" r:id="rId16"/>
    <p:sldId id="3834" r:id="rId17"/>
    <p:sldId id="3835" r:id="rId18"/>
    <p:sldId id="3836" r:id="rId19"/>
    <p:sldId id="3837" r:id="rId20"/>
    <p:sldId id="3821" r:id="rId21"/>
    <p:sldId id="3822" r:id="rId22"/>
    <p:sldId id="3838" r:id="rId23"/>
    <p:sldId id="3839" r:id="rId24"/>
    <p:sldId id="3840" r:id="rId25"/>
    <p:sldId id="3841" r:id="rId26"/>
    <p:sldId id="3842" r:id="rId27"/>
    <p:sldId id="3843" r:id="rId28"/>
    <p:sldId id="3844" r:id="rId29"/>
    <p:sldId id="3845" r:id="rId30"/>
    <p:sldId id="3846" r:id="rId31"/>
    <p:sldId id="3850" r:id="rId32"/>
    <p:sldId id="3847" r:id="rId33"/>
    <p:sldId id="3848" r:id="rId34"/>
    <p:sldId id="3849" r:id="rId35"/>
    <p:sldId id="3823" r:id="rId36"/>
    <p:sldId id="3811" r:id="rId37"/>
    <p:sldId id="3820" r:id="rId38"/>
    <p:sldId id="3851" r:id="rId39"/>
    <p:sldId id="3861" r:id="rId40"/>
    <p:sldId id="3862" r:id="rId41"/>
    <p:sldId id="3863" r:id="rId42"/>
    <p:sldId id="3864" r:id="rId43"/>
    <p:sldId id="3865" r:id="rId44"/>
    <p:sldId id="3866" r:id="rId45"/>
    <p:sldId id="3817" r:id="rId46"/>
    <p:sldId id="3860" r:id="rId47"/>
    <p:sldId id="2276" r:id="rId48"/>
  </p:sldIdLst>
  <p:sldSz cx="11522075" cy="6480175"/>
  <p:notesSz cx="6858000" cy="9144000"/>
  <p:custDataLst>
    <p:tags r:id="rId5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602" userDrawn="1">
          <p15:clr>
            <a:srgbClr val="A4A3A4"/>
          </p15:clr>
        </p15:guide>
        <p15:guide id="2" orient="horz" pos="453" userDrawn="1">
          <p15:clr>
            <a:srgbClr val="A4A3A4"/>
          </p15:clr>
        </p15:guide>
        <p15:guide id="3" orient="horz" pos="219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504" y="204"/>
      </p:cViewPr>
      <p:guideLst>
        <p:guide orient="horz" pos="602"/>
        <p:guide orient="horz" pos="453"/>
        <p:guide orient="horz" pos="219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04"/>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3" Type="http://schemas.openxmlformats.org/officeDocument/2006/relationships/tags" Target="tags/tag18.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6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46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D62F3C-AFFD-4162-A728-CD43163EA11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0658473B-E68E-49DC-B94F-1AA3AA46D63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42.xml"/><Relationship Id="rId3" Type="http://schemas.openxmlformats.org/officeDocument/2006/relationships/slide" Target="../slides/slide18.xml"/><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4.xml"/><Relationship Id="rId3" Type="http://schemas.openxmlformats.org/officeDocument/2006/relationships/slide" Target="../slides/slide42.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4.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4.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4.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4.xml"/><Relationship Id="rId4" Type="http://schemas.openxmlformats.org/officeDocument/2006/relationships/slide" Target="../slides/slide44.xml"/><Relationship Id="rId3" Type="http://schemas.openxmlformats.org/officeDocument/2006/relationships/slide" Target="../slides/slide1.xml"/><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smtClean="0">
                <a:solidFill>
                  <a:srgbClr val="F2F2F2"/>
                </a:solidFill>
                <a:latin typeface="微软雅黑" panose="020B0503020204020204" pitchFamily="34" charset="-122"/>
                <a:ea typeface="微软雅黑" panose="020B0503020204020204" pitchFamily="34" charset="-122"/>
              </a:rPr>
              <a:t>章　</a:t>
            </a:r>
            <a:r>
              <a:rPr lang="en-US" altLang="zh-CN" sz="1600" dirty="0" err="1" smtClean="0">
                <a:solidFill>
                  <a:srgbClr val="F2F2F2"/>
                </a:solidFill>
                <a:latin typeface="微软雅黑" panose="020B0503020204020204" pitchFamily="34" charset="-122"/>
                <a:ea typeface="微软雅黑" panose="020B0503020204020204" pitchFamily="34" charset="-122"/>
              </a:rPr>
              <a:t>xxxxxxxxxxxx</a:t>
            </a:r>
            <a:endParaRPr lang="zh-CN" altLang="en-US"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3</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The world meets China</a:t>
            </a:r>
            <a:endParaRPr lang="en-US" altLang="zh-CN"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1.xml"/><Relationship Id="rId11" Type="http://schemas.openxmlformats.org/officeDocument/2006/relationships/slideLayout" Target="../slideLayouts/slideLayout9.xml"/><Relationship Id="rId10" Type="http://schemas.openxmlformats.org/officeDocument/2006/relationships/tags" Target="../tags/tag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1.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NULL" TargetMode="Externa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tags" Target="../tags/tag16.xml"/><Relationship Id="rId2" Type="http://schemas.openxmlformats.org/officeDocument/2006/relationships/hyperlink" Target="..\3.&#37197;&#22871;&#32451;&#20064;&#39064;\&#21333;&#20803;&#36136;&#37327;&#35780;&#20272;\03&#21333;&#20803;&#36136;&#37327;&#35780;&#20272;(&#19977;).docx" TargetMode="External"/><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17.xml"/><Relationship Id="rId2" Type="http://schemas.openxmlformats.org/officeDocument/2006/relationships/hyperlink" Target="..\3.&#37197;&#22871;&#32451;&#20064;&#39064;\&#21333;&#20803;&#36136;&#37327;&#35780;&#20272;\04%20&#38454;&#27573;&#36136;&#37327;&#35780;&#20272;.docx" TargetMode="Externa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world meets China</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文本框 10"/>
          <p:cNvSpPr txBox="1"/>
          <p:nvPr>
            <p:custDataLst>
              <p:tags r:id="rId10"/>
            </p:custDataLst>
          </p:nvPr>
        </p:nvSpPr>
        <p:spPr>
          <a:xfrm>
            <a:off x="10161" y="4638078"/>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　重构拓展</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8269"/>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4</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：连句成篇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521512"/>
          </a:xfrm>
        </p:spPr>
        <p:txBody>
          <a:bodyPr/>
          <a:lstStyle/>
          <a:p>
            <a:pPr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Dear Jason</a:t>
            </a:r>
            <a:r>
              <a:rPr lang="zh-CN" altLang="zh-CN" u="sng"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I am glad to know you are coming to visit China. I am writing to recommend one of the World Heritage Sites in China—</a:t>
            </a:r>
            <a:r>
              <a:rPr lang="en-US" altLang="zh-CN" u="sng" kern="100" dirty="0" err="1">
                <a:solidFill>
                  <a:srgbClr val="000000"/>
                </a:solidFill>
                <a:latin typeface="Times New Roman" panose="02020603050405020304"/>
                <a:cs typeface="Courier New" panose="02070309020205020404"/>
              </a:rPr>
              <a:t>Longmen</a:t>
            </a:r>
            <a:r>
              <a:rPr lang="en-US" altLang="zh-CN" u="sng" kern="100" dirty="0">
                <a:solidFill>
                  <a:srgbClr val="000000"/>
                </a:solidFill>
                <a:latin typeface="Times New Roman" panose="02020603050405020304"/>
                <a:cs typeface="Courier New" panose="02070309020205020404"/>
              </a:rPr>
              <a:t> Grottoes</a:t>
            </a:r>
            <a:r>
              <a:rPr lang="en-US" altLang="zh-CN" u="sng" kern="100" dirty="0" smtClean="0">
                <a:solidFill>
                  <a:srgbClr val="000000"/>
                </a:solidFill>
                <a:latin typeface="Times New Roman" panose="02020603050405020304"/>
                <a:cs typeface="Courier New" panose="02070309020205020404"/>
              </a:rPr>
              <a:t>.</a:t>
            </a:r>
            <a:endParaRPr lang="en-US" altLang="zh-CN" u="sng" kern="100" dirty="0" smtClean="0">
              <a:solidFill>
                <a:srgbClr val="000000"/>
              </a:solidFill>
              <a:latin typeface="Times New Roman" panose="02020603050405020304"/>
              <a:cs typeface="Courier New" panose="02070309020205020404"/>
            </a:endParaRPr>
          </a:p>
          <a:p>
            <a:pPr indent="711200" algn="di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The </a:t>
            </a:r>
            <a:r>
              <a:rPr lang="en-US" altLang="zh-CN" kern="100" dirty="0" err="1" smtClean="0">
                <a:solidFill>
                  <a:srgbClr val="000000"/>
                </a:solidFill>
                <a:latin typeface="Times New Roman" panose="02020603050405020304"/>
                <a:cs typeface="Courier New" panose="02070309020205020404"/>
              </a:rPr>
              <a:t>Longmen</a:t>
            </a:r>
            <a:r>
              <a:rPr lang="en-US" altLang="zh-CN" kern="100" dirty="0" smtClean="0">
                <a:solidFill>
                  <a:srgbClr val="000000"/>
                </a:solidFill>
                <a:latin typeface="Times New Roman" panose="02020603050405020304"/>
                <a:cs typeface="Courier New" panose="02070309020205020404"/>
              </a:rPr>
              <a:t> Grottoes are located on the banks of the Yi River, south of Luoyang City in Henan Province. The carving project began in the Northern Wei Dynasty, which lasted for more than 400 years until the Tang Dynasty. At present there are over 2,300 niches, and nearly 110,000 statues. The grottoes are an important part of ancient Chinese sculpture, </a:t>
            </a: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43617"/>
            <a:ext cx="10692000" cy="3640740"/>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reflecting great changes in ancient Chinese politics, economy, religion, culture and so on.</a:t>
            </a:r>
            <a:endParaRPr lang="zh-CN" altLang="zh-CN" sz="1050" kern="100" dirty="0">
              <a:solidFill>
                <a:prstClr val="black"/>
              </a:solidFill>
              <a:latin typeface="宋体" panose="02010600030101010101" pitchFamily="2" charset="-122"/>
              <a:cs typeface="Courier New" panose="02070309020205020404"/>
            </a:endParaRPr>
          </a:p>
          <a:p>
            <a:pPr lvl="0" indent="71120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do hope you'll come to visit the </a:t>
            </a:r>
            <a:r>
              <a:rPr lang="en-US" altLang="zh-CN" kern="100" dirty="0" err="1">
                <a:solidFill>
                  <a:srgbClr val="000000"/>
                </a:solidFill>
                <a:latin typeface="Times New Roman" panose="02020603050405020304"/>
                <a:cs typeface="Courier New" panose="02070309020205020404"/>
              </a:rPr>
              <a:t>Longmen</a:t>
            </a:r>
            <a:r>
              <a:rPr lang="en-US" altLang="zh-CN" kern="100" dirty="0">
                <a:solidFill>
                  <a:srgbClr val="000000"/>
                </a:solidFill>
                <a:latin typeface="Times New Roman" panose="02020603050405020304"/>
                <a:cs typeface="Courier New" panose="02070309020205020404"/>
              </a:rPr>
              <a:t> Grottoes and enjoy yourself.</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Yours</a:t>
            </a:r>
            <a:r>
              <a:rPr lang="zh-CN" altLang="zh-CN" u="sng" kern="100" dirty="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Li </a:t>
            </a:r>
            <a:r>
              <a:rPr lang="en-US" altLang="zh-CN" u="sng" kern="100" dirty="0" err="1">
                <a:solidFill>
                  <a:srgbClr val="000000"/>
                </a:solidFill>
                <a:latin typeface="Times New Roman" panose="02020603050405020304"/>
                <a:cs typeface="Courier New" panose="02070309020205020404"/>
              </a:rPr>
              <a:t>Hua</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13232"/>
            <a:ext cx="10692000" cy="5775960"/>
          </a:xfrm>
        </p:spPr>
        <p:txBody>
          <a:bodyPr/>
          <a:lstStyle/>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学以致用</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假如你是李华，你有一位英国网友汤姆（</a:t>
            </a:r>
            <a:r>
              <a:rPr lang="en-US" altLang="zh-CN" kern="100" dirty="0">
                <a:solidFill>
                  <a:srgbClr val="000000"/>
                </a:solidFill>
                <a:latin typeface="Times New Roman" panose="02020603050405020304"/>
                <a:cs typeface="Courier New" panose="02070309020205020404"/>
              </a:rPr>
              <a:t>Tom</a:t>
            </a:r>
            <a:r>
              <a:rPr lang="zh-CN" altLang="en-US"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，他给你发来邮件，想了解故宫的一些情况。请根据下面的要点用英语给他回一封电子邮件。要点：</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故宫</a:t>
            </a:r>
            <a:r>
              <a:rPr lang="en-US" altLang="zh-CN" kern="100" dirty="0">
                <a:solidFill>
                  <a:srgbClr val="000000"/>
                </a:solidFill>
                <a:latin typeface="Times New Roman" panose="02020603050405020304"/>
                <a:cs typeface="Courier New" panose="02070309020205020404"/>
              </a:rPr>
              <a:t>(the Palace Museum)</a:t>
            </a:r>
            <a:r>
              <a:rPr lang="zh-CN" altLang="zh-CN" kern="100" dirty="0">
                <a:solidFill>
                  <a:srgbClr val="000000"/>
                </a:solidFill>
                <a:latin typeface="Times New Roman" panose="02020603050405020304"/>
                <a:cs typeface="Times New Roman" panose="02020603050405020304"/>
              </a:rPr>
              <a:t>，又叫紫禁城</a:t>
            </a:r>
            <a:r>
              <a:rPr lang="en-US" altLang="zh-CN" kern="100" dirty="0">
                <a:solidFill>
                  <a:srgbClr val="000000"/>
                </a:solidFill>
                <a:latin typeface="Times New Roman" panose="02020603050405020304"/>
                <a:cs typeface="Courier New" panose="02070309020205020404"/>
              </a:rPr>
              <a:t>(the Forbidden City)</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它于</a:t>
            </a:r>
            <a:r>
              <a:rPr lang="en-US" altLang="zh-CN" kern="100" dirty="0">
                <a:solidFill>
                  <a:srgbClr val="000000"/>
                </a:solidFill>
                <a:latin typeface="Times New Roman" panose="02020603050405020304"/>
                <a:cs typeface="Courier New" panose="02070309020205020404"/>
              </a:rPr>
              <a:t>1406</a:t>
            </a:r>
            <a:r>
              <a:rPr lang="zh-CN" altLang="zh-CN" kern="100" dirty="0">
                <a:solidFill>
                  <a:srgbClr val="000000"/>
                </a:solidFill>
                <a:latin typeface="Times New Roman" panose="02020603050405020304"/>
                <a:cs typeface="Times New Roman" panose="02020603050405020304"/>
              </a:rPr>
              <a:t>年开始修建，</a:t>
            </a:r>
            <a:r>
              <a:rPr lang="en-US" altLang="zh-CN" kern="100" dirty="0">
                <a:solidFill>
                  <a:srgbClr val="000000"/>
                </a:solidFill>
                <a:latin typeface="Times New Roman" panose="02020603050405020304"/>
                <a:cs typeface="Courier New" panose="02070309020205020404"/>
              </a:rPr>
              <a:t>1420</a:t>
            </a:r>
            <a:r>
              <a:rPr lang="zh-CN" altLang="zh-CN" kern="100" dirty="0">
                <a:solidFill>
                  <a:srgbClr val="000000"/>
                </a:solidFill>
                <a:latin typeface="Times New Roman" panose="02020603050405020304"/>
                <a:cs typeface="Times New Roman" panose="02020603050405020304"/>
              </a:rPr>
              <a:t>年建成；</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现在，故宫每周二免费向中国的中小学生团体开放；</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故宫存放着有上千年历史的文化瑰宝</a:t>
            </a:r>
            <a:r>
              <a:rPr lang="en-US" altLang="zh-CN" kern="100" dirty="0">
                <a:solidFill>
                  <a:srgbClr val="000000"/>
                </a:solidFill>
                <a:latin typeface="Times New Roman" panose="02020603050405020304"/>
                <a:cs typeface="Courier New" panose="02070309020205020404"/>
              </a:rPr>
              <a:t>(cultural treasures)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a:t>
            </a:r>
            <a:r>
              <a:rPr lang="zh-CN" altLang="zh-CN" kern="100" dirty="0">
                <a:solidFill>
                  <a:srgbClr val="000000"/>
                </a:solidFill>
                <a:latin typeface="Times New Roman" panose="02020603050405020304"/>
                <a:cs typeface="Times New Roman" panose="02020603050405020304"/>
              </a:rPr>
              <a:t>请他亲自来看一看。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开头和结尾已给出，不计入总词数。</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19737"/>
            <a:ext cx="10692000" cy="552151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Dear Tom</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　　</a:t>
            </a:r>
            <a:r>
              <a:rPr lang="en-US" altLang="zh-CN" kern="100" dirty="0">
                <a:solidFill>
                  <a:srgbClr val="000000"/>
                </a:solidFill>
                <a:latin typeface="Times New Roman" panose="02020603050405020304"/>
                <a:cs typeface="Courier New" panose="02070309020205020404"/>
              </a:rPr>
              <a:t>It is nice to receive your email. Now I'd like to tell you something about the Palace Museum. </a:t>
            </a:r>
            <a:endParaRPr lang="en-US" altLang="zh-CN" kern="100" dirty="0" smtClean="0">
              <a:solidFill>
                <a:srgbClr val="000000"/>
              </a:solidFill>
              <a:latin typeface="Times New Roman" panose="02020603050405020304"/>
              <a:cs typeface="Courier New" panose="02070309020205020404"/>
            </a:endParaRPr>
          </a:p>
          <a:p>
            <a:pPr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Yours</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r">
              <a:spcAft>
                <a:spcPts val="0"/>
              </a:spcAft>
              <a:tabLst>
                <a:tab pos="5311140" algn="l"/>
              </a:tabLst>
            </a:pPr>
            <a:r>
              <a:rPr lang="en-US" altLang="zh-CN" kern="100" dirty="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13232"/>
            <a:ext cx="10692000" cy="5633593"/>
          </a:xfrm>
        </p:spPr>
        <p:txBody>
          <a:bodyPr/>
          <a:lstStyle/>
          <a:p>
            <a:pPr algn="just">
              <a:lnSpc>
                <a:spcPct val="130000"/>
              </a:lnSpc>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u="sng" kern="100" dirty="0">
                <a:solidFill>
                  <a:srgbClr val="000000"/>
                </a:solidFill>
                <a:latin typeface="Times New Roman" panose="02020603050405020304"/>
                <a:cs typeface="Courier New" panose="02070309020205020404"/>
              </a:rPr>
              <a:t>Dear Tom</a:t>
            </a:r>
            <a:r>
              <a:rPr lang="zh-CN" altLang="zh-CN" u="sng"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indent="714375" algn="just">
              <a:lnSpc>
                <a:spcPct val="130000"/>
              </a:lnSpc>
              <a:spcAft>
                <a:spcPts val="0"/>
              </a:spcAft>
              <a:tabLst>
                <a:tab pos="5311140" algn="l"/>
              </a:tabLst>
            </a:pPr>
            <a:r>
              <a:rPr lang="en-US" altLang="zh-CN" u="sng" kern="100" dirty="0">
                <a:solidFill>
                  <a:srgbClr val="000000"/>
                </a:solidFill>
                <a:latin typeface="Times New Roman" panose="02020603050405020304"/>
                <a:cs typeface="Courier New" panose="02070309020205020404"/>
              </a:rPr>
              <a:t>It is nice to receive your email. Now I'd like to tell you something about the Palace Museum.</a:t>
            </a:r>
            <a:endParaRPr lang="zh-CN" altLang="zh-CN" sz="1050" kern="100" dirty="0">
              <a:latin typeface="宋体" panose="02010600030101010101" pitchFamily="2" charset="-122"/>
              <a:cs typeface="Courier New" panose="02070309020205020404"/>
            </a:endParaRPr>
          </a:p>
          <a:p>
            <a:pPr indent="714375"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The Palace Museum, also called the Forbidden City, was completed in 1420 and it took people nearly 14 years to build it. As one of  the largest museums in China, the Palace Museum holds cultural treasures from the past thousands of years of Chinese history. Primary and middle school students from all over China now can visit it in groups free of charge every Tuesday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99887"/>
            <a:ext cx="10692000" cy="3037498"/>
          </a:xfrm>
        </p:spPr>
        <p:txBody>
          <a:bodyPr/>
          <a:lstStyle/>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do hope you can come to China and take a look at this museum with your own eyes.</a:t>
            </a:r>
            <a:endParaRPr lang="zh-CN" altLang="zh-CN" sz="1050" kern="100" dirty="0">
              <a:solidFill>
                <a:prstClr val="black"/>
              </a:solidFill>
              <a:latin typeface="宋体" panose="02010600030101010101" pitchFamily="2" charset="-122"/>
              <a:cs typeface="Courier New" panose="02070309020205020404"/>
            </a:endParaRPr>
          </a:p>
          <a:p>
            <a:pPr lvl="0" indent="714375"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Best wishes.</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Yours</a:t>
            </a:r>
            <a:r>
              <a:rPr lang="zh-CN" altLang="zh-CN" u="sng" kern="100" dirty="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u="sng" kern="100" dirty="0">
                <a:solidFill>
                  <a:srgbClr val="000000"/>
                </a:solidFill>
                <a:latin typeface="Times New Roman" panose="02020603050405020304"/>
                <a:cs typeface="Courier New" panose="02070309020205020404"/>
              </a:rPr>
              <a:t>Li </a:t>
            </a:r>
            <a:r>
              <a:rPr lang="en-US" altLang="zh-CN" u="sng" kern="100" dirty="0" err="1">
                <a:solidFill>
                  <a:srgbClr val="000000"/>
                </a:solidFill>
                <a:latin typeface="Times New Roman" panose="02020603050405020304"/>
                <a:cs typeface="Courier New" panose="02070309020205020404"/>
              </a:rPr>
              <a:t>Hua</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007777"/>
            <a:ext cx="10702925" cy="671512"/>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pitchFamily="49" charset="-122"/>
                <a:cs typeface="Times New Roman" panose="02020603050405020304" pitchFamily="18" charset="0"/>
              </a:rPr>
              <a:t>Part </a:t>
            </a:r>
            <a:r>
              <a:rPr lang="en-US" altLang="zh-CN" b="1" kern="100" dirty="0" smtClean="0">
                <a:solidFill>
                  <a:schemeClr val="tx1"/>
                </a:solidFill>
                <a:ea typeface="黑体" panose="02010609060101010101" pitchFamily="49" charset="-122"/>
                <a:cs typeface="Times New Roman" panose="02020603050405020304" pitchFamily="18" charset="0"/>
              </a:rPr>
              <a:t>2</a:t>
            </a:r>
            <a:r>
              <a:rPr lang="zh-CN" altLang="en-US" b="1" kern="100" dirty="0">
                <a:solidFill>
                  <a:schemeClr val="tx1"/>
                </a:solidFill>
                <a:ea typeface="黑体" panose="02010609060101010101" pitchFamily="49" charset="-122"/>
                <a:cs typeface="Times New Roman" panose="02020603050405020304" pitchFamily="18" charset="0"/>
              </a:rPr>
              <a:t>　</a:t>
            </a:r>
            <a:r>
              <a:rPr lang="zh-CN" altLang="en-US" b="1" kern="100" dirty="0" smtClean="0">
                <a:solidFill>
                  <a:schemeClr val="tx1"/>
                </a:solidFill>
                <a:ea typeface="黑体" panose="02010609060101010101" pitchFamily="49" charset="-122"/>
                <a:cs typeface="Times New Roman" panose="02020603050405020304" pitchFamily="18" charset="0"/>
              </a:rPr>
              <a:t>读后续写</a:t>
            </a:r>
            <a:endParaRPr lang="zh-CN" altLang="en-US"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14338" y="1692398"/>
            <a:ext cx="10693400" cy="37077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阅读下面的文章，完成任务。</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lunch bell rang and the class rushed to get in line. But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stayed at his desk to make sure that he was last.</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Come on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Hurry up</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His classmates called and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finally fell in place as they made their way down the hall to the cafeteria (</a:t>
            </a:r>
            <a:r>
              <a:rPr lang="zh-CN" altLang="zh-CN" kern="100" dirty="0">
                <a:solidFill>
                  <a:srgbClr val="000000"/>
                </a:solidFill>
                <a:latin typeface="Times New Roman" panose="02020603050405020304"/>
                <a:cs typeface="Times New Roman" panose="02020603050405020304"/>
              </a:rPr>
              <a:t>食堂</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1655867"/>
            <a:ext cx="10693400" cy="3108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04850" algn="just">
              <a:spcAft>
                <a:spcPts val="0"/>
              </a:spcAft>
              <a:tabLst>
                <a:tab pos="5311140" algn="l"/>
              </a:tabLst>
            </a:pPr>
            <a:r>
              <a:rPr lang="en-US" altLang="zh-CN" kern="100" dirty="0" err="1">
                <a:solidFill>
                  <a:srgbClr val="000000"/>
                </a:solidFill>
                <a:latin typeface="Times New Roman" panose="02020603050405020304"/>
                <a:cs typeface="Courier New" panose="02070309020205020404"/>
              </a:rPr>
              <a:t>Kojo's</a:t>
            </a:r>
            <a:r>
              <a:rPr lang="en-US" altLang="zh-CN" kern="100" dirty="0">
                <a:solidFill>
                  <a:srgbClr val="000000"/>
                </a:solidFill>
                <a:latin typeface="Times New Roman" panose="02020603050405020304"/>
                <a:cs typeface="Courier New" panose="02070309020205020404"/>
              </a:rPr>
              <a:t> classmates carried cool-looking lunch bags: fashionable, </a:t>
            </a:r>
            <a:r>
              <a:rPr lang="en-US" altLang="zh-CN" kern="100" dirty="0" err="1">
                <a:solidFill>
                  <a:srgbClr val="000000"/>
                </a:solidFill>
                <a:latin typeface="Times New Roman" panose="02020603050405020304"/>
                <a:cs typeface="Courier New" panose="02070309020205020404"/>
              </a:rPr>
              <a:t>colourful</a:t>
            </a:r>
            <a:r>
              <a:rPr lang="en-US" altLang="zh-CN" kern="100" dirty="0">
                <a:solidFill>
                  <a:srgbClr val="000000"/>
                </a:solidFill>
                <a:latin typeface="Times New Roman" panose="02020603050405020304"/>
                <a:cs typeface="Courier New" panose="02070309020205020404"/>
              </a:rPr>
              <a:t>, zippered bags containing all kinds of delights and delicacies (</a:t>
            </a:r>
            <a:r>
              <a:rPr lang="zh-CN" altLang="zh-CN" kern="100" dirty="0">
                <a:solidFill>
                  <a:srgbClr val="000000"/>
                </a:solidFill>
                <a:latin typeface="Times New Roman" panose="02020603050405020304"/>
                <a:cs typeface="Times New Roman" panose="02020603050405020304"/>
              </a:rPr>
              <a:t>美食佳肴</a:t>
            </a:r>
            <a:r>
              <a:rPr lang="en-US" altLang="zh-CN" kern="100" dirty="0">
                <a:solidFill>
                  <a:srgbClr val="000000"/>
                </a:solidFill>
                <a:latin typeface="Times New Roman" panose="02020603050405020304"/>
                <a:cs typeface="Courier New" panose="02070309020205020404"/>
              </a:rPr>
              <a:t>). Instead, he carried an old one given by his grandmother.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dragged his feet, his head hung down and his lunch bag hung behind.</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indent="70485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During lunch,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cautiously sat at a table with his new classmates. He unzipped his lunch bag and slowly pulled out his lunch—some traditional dishes from his grandmother's kitchen. As he opened the container, a classmate across the table burst into laughter, pointing at the lunch bag. </a:t>
            </a:r>
            <a:r>
              <a:rPr lang="en-US" altLang="zh-CN" kern="100" dirty="0" err="1">
                <a:solidFill>
                  <a:srgbClr val="000000"/>
                </a:solidFill>
                <a:latin typeface="Times New Roman" panose="02020603050405020304"/>
                <a:cs typeface="Courier New" panose="02070309020205020404"/>
              </a:rPr>
              <a:t>Kojo's</a:t>
            </a:r>
            <a:r>
              <a:rPr lang="en-US" altLang="zh-CN" kern="100" dirty="0">
                <a:solidFill>
                  <a:srgbClr val="000000"/>
                </a:solidFill>
                <a:latin typeface="Times New Roman" panose="02020603050405020304"/>
                <a:cs typeface="Courier New" panose="02070309020205020404"/>
              </a:rPr>
              <a:t> cheeks turned red with embarrassment as he quickly zipped up his lunch bag, feeling a wave of shame washing over him. He wished he could disappear.</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迁移应用</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15610"/>
          </a:xfrm>
        </p:spPr>
        <p:txBody>
          <a:bodyPr/>
          <a:lstStyle/>
          <a:p>
            <a:pPr indent="704850" algn="just">
              <a:spcAft>
                <a:spcPts val="0"/>
              </a:spcAft>
              <a:tabLst>
                <a:tab pos="5311140" algn="l"/>
              </a:tabLst>
            </a:pPr>
            <a:r>
              <a:rPr lang="en-US" altLang="zh-CN" kern="100">
                <a:solidFill>
                  <a:srgbClr val="000000"/>
                </a:solidFill>
                <a:latin typeface="Times New Roman" panose="02020603050405020304"/>
                <a:cs typeface="Courier New" panose="02070309020205020404"/>
              </a:rPr>
              <a:t>Later that day, feeling upset,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returned home. His grandmother noticed his depression and sat down beside him.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What's troubling you, my boy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asked gently. As he explained what happened in the day, her eyes softened with understanding. She opened the lunch bag and gently traced its worn fabric.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You know, </a:t>
            </a:r>
            <a:r>
              <a:rPr lang="en-US" altLang="zh-CN" kern="100" dirty="0" err="1">
                <a:solidFill>
                  <a:srgbClr val="000000"/>
                </a:solidFill>
                <a:latin typeface="Times New Roman" panose="02020603050405020304"/>
                <a:cs typeface="Courier New" panose="02070309020205020404"/>
              </a:rPr>
              <a:t>Kojo</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 she said, her voice filled with warmth, </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this lunch bag carries more than just your lunch. It carries our family's history. Your grandfather and his father used this very bag to carry their lunches, too. It has seen generations of men in our family working hard and taking pride in who they are.</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55867"/>
            <a:ext cx="10692000" cy="3108543"/>
          </a:xfrm>
        </p:spPr>
        <p:txBody>
          <a:bodyPr/>
          <a:lstStyle/>
          <a:p>
            <a:pPr indent="704850" algn="just">
              <a:spcAft>
                <a:spcPts val="0"/>
              </a:spcAft>
              <a:tabLst>
                <a:tab pos="5311140" algn="l"/>
              </a:tabLst>
            </a:pPr>
            <a:r>
              <a:rPr lang="en-US" altLang="zh-CN" kern="100">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listened with interest. His grandmother continued, detailing stories from their family's past, about the traditions passed down through time. Each tale celebrated their culture and the unique dishes that had made their family. With each story, his embarrassment began to fade, replaced by a newfound appreciation for his heritage.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15917"/>
            <a:ext cx="10692000" cy="2505301"/>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任务一：阅读文章，回答问题。</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What does the passage mainly talk about?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559057" y="3158552"/>
            <a:ext cx="10458710" cy="1227772"/>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err="1">
                <a:solidFill>
                  <a:srgbClr val="FF0000"/>
                </a:solidFill>
                <a:latin typeface="Times New Roman" panose="02020603050405020304"/>
                <a:cs typeface="Courier New" panose="02070309020205020404"/>
              </a:rPr>
              <a:t>Kojo's</a:t>
            </a:r>
            <a:r>
              <a:rPr lang="en-US" altLang="zh-CN" kern="100" dirty="0">
                <a:solidFill>
                  <a:srgbClr val="FF0000"/>
                </a:solidFill>
                <a:latin typeface="Times New Roman" panose="02020603050405020304"/>
                <a:cs typeface="Courier New" panose="02070309020205020404"/>
              </a:rPr>
              <a:t> grandmother told him the lunch bag carried family history and tradition, and </a:t>
            </a:r>
            <a:r>
              <a:rPr lang="en-US" altLang="zh-CN" kern="100" dirty="0" err="1">
                <a:solidFill>
                  <a:srgbClr val="FF0000"/>
                </a:solidFill>
                <a:latin typeface="Times New Roman" panose="02020603050405020304"/>
                <a:cs typeface="Courier New" panose="02070309020205020404"/>
              </a:rPr>
              <a:t>Kojo</a:t>
            </a:r>
            <a:r>
              <a:rPr lang="en-US" altLang="zh-CN" kern="100" dirty="0">
                <a:solidFill>
                  <a:srgbClr val="FF0000"/>
                </a:solidFill>
                <a:latin typeface="Times New Roman" panose="02020603050405020304"/>
                <a:cs typeface="Courier New" panose="02070309020205020404"/>
              </a:rPr>
              <a:t> showed a newfound appreciation for his heritage.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152525" y="989965"/>
            <a:ext cx="9582150" cy="4981575"/>
          </a:xfrm>
          <a:prstGeom prst="rect">
            <a:avLst/>
          </a:prstGeom>
        </p:spPr>
      </p:pic>
      <p:sp>
        <p:nvSpPr>
          <p:cNvPr id="2" name="副标题 1"/>
          <p:cNvSpPr>
            <a:spLocks noGrp="1"/>
          </p:cNvSpPr>
          <p:nvPr>
            <p:ph type="subTitle" idx="1"/>
          </p:nvPr>
        </p:nvSpPr>
        <p:spPr>
          <a:xfrm>
            <a:off x="415037" y="330287"/>
            <a:ext cx="10692000" cy="624530"/>
          </a:xfrm>
        </p:spPr>
        <p:txBody>
          <a:bodyPr/>
          <a:lstStyle/>
          <a:p>
            <a:pPr algn="just">
              <a:spcAft>
                <a:spcPts val="0"/>
              </a:spcAft>
              <a:tabLst>
                <a:tab pos="5311140" algn="l"/>
              </a:tabLst>
            </a:pPr>
            <a:r>
              <a:rPr lang="zh-CN" altLang="zh-CN" kern="100">
                <a:solidFill>
                  <a:srgbClr val="000000"/>
                </a:solidFill>
                <a:latin typeface="Times New Roman" panose="02020603050405020304"/>
                <a:cs typeface="Times New Roman" panose="02020603050405020304"/>
              </a:rPr>
              <a:t>任务二：梳理故事情节，完成故事山</a:t>
            </a:r>
            <a:r>
              <a:rPr lang="en-US" altLang="zh-CN" kern="100" dirty="0">
                <a:solidFill>
                  <a:srgbClr val="000000"/>
                </a:solidFill>
                <a:latin typeface="Times New Roman" panose="02020603050405020304"/>
                <a:cs typeface="Courier New" panose="02070309020205020404"/>
              </a:rPr>
              <a:t>(Story Mountain)</a:t>
            </a:r>
            <a:r>
              <a:rPr lang="zh-CN" altLang="zh-CN" kern="100" dirty="0">
                <a:solidFill>
                  <a:srgbClr val="000000"/>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pic>
        <p:nvPicPr>
          <p:cNvPr id="3076"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98088" y="5399946"/>
            <a:ext cx="604744" cy="29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4517" y="5688427"/>
            <a:ext cx="778522" cy="32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36367" y="3107843"/>
            <a:ext cx="959250" cy="31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53787" y="1152166"/>
            <a:ext cx="1139978" cy="333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433560" y="1079500"/>
            <a:ext cx="1235710" cy="45021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1400" kern="100" dirty="0">
                <a:solidFill>
                  <a:srgbClr val="FF0000"/>
                </a:solidFill>
                <a:latin typeface="Times New Roman" panose="02020603050405020304"/>
                <a:cs typeface="Courier New" panose="02070309020205020404"/>
              </a:rPr>
              <a:t>taking pride in</a:t>
            </a:r>
            <a:endParaRPr lang="en-US" altLang="zh-CN" sz="1400" kern="100" dirty="0">
              <a:solidFill>
                <a:srgbClr val="FF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07777"/>
            <a:ext cx="10692000" cy="1296670"/>
          </a:xfrm>
        </p:spPr>
        <p:txBody>
          <a:bodyPr/>
          <a:lstStyle/>
          <a:p>
            <a:pPr algn="just">
              <a:spcAft>
                <a:spcPts val="0"/>
              </a:spcAft>
              <a:tabLst>
                <a:tab pos="5311140" algn="l"/>
              </a:tabLst>
            </a:pPr>
            <a:r>
              <a:rPr lang="zh-CN" altLang="zh-CN" kern="100">
                <a:solidFill>
                  <a:srgbClr val="000000"/>
                </a:solidFill>
                <a:latin typeface="Times New Roman" panose="02020603050405020304"/>
                <a:cs typeface="Times New Roman" panose="02020603050405020304"/>
              </a:rPr>
              <a:t>任务三：回答下面的问题，并根据段落开头提示语，构思和完善故事发展情节。</a:t>
            </a:r>
            <a:endParaRPr lang="zh-CN" altLang="zh-CN" sz="1050" kern="10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60289" y="2287841"/>
          <a:ext cx="10801498" cy="2987040"/>
        </p:xfrm>
        <a:graphic>
          <a:graphicData uri="http://schemas.openxmlformats.org/drawingml/2006/table">
            <a:tbl>
              <a:tblPr/>
              <a:tblGrid>
                <a:gridCol w="4320598"/>
                <a:gridCol w="6480900"/>
              </a:tblGrid>
              <a:tr h="432607">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That night,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decided to share with his classmates the history of his lunch bag</a:t>
                      </a:r>
                      <a:r>
                        <a:rPr lang="en-US" sz="2800" kern="100" dirty="0" smtClean="0">
                          <a:solidFill>
                            <a:srgbClr val="000000"/>
                          </a:solidFill>
                          <a:effectLst/>
                          <a:latin typeface="Times New Roman" panose="02020603050405020304"/>
                          <a:ea typeface="楷体_GB2312"/>
                          <a:cs typeface="Courier New" panose="02070309020205020404"/>
                        </a:rPr>
                        <a:t>.</a:t>
                      </a:r>
                      <a:endParaRPr lang="en-US" sz="2800" kern="100" dirty="0" smtClean="0">
                        <a:solidFill>
                          <a:srgbClr val="000000"/>
                        </a:solidFill>
                        <a:effectLst/>
                        <a:latin typeface="Times New Roman" panose="02020603050405020304"/>
                        <a:ea typeface="楷体_GB231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What did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do in order to share the history of his lunch bag with his classmates?</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副标题 1"/>
          <p:cNvSpPr txBox="1"/>
          <p:nvPr/>
        </p:nvSpPr>
        <p:spPr>
          <a:xfrm>
            <a:off x="4752897" y="3384107"/>
            <a:ext cx="626487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The following day, he asked his teacher for a chance to share the stories that had been passed down to him.</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575717"/>
          <a:ext cx="10801498" cy="5547360"/>
        </p:xfrm>
        <a:graphic>
          <a:graphicData uri="http://schemas.openxmlformats.org/drawingml/2006/table">
            <a:tbl>
              <a:tblPr/>
              <a:tblGrid>
                <a:gridCol w="2880398"/>
                <a:gridCol w="7921100"/>
              </a:tblGrid>
              <a:tr h="432607">
                <a:tc>
                  <a:txBody>
                    <a:bodyPr/>
                    <a:lstStyle/>
                    <a:p>
                      <a:pPr algn="just">
                        <a:lnSpc>
                          <a:spcPct val="13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1</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That night,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decided to share with his classmates the history of his lunch bag. </a:t>
                      </a:r>
                      <a:r>
                        <a:rPr lang="en-US" sz="2800" kern="100" dirty="0" smtClean="0">
                          <a:solidFill>
                            <a:srgbClr val="000000"/>
                          </a:solidFill>
                          <a:effectLst/>
                          <a:latin typeface="Times New Roman" panose="02020603050405020304"/>
                          <a:ea typeface="楷体_GB2312"/>
                          <a:cs typeface="Courier New" panose="02070309020205020404"/>
                        </a:rPr>
                        <a:t>______ _________</a:t>
                      </a:r>
                      <a:r>
                        <a:rPr lang="en-US" altLang="zh-CN" sz="2800" kern="100" dirty="0" smtClean="0">
                          <a:solidFill>
                            <a:srgbClr val="000000"/>
                          </a:solidFill>
                          <a:effectLst/>
                          <a:latin typeface="Times New Roman" panose="02020603050405020304"/>
                          <a:ea typeface="楷体_GB2312"/>
                          <a:cs typeface="Courier New" panose="02070309020205020404"/>
                        </a:rPr>
                        <a:t>_</a:t>
                      </a:r>
                      <a:r>
                        <a:rPr lang="en-US" sz="2800" kern="100" dirty="0" smtClean="0">
                          <a:solidFill>
                            <a:srgbClr val="000000"/>
                          </a:solidFill>
                          <a:effectLst/>
                          <a:latin typeface="Times New Roman" panose="02020603050405020304"/>
                          <a:ea typeface="楷体_GB2312"/>
                          <a:cs typeface="Courier New" panose="02070309020205020404"/>
                        </a:rPr>
                        <a:t>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2</a:t>
                      </a:r>
                      <a:r>
                        <a:rPr lang="en-US" sz="2800" kern="100" dirty="0">
                          <a:solidFill>
                            <a:srgbClr val="000000"/>
                          </a:solidFill>
                          <a:effectLst/>
                          <a:latin typeface="Times New Roman" panose="02020603050405020304"/>
                          <a:ea typeface="楷体_GB2312"/>
                          <a:cs typeface="Courier New" panose="02070309020205020404"/>
                        </a:rPr>
                        <a:t>. How did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feel in front of his classmates? </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How did his classmates react to the history of his lunch bag? </a:t>
                      </a:r>
                      <a:endParaRPr lang="zh-CN" sz="1050" kern="100" dirty="0">
                        <a:effectLst/>
                        <a:latin typeface="宋体" panose="02010600030101010101" pitchFamily="2" charset="-122"/>
                        <a:cs typeface="Courier New" panose="02070309020205020404"/>
                      </a:endParaRPr>
                    </a:p>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副标题 1"/>
          <p:cNvSpPr txBox="1"/>
          <p:nvPr/>
        </p:nvSpPr>
        <p:spPr>
          <a:xfrm>
            <a:off x="3250212" y="1052072"/>
            <a:ext cx="7705070" cy="171252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Standing in front of his classmates, he felt a mix of excitement and nerves. His heart raced, and it felt like his mind was in overdrive.</a:t>
            </a:r>
            <a:endParaRPr lang="zh-CN" altLang="zh-CN" sz="1050" kern="100" dirty="0">
              <a:effectLst/>
              <a:latin typeface="宋体" panose="02010600030101010101" pitchFamily="2" charset="-122"/>
              <a:cs typeface="Courier New" panose="02070309020205020404"/>
            </a:endParaRPr>
          </a:p>
        </p:txBody>
      </p:sp>
      <p:sp>
        <p:nvSpPr>
          <p:cNvPr id="5" name="副标题 1"/>
          <p:cNvSpPr txBox="1"/>
          <p:nvPr/>
        </p:nvSpPr>
        <p:spPr>
          <a:xfrm>
            <a:off x="3259737" y="3816167"/>
            <a:ext cx="7705070" cy="227267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tabLst>
                <a:tab pos="5311140" algn="l"/>
              </a:tabLst>
            </a:pPr>
            <a:r>
              <a:rPr lang="en-US" altLang="zh-CN" kern="100">
                <a:solidFill>
                  <a:srgbClr val="FF0000"/>
                </a:solidFill>
                <a:latin typeface="Times New Roman" panose="02020603050405020304"/>
                <a:ea typeface="楷体_GB2312"/>
                <a:cs typeface="Courier New" panose="02070309020205020404"/>
              </a:rPr>
              <a:t>As he talked about the lunch bag and the family tradition it represented, his classmates listened attentively. </a:t>
            </a:r>
            <a:r>
              <a:rPr lang="en-US" altLang="zh-CN" kern="100" dirty="0">
                <a:solidFill>
                  <a:srgbClr val="FF0000"/>
                </a:solidFill>
                <a:latin typeface="Times New Roman" panose="02020603050405020304"/>
                <a:ea typeface="楷体_GB2312"/>
                <a:cs typeface="Courier New" panose="02070309020205020404"/>
              </a:rPr>
              <a:t>Their expressions shifted from curiosity to genuine respect.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60289" y="1727877"/>
          <a:ext cx="10801498" cy="2987040"/>
        </p:xfrm>
        <a:graphic>
          <a:graphicData uri="http://schemas.openxmlformats.org/drawingml/2006/table">
            <a:tbl>
              <a:tblPr/>
              <a:tblGrid>
                <a:gridCol w="3384468"/>
                <a:gridCol w="7417030"/>
              </a:tblGrid>
              <a:tr h="432607">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When he finished, the classroom erupted into applause. </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How did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feel after seeing his classmates' reaction?</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a:t>
                      </a:r>
                      <a:r>
                        <a:rPr lang="en-US" altLang="zh-CN" sz="2800" kern="100" dirty="0" smtClean="0">
                          <a:solidFill>
                            <a:srgbClr val="000000"/>
                          </a:solidFill>
                          <a:effectLst/>
                          <a:latin typeface="Times New Roman" panose="02020603050405020304"/>
                          <a:ea typeface="楷体_GB2312"/>
                          <a:cs typeface="Courier New" panose="02070309020205020404"/>
                        </a:rPr>
                        <a:t>___</a:t>
                      </a: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副标题 1"/>
          <p:cNvSpPr txBox="1"/>
          <p:nvPr/>
        </p:nvSpPr>
        <p:spPr>
          <a:xfrm>
            <a:off x="3860202" y="2808027"/>
            <a:ext cx="7076030" cy="19020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Instead of ridicule, </a:t>
            </a:r>
            <a:r>
              <a:rPr lang="en-US" altLang="zh-CN" kern="100" dirty="0" err="1">
                <a:solidFill>
                  <a:srgbClr val="FF0000"/>
                </a:solidFill>
                <a:latin typeface="Times New Roman" panose="02020603050405020304"/>
                <a:ea typeface="楷体_GB2312"/>
                <a:cs typeface="Courier New" panose="02070309020205020404"/>
              </a:rPr>
              <a:t>Kojo</a:t>
            </a:r>
            <a:r>
              <a:rPr lang="en-US" altLang="zh-CN" kern="100" dirty="0">
                <a:solidFill>
                  <a:srgbClr val="FF0000"/>
                </a:solidFill>
                <a:latin typeface="Times New Roman" panose="02020603050405020304"/>
                <a:ea typeface="楷体_GB2312"/>
                <a:cs typeface="Courier New" panose="02070309020205020404"/>
              </a:rPr>
              <a:t> felt a sense of acceptance. He had turned what once made him feel ashamed into a source of pride.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979521"/>
          <a:ext cx="10801498" cy="4779264"/>
        </p:xfrm>
        <a:graphic>
          <a:graphicData uri="http://schemas.openxmlformats.org/drawingml/2006/table">
            <a:tbl>
              <a:tblPr/>
              <a:tblGrid>
                <a:gridCol w="3384468"/>
                <a:gridCol w="7417030"/>
              </a:tblGrid>
              <a:tr h="432607">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When he finished, the classroom erupted into applause. </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What did his classmates do, based on the history of the lunch bag?</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副标题 1"/>
          <p:cNvSpPr txBox="1"/>
          <p:nvPr/>
        </p:nvSpPr>
        <p:spPr>
          <a:xfrm>
            <a:off x="3860202" y="2076262"/>
            <a:ext cx="7076030" cy="364074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ea typeface="楷体_GB2312"/>
                <a:cs typeface="Courier New" panose="02070309020205020404"/>
              </a:rPr>
              <a:t>His classmates began to share their own cultural experiences, initiating a broader conversation about the importance of celebrating their differences. From that day on, </a:t>
            </a:r>
            <a:r>
              <a:rPr lang="en-US" altLang="zh-CN" kern="100" dirty="0" err="1">
                <a:solidFill>
                  <a:srgbClr val="FF0000"/>
                </a:solidFill>
                <a:latin typeface="Times New Roman" panose="02020603050405020304"/>
                <a:ea typeface="楷体_GB2312"/>
                <a:cs typeface="Courier New" panose="02070309020205020404"/>
              </a:rPr>
              <a:t>Kojo</a:t>
            </a:r>
            <a:r>
              <a:rPr lang="en-US" altLang="zh-CN" kern="100" dirty="0">
                <a:solidFill>
                  <a:srgbClr val="FF0000"/>
                </a:solidFill>
                <a:latin typeface="Times New Roman" panose="02020603050405020304"/>
                <a:ea typeface="楷体_GB2312"/>
                <a:cs typeface="Courier New" panose="02070309020205020404"/>
              </a:rPr>
              <a:t> carried more than food in his worn bag; he carried the pride of his heritage.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60289" y="1727877"/>
          <a:ext cx="10801498" cy="2987040"/>
        </p:xfrm>
        <a:graphic>
          <a:graphicData uri="http://schemas.openxmlformats.org/drawingml/2006/table">
            <a:tbl>
              <a:tblPr/>
              <a:tblGrid>
                <a:gridCol w="3384468"/>
                <a:gridCol w="7417030"/>
              </a:tblGrid>
              <a:tr h="432607">
                <a:tc>
                  <a:txBody>
                    <a:bodyPr/>
                    <a:lstStyle/>
                    <a:p>
                      <a:pPr algn="just">
                        <a:lnSpc>
                          <a:spcPct val="140000"/>
                        </a:lnSpc>
                        <a:spcAft>
                          <a:spcPts val="0"/>
                        </a:spcAft>
                        <a:tabLst>
                          <a:tab pos="5311140" algn="l"/>
                        </a:tabLst>
                      </a:pPr>
                      <a:r>
                        <a:rPr lang="en-US" sz="2800" b="1" kern="100" dirty="0">
                          <a:solidFill>
                            <a:srgbClr val="000000"/>
                          </a:solidFill>
                          <a:effectLst/>
                          <a:latin typeface="Times New Roman" panose="02020603050405020304"/>
                          <a:ea typeface="楷体_GB2312"/>
                          <a:cs typeface="Courier New" panose="02070309020205020404"/>
                        </a:rPr>
                        <a:t>Paragraph 2</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When he finished, the classroom erupted into applause. </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3</a:t>
                      </a:r>
                      <a:r>
                        <a:rPr lang="en-US" sz="2800" kern="100" dirty="0">
                          <a:solidFill>
                            <a:srgbClr val="000000"/>
                          </a:solidFill>
                          <a:effectLst/>
                          <a:latin typeface="Times New Roman" panose="02020603050405020304"/>
                          <a:ea typeface="楷体_GB2312"/>
                          <a:cs typeface="Courier New" panose="02070309020205020404"/>
                        </a:rPr>
                        <a:t>. What did </a:t>
                      </a:r>
                      <a:r>
                        <a:rPr lang="en-US" sz="2800" kern="100" dirty="0" err="1">
                          <a:solidFill>
                            <a:srgbClr val="000000"/>
                          </a:solidFill>
                          <a:effectLst/>
                          <a:latin typeface="Times New Roman" panose="02020603050405020304"/>
                          <a:ea typeface="楷体_GB2312"/>
                          <a:cs typeface="Courier New" panose="02070309020205020404"/>
                        </a:rPr>
                        <a:t>Kojo</a:t>
                      </a:r>
                      <a:r>
                        <a:rPr lang="en-US" sz="2800" kern="100" dirty="0">
                          <a:solidFill>
                            <a:srgbClr val="000000"/>
                          </a:solidFill>
                          <a:effectLst/>
                          <a:latin typeface="Times New Roman" panose="02020603050405020304"/>
                          <a:ea typeface="楷体_GB2312"/>
                          <a:cs typeface="Courier New" panose="02070309020205020404"/>
                        </a:rPr>
                        <a:t> learn from the experience?</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________________________________________________________________________________________________________________________________________________________________</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副标题 1"/>
          <p:cNvSpPr txBox="1"/>
          <p:nvPr/>
        </p:nvSpPr>
        <p:spPr>
          <a:xfrm>
            <a:off x="3860202" y="2226981"/>
            <a:ext cx="7076030" cy="2434256"/>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ea typeface="楷体_GB2312"/>
                <a:cs typeface="Courier New" panose="02070309020205020404"/>
              </a:rPr>
              <a:t>He learned that fitting in did not mean losing oneself, but rather embracing and sharing the unique threads that weave the rich tapestry of life.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任务四：根据材料内容和任务三中构思的故事发展情节续写两段，使之构成一篇完整的短文。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注意：续写词数应为</a:t>
            </a:r>
            <a:r>
              <a:rPr lang="en-US" altLang="zh-CN" kern="100" dirty="0">
                <a:solidFill>
                  <a:srgbClr val="000000"/>
                </a:solidFill>
                <a:latin typeface="Times New Roman" panose="02020603050405020304"/>
                <a:cs typeface="Courier New" panose="02070309020205020404"/>
              </a:rPr>
              <a:t>150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That </a:t>
            </a:r>
            <a:r>
              <a:rPr lang="en-US" altLang="zh-CN" kern="100" dirty="0">
                <a:solidFill>
                  <a:srgbClr val="000000"/>
                </a:solidFill>
                <a:latin typeface="Times New Roman" panose="02020603050405020304"/>
                <a:cs typeface="Courier New" panose="02070309020205020404"/>
              </a:rPr>
              <a:t>night,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decided to share with his classmates the history of his lunch bag. </a:t>
            </a:r>
            <a:r>
              <a:rPr lang="en-US" altLang="zh-CN" kern="100" dirty="0" smtClean="0">
                <a:solidFill>
                  <a:srgbClr val="000000"/>
                </a:solidFill>
                <a:latin typeface="Times New Roman" panose="02020603050405020304"/>
                <a:cs typeface="Courier New" panose="02070309020205020404"/>
              </a:rPr>
              <a:t>_______________________________________________ </a:t>
            </a: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0055" y="287518"/>
            <a:ext cx="10702925" cy="1198880"/>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en-US" altLang="zh-CN" sz="2400" b="1" kern="100" dirty="0">
                <a:solidFill>
                  <a:schemeClr val="tx1"/>
                </a:solidFill>
                <a:ea typeface="黑体" panose="02010609060101010101" pitchFamily="49" charset="-122"/>
                <a:cs typeface="Times New Roman" panose="02020603050405020304" pitchFamily="18" charset="0"/>
              </a:rPr>
              <a:t>Part 1</a:t>
            </a:r>
            <a:r>
              <a:rPr lang="zh-CN" altLang="en-US" sz="2400" b="1" kern="100" dirty="0">
                <a:solidFill>
                  <a:schemeClr val="tx1"/>
                </a:solidFill>
                <a:ea typeface="黑体" panose="02010609060101010101" pitchFamily="49" charset="-122"/>
                <a:cs typeface="Times New Roman" panose="02020603050405020304" pitchFamily="18" charset="0"/>
              </a:rPr>
              <a:t>　应用文写作</a:t>
            </a:r>
            <a:endParaRPr lang="zh-CN" altLang="en-US" sz="2400" b="1" kern="100" dirty="0">
              <a:solidFill>
                <a:schemeClr val="tx1"/>
              </a:solidFill>
              <a:ea typeface="黑体" panose="02010609060101010101" pitchFamily="49" charset="-122"/>
              <a:cs typeface="Times New Roman" panose="02020603050405020304" pitchFamily="18" charset="0"/>
            </a:endParaRPr>
          </a:p>
          <a:p>
            <a:pPr algn="ctr" eaLnBrk="0" hangingPunct="0">
              <a:lnSpc>
                <a:spcPct val="150000"/>
              </a:lnSpc>
              <a:spcAft>
                <a:spcPts val="0"/>
              </a:spcAft>
              <a:tabLst>
                <a:tab pos="4800600" algn="l"/>
                <a:tab pos="10401300" algn="r"/>
              </a:tabLst>
              <a:defRPr/>
            </a:pPr>
            <a:r>
              <a:rPr lang="en-US" altLang="zh-CN" sz="2400" b="1" kern="100" dirty="0">
                <a:solidFill>
                  <a:schemeClr val="tx1"/>
                </a:solidFill>
                <a:ea typeface="黑体" panose="02010609060101010101" pitchFamily="49" charset="-122"/>
                <a:cs typeface="Times New Roman" panose="02020603050405020304" pitchFamily="18" charset="0"/>
              </a:rPr>
              <a:t>——</a:t>
            </a:r>
            <a:r>
              <a:rPr lang="zh-CN" altLang="en-US" sz="2400" b="1" kern="100" dirty="0">
                <a:solidFill>
                  <a:schemeClr val="tx1"/>
                </a:solidFill>
                <a:ea typeface="黑体" panose="02010609060101010101" pitchFamily="49" charset="-122"/>
                <a:cs typeface="Times New Roman" panose="02020603050405020304" pitchFamily="18" charset="0"/>
              </a:rPr>
              <a:t>介绍名胜古迹</a:t>
            </a:r>
            <a:endParaRPr lang="zh-CN" altLang="en-US" sz="2400" b="1" kern="100" dirty="0">
              <a:solidFill>
                <a:schemeClr val="tx1"/>
              </a:solidFill>
              <a:ea typeface="黑体" panose="02010609060101010101" pitchFamily="49" charset="-122"/>
              <a:cs typeface="Times New Roman" panose="02020603050405020304" pitchFamily="18" charset="0"/>
            </a:endParaRPr>
          </a:p>
        </p:txBody>
      </p:sp>
      <p:sp>
        <p:nvSpPr>
          <p:cNvPr id="15364" name="副标题 3"/>
          <p:cNvSpPr>
            <a:spLocks noGrp="1"/>
          </p:cNvSpPr>
          <p:nvPr>
            <p:ph type="subTitle" idx="1"/>
          </p:nvPr>
        </p:nvSpPr>
        <p:spPr bwMode="auto">
          <a:xfrm>
            <a:off x="449263" y="1439702"/>
            <a:ext cx="10693400" cy="470789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5000"/>
              </a:lnSpc>
              <a:spcAft>
                <a:spcPts val="0"/>
              </a:spcAft>
              <a:tabLst>
                <a:tab pos="5311140" algn="l"/>
              </a:tabLst>
            </a:pPr>
            <a:r>
              <a:rPr lang="en-US" altLang="zh-CN" sz="2400" kern="100">
                <a:solidFill>
                  <a:srgbClr val="000000"/>
                </a:solidFill>
                <a:latin typeface="宋体" panose="02010600030101010101" pitchFamily="2" charset="-122"/>
                <a:cs typeface="Times New Roman" panose="02020603050405020304"/>
              </a:rPr>
              <a:t>○</a:t>
            </a:r>
            <a:r>
              <a:rPr lang="zh-CN" altLang="zh-CN" sz="2400" kern="100" dirty="0">
                <a:solidFill>
                  <a:srgbClr val="000000"/>
                </a:solidFill>
                <a:latin typeface="Times New Roman" panose="02020603050405020304"/>
                <a:ea typeface="黑体" panose="02010609060101010101" pitchFamily="49" charset="-122"/>
                <a:cs typeface="Times New Roman" panose="02020603050405020304"/>
              </a:rPr>
              <a:t>写作指导</a:t>
            </a:r>
            <a:endParaRPr lang="zh-CN" altLang="zh-CN" sz="1000" kern="100" dirty="0">
              <a:latin typeface="宋体" panose="02010600030101010101" pitchFamily="2" charset="-122"/>
              <a:cs typeface="Courier New" panose="02070309020205020404"/>
            </a:endParaRPr>
          </a:p>
          <a:p>
            <a:pPr algn="just">
              <a:lnSpc>
                <a:spcPct val="125000"/>
              </a:lnSpc>
              <a:spcAft>
                <a:spcPts val="0"/>
              </a:spcAft>
              <a:tabLst>
                <a:tab pos="5311140" algn="l"/>
              </a:tabLst>
            </a:pPr>
            <a:r>
              <a:rPr lang="zh-CN" altLang="en-US" sz="2400" kern="100" dirty="0">
                <a:solidFill>
                  <a:srgbClr val="000000"/>
                </a:solidFill>
                <a:effectLst/>
                <a:latin typeface="Times New Roman" panose="02020603050405020304"/>
                <a:cs typeface="Times New Roman" panose="02020603050405020304"/>
              </a:rPr>
              <a:t>介绍名胜古迹的文章一般属于说明文。写这类文章时</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要注意下列问题</a:t>
            </a:r>
            <a:r>
              <a:rPr lang="en-US" altLang="zh-CN" sz="2400" kern="100" dirty="0">
                <a:solidFill>
                  <a:srgbClr val="000000"/>
                </a:solidFill>
                <a:effectLst/>
                <a:latin typeface="Times New Roman" panose="02020603050405020304"/>
                <a:cs typeface="Times New Roman" panose="02020603050405020304"/>
              </a:rPr>
              <a:t>:</a:t>
            </a:r>
            <a:endParaRPr lang="en-US" altLang="zh-CN" sz="2400" kern="100" dirty="0">
              <a:solidFill>
                <a:srgbClr val="000000"/>
              </a:solidFill>
              <a:effectLst/>
              <a:latin typeface="Times New Roman" panose="02020603050405020304"/>
              <a:cs typeface="Times New Roman" panose="02020603050405020304"/>
            </a:endParaRPr>
          </a:p>
          <a:p>
            <a:pPr algn="just">
              <a:lnSpc>
                <a:spcPct val="125000"/>
              </a:lnSpc>
              <a:spcAft>
                <a:spcPts val="0"/>
              </a:spcAft>
              <a:tabLst>
                <a:tab pos="5311140" algn="l"/>
              </a:tabLst>
            </a:pPr>
            <a:r>
              <a:rPr lang="en-US" altLang="zh-CN" sz="2400" kern="100" dirty="0">
                <a:solidFill>
                  <a:srgbClr val="000000"/>
                </a:solidFill>
                <a:effectLst/>
                <a:latin typeface="Times New Roman" panose="02020603050405020304"/>
                <a:cs typeface="Times New Roman" panose="02020603050405020304"/>
              </a:rPr>
              <a:t>1.</a:t>
            </a:r>
            <a:r>
              <a:rPr lang="zh-CN" altLang="en-US" sz="2400" kern="100" dirty="0">
                <a:solidFill>
                  <a:srgbClr val="000000"/>
                </a:solidFill>
                <a:effectLst/>
                <a:latin typeface="Times New Roman" panose="02020603050405020304"/>
                <a:cs typeface="Times New Roman" panose="02020603050405020304"/>
              </a:rPr>
              <a:t>介绍名胜古迹的历史、地理位置、面积、特点、重要意义时，要准确客观、语言精练。</a:t>
            </a:r>
            <a:endParaRPr lang="zh-CN" altLang="en-US" sz="2400" kern="100" dirty="0">
              <a:solidFill>
                <a:srgbClr val="000000"/>
              </a:solidFill>
              <a:effectLst/>
              <a:latin typeface="Times New Roman" panose="02020603050405020304"/>
              <a:cs typeface="Times New Roman" panose="02020603050405020304"/>
            </a:endParaRPr>
          </a:p>
          <a:p>
            <a:pPr algn="just">
              <a:lnSpc>
                <a:spcPct val="125000"/>
              </a:lnSpc>
              <a:spcAft>
                <a:spcPts val="0"/>
              </a:spcAft>
              <a:tabLst>
                <a:tab pos="5311140" algn="l"/>
              </a:tabLst>
            </a:pPr>
            <a:r>
              <a:rPr lang="en-US" altLang="zh-CN" sz="2400" kern="100" dirty="0">
                <a:solidFill>
                  <a:srgbClr val="000000"/>
                </a:solidFill>
                <a:effectLst/>
                <a:latin typeface="Times New Roman" panose="02020603050405020304"/>
                <a:cs typeface="Times New Roman" panose="02020603050405020304"/>
              </a:rPr>
              <a:t>2.</a:t>
            </a:r>
            <a:r>
              <a:rPr lang="zh-CN" altLang="en-US" sz="2400" kern="100" dirty="0">
                <a:solidFill>
                  <a:srgbClr val="000000"/>
                </a:solidFill>
                <a:effectLst/>
                <a:latin typeface="Times New Roman" panose="02020603050405020304"/>
                <a:cs typeface="Times New Roman" panose="02020603050405020304"/>
              </a:rPr>
              <a:t>写作时要抓住名胜古迹的主要特征</a:t>
            </a:r>
            <a:r>
              <a:rPr lang="en-US" altLang="zh-CN" sz="2400" kern="100" dirty="0">
                <a:solidFill>
                  <a:srgbClr val="000000"/>
                </a:solidFill>
                <a:effectLst/>
                <a:latin typeface="Times New Roman" panose="02020603050405020304"/>
                <a:cs typeface="Times New Roman" panose="02020603050405020304"/>
              </a:rPr>
              <a:t>,</a:t>
            </a:r>
            <a:r>
              <a:rPr lang="zh-CN" altLang="en-US" sz="2400" kern="100" dirty="0">
                <a:solidFill>
                  <a:srgbClr val="000000"/>
                </a:solidFill>
                <a:effectLst/>
                <a:latin typeface="Times New Roman" panose="02020603050405020304"/>
                <a:cs typeface="Times New Roman" panose="02020603050405020304"/>
              </a:rPr>
              <a:t>注意安排好说明顺序</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选择合适的说明方法</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描写要详略得当、重点突出。</a:t>
            </a:r>
            <a:endParaRPr lang="zh-CN" altLang="en-US" sz="2400" kern="100" dirty="0">
              <a:solidFill>
                <a:srgbClr val="000000"/>
              </a:solidFill>
              <a:effectLst/>
              <a:latin typeface="Times New Roman" panose="02020603050405020304"/>
              <a:cs typeface="Times New Roman" panose="02020603050405020304"/>
            </a:endParaRPr>
          </a:p>
          <a:p>
            <a:pPr algn="just">
              <a:lnSpc>
                <a:spcPct val="125000"/>
              </a:lnSpc>
              <a:spcAft>
                <a:spcPts val="0"/>
              </a:spcAft>
              <a:tabLst>
                <a:tab pos="5311140" algn="l"/>
              </a:tabLst>
            </a:pPr>
            <a:r>
              <a:rPr lang="en-US" altLang="zh-CN" sz="2400" kern="100" dirty="0">
                <a:solidFill>
                  <a:srgbClr val="000000"/>
                </a:solidFill>
                <a:effectLst/>
                <a:latin typeface="Times New Roman" panose="02020603050405020304"/>
                <a:cs typeface="Times New Roman" panose="02020603050405020304"/>
              </a:rPr>
              <a:t>3.</a:t>
            </a:r>
            <a:r>
              <a:rPr lang="zh-CN" altLang="en-US" sz="2400" kern="100" dirty="0">
                <a:solidFill>
                  <a:srgbClr val="000000"/>
                </a:solidFill>
                <a:effectLst/>
                <a:latin typeface="Times New Roman" panose="02020603050405020304"/>
                <a:cs typeface="Times New Roman" panose="02020603050405020304"/>
              </a:rPr>
              <a:t>由于是对客观事物进行描写</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通常用一般现在时。</a:t>
            </a:r>
            <a:endParaRPr lang="zh-CN" altLang="en-US" sz="2400" kern="100" dirty="0">
              <a:solidFill>
                <a:srgbClr val="000000"/>
              </a:solidFill>
              <a:effectLst/>
              <a:latin typeface="Times New Roman" panose="02020603050405020304"/>
              <a:cs typeface="Times New Roman" panose="02020603050405020304"/>
            </a:endParaRPr>
          </a:p>
          <a:p>
            <a:pPr algn="just">
              <a:lnSpc>
                <a:spcPct val="125000"/>
              </a:lnSpc>
              <a:spcAft>
                <a:spcPts val="0"/>
              </a:spcAft>
              <a:tabLst>
                <a:tab pos="5311140" algn="l"/>
              </a:tabLst>
            </a:pPr>
            <a:r>
              <a:rPr lang="en-US" altLang="zh-CN" sz="2400" kern="100" dirty="0">
                <a:solidFill>
                  <a:srgbClr val="000000"/>
                </a:solidFill>
                <a:effectLst/>
                <a:latin typeface="Times New Roman" panose="02020603050405020304"/>
                <a:cs typeface="Times New Roman" panose="02020603050405020304"/>
              </a:rPr>
              <a:t>4.</a:t>
            </a:r>
            <a:r>
              <a:rPr lang="zh-CN" altLang="en-US" sz="2400" kern="100" dirty="0">
                <a:solidFill>
                  <a:srgbClr val="000000"/>
                </a:solidFill>
                <a:effectLst/>
                <a:latin typeface="Times New Roman" panose="02020603050405020304"/>
                <a:cs typeface="Times New Roman" panose="02020603050405020304"/>
              </a:rPr>
              <a:t>要注意行文的连贯性</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恰当地使用过渡词。</a:t>
            </a:r>
            <a:endParaRPr lang="zh-CN" altLang="en-US" sz="2400" kern="100" dirty="0">
              <a:solidFill>
                <a:srgbClr val="000000"/>
              </a:solidFill>
              <a:effectLst/>
              <a:latin typeface="Times New Roman" panose="02020603050405020304"/>
              <a:cs typeface="Times New Roman" panose="02020603050405020304"/>
            </a:endParaRPr>
          </a:p>
          <a:p>
            <a:pPr algn="just">
              <a:lnSpc>
                <a:spcPct val="125000"/>
              </a:lnSpc>
              <a:spcAft>
                <a:spcPts val="0"/>
              </a:spcAft>
              <a:tabLst>
                <a:tab pos="5311140" algn="l"/>
              </a:tabLst>
            </a:pPr>
            <a:r>
              <a:rPr lang="en-US" altLang="zh-CN" sz="2400" kern="100" dirty="0">
                <a:solidFill>
                  <a:srgbClr val="000000"/>
                </a:solidFill>
                <a:effectLst/>
                <a:latin typeface="Times New Roman" panose="02020603050405020304"/>
                <a:cs typeface="Times New Roman" panose="02020603050405020304"/>
              </a:rPr>
              <a:t>5.</a:t>
            </a:r>
            <a:r>
              <a:rPr lang="zh-CN" altLang="en-US" sz="2400" kern="100" dirty="0">
                <a:solidFill>
                  <a:srgbClr val="000000"/>
                </a:solidFill>
                <a:effectLst/>
                <a:latin typeface="Times New Roman" panose="02020603050405020304"/>
                <a:cs typeface="Times New Roman" panose="02020603050405020304"/>
              </a:rPr>
              <a:t>注意表达形式的多样性</a:t>
            </a:r>
            <a:r>
              <a:rPr lang="zh-CN" altLang="en-US" sz="2400" kern="100" dirty="0">
                <a:solidFill>
                  <a:srgbClr val="000000"/>
                </a:solidFill>
                <a:effectLst/>
                <a:latin typeface="Times New Roman" panose="02020603050405020304"/>
                <a:cs typeface="Times New Roman" panose="02020603050405020304"/>
                <a:sym typeface="+mn-ea"/>
              </a:rPr>
              <a:t>，</a:t>
            </a:r>
            <a:r>
              <a:rPr lang="zh-CN" altLang="en-US" sz="2400" kern="100" dirty="0">
                <a:solidFill>
                  <a:srgbClr val="000000"/>
                </a:solidFill>
                <a:effectLst/>
                <a:latin typeface="Times New Roman" panose="02020603050405020304"/>
                <a:cs typeface="Times New Roman" panose="02020603050405020304"/>
              </a:rPr>
              <a:t>比如在用词方面可用</a:t>
            </a:r>
            <a:r>
              <a:rPr lang="en-US" altLang="zh-CN" sz="2400" kern="100" dirty="0">
                <a:solidFill>
                  <a:srgbClr val="000000"/>
                </a:solidFill>
                <a:effectLst/>
                <a:latin typeface="Times New Roman" panose="02020603050405020304"/>
                <a:cs typeface="Times New Roman" panose="02020603050405020304"/>
              </a:rPr>
              <a:t>stand</a:t>
            </a:r>
            <a:r>
              <a:rPr lang="zh-CN" altLang="en-US" sz="2400" kern="100" dirty="0">
                <a:solidFill>
                  <a:srgbClr val="000000"/>
                </a:solidFill>
                <a:effectLst/>
                <a:latin typeface="Times New Roman" panose="02020603050405020304"/>
                <a:cs typeface="Times New Roman" panose="02020603050405020304"/>
              </a:rPr>
              <a:t>、</a:t>
            </a:r>
            <a:r>
              <a:rPr lang="en-US" altLang="zh-CN" sz="2400" kern="100" dirty="0">
                <a:solidFill>
                  <a:srgbClr val="000000"/>
                </a:solidFill>
                <a:effectLst/>
                <a:latin typeface="Times New Roman" panose="02020603050405020304"/>
                <a:cs typeface="Times New Roman" panose="02020603050405020304"/>
              </a:rPr>
              <a:t>lie</a:t>
            </a:r>
            <a:r>
              <a:rPr lang="zh-CN" altLang="en-US" sz="2400" kern="100" dirty="0">
                <a:solidFill>
                  <a:srgbClr val="000000"/>
                </a:solidFill>
                <a:effectLst/>
                <a:latin typeface="Times New Roman" panose="02020603050405020304"/>
                <a:cs typeface="Times New Roman" panose="02020603050405020304"/>
              </a:rPr>
              <a:t>、</a:t>
            </a:r>
            <a:r>
              <a:rPr lang="en-US" altLang="zh-CN" sz="2400" kern="100" dirty="0">
                <a:solidFill>
                  <a:srgbClr val="000000"/>
                </a:solidFill>
                <a:effectLst/>
                <a:latin typeface="Times New Roman" panose="02020603050405020304"/>
                <a:cs typeface="Times New Roman" panose="02020603050405020304"/>
              </a:rPr>
              <a:t>stay</a:t>
            </a:r>
            <a:r>
              <a:rPr lang="zh-CN" altLang="en-US" sz="2400" kern="100" dirty="0">
                <a:solidFill>
                  <a:srgbClr val="000000"/>
                </a:solidFill>
                <a:effectLst/>
                <a:latin typeface="Times New Roman" panose="02020603050405020304"/>
                <a:cs typeface="Times New Roman" panose="02020603050405020304"/>
              </a:rPr>
              <a:t>、</a:t>
            </a:r>
            <a:r>
              <a:rPr lang="en-US" altLang="zh-CN" sz="2400" kern="100" dirty="0">
                <a:solidFill>
                  <a:srgbClr val="000000"/>
                </a:solidFill>
                <a:effectLst/>
                <a:latin typeface="Times New Roman" panose="02020603050405020304"/>
                <a:cs typeface="Times New Roman" panose="02020603050405020304"/>
              </a:rPr>
              <a:t>remain</a:t>
            </a:r>
            <a:r>
              <a:rPr lang="zh-CN" altLang="en-US" sz="2400" kern="100" dirty="0">
                <a:solidFill>
                  <a:srgbClr val="000000"/>
                </a:solidFill>
                <a:effectLst/>
                <a:latin typeface="Times New Roman" panose="02020603050405020304"/>
                <a:cs typeface="Times New Roman" panose="02020603050405020304"/>
              </a:rPr>
              <a:t>、</a:t>
            </a:r>
            <a:r>
              <a:rPr lang="en-US" altLang="zh-CN" sz="2400" kern="100" dirty="0">
                <a:solidFill>
                  <a:srgbClr val="000000"/>
                </a:solidFill>
                <a:effectLst/>
                <a:latin typeface="Times New Roman" panose="02020603050405020304"/>
                <a:cs typeface="Times New Roman" panose="02020603050405020304"/>
              </a:rPr>
              <a:t>keep</a:t>
            </a:r>
            <a:r>
              <a:rPr lang="zh-CN" altLang="en-US" sz="2400" kern="100" dirty="0">
                <a:solidFill>
                  <a:srgbClr val="000000"/>
                </a:solidFill>
                <a:effectLst/>
                <a:latin typeface="Times New Roman" panose="02020603050405020304"/>
                <a:cs typeface="Times New Roman" panose="02020603050405020304"/>
              </a:rPr>
              <a:t>、</a:t>
            </a:r>
            <a:r>
              <a:rPr lang="en-US" altLang="zh-CN" sz="2400" kern="100" dirty="0">
                <a:solidFill>
                  <a:srgbClr val="000000"/>
                </a:solidFill>
                <a:effectLst/>
                <a:latin typeface="Times New Roman" panose="02020603050405020304"/>
                <a:cs typeface="Times New Roman" panose="02020603050405020304"/>
              </a:rPr>
              <a:t>grow</a:t>
            </a:r>
            <a:r>
              <a:rPr lang="zh-CN" altLang="en-US" sz="2400" kern="100" dirty="0">
                <a:solidFill>
                  <a:srgbClr val="000000"/>
                </a:solidFill>
                <a:effectLst/>
                <a:latin typeface="Times New Roman" panose="02020603050405020304"/>
                <a:cs typeface="Times New Roman" panose="02020603050405020304"/>
              </a:rPr>
              <a:t>代替</a:t>
            </a:r>
            <a:r>
              <a:rPr lang="en-US" altLang="zh-CN" sz="2400" kern="100" dirty="0">
                <a:solidFill>
                  <a:srgbClr val="000000"/>
                </a:solidFill>
                <a:effectLst/>
                <a:latin typeface="Times New Roman" panose="02020603050405020304"/>
                <a:cs typeface="Times New Roman" panose="02020603050405020304"/>
              </a:rPr>
              <a:t>be</a:t>
            </a:r>
            <a:r>
              <a:rPr lang="zh-CN" altLang="en-US" sz="2400" kern="100" dirty="0">
                <a:solidFill>
                  <a:srgbClr val="000000"/>
                </a:solidFill>
                <a:effectLst/>
                <a:latin typeface="Times New Roman" panose="02020603050405020304"/>
                <a:cs typeface="Times New Roman" panose="02020603050405020304"/>
              </a:rPr>
              <a:t>动词。</a:t>
            </a:r>
            <a:endParaRPr lang="zh-CN" altLang="en-US" sz="2400" kern="100" dirty="0">
              <a:solidFill>
                <a:srgbClr val="000000"/>
              </a:solidFill>
              <a:effectLst/>
              <a:latin typeface="Times New Roman" panose="02020603050405020304"/>
              <a:cs typeface="Times New Roman" panose="02020603050405020304"/>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39837"/>
            <a:ext cx="10692000" cy="3711785"/>
          </a:xfrm>
        </p:spPr>
        <p:txBody>
          <a:bodyPr/>
          <a:lstStyle/>
          <a:p>
            <a:pPr algn="just">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When </a:t>
            </a:r>
            <a:r>
              <a:rPr lang="en-US" altLang="zh-CN" kern="100" dirty="0">
                <a:solidFill>
                  <a:srgbClr val="000000"/>
                </a:solidFill>
                <a:latin typeface="Times New Roman" panose="02020603050405020304"/>
                <a:cs typeface="Courier New" panose="02070309020205020404"/>
              </a:rPr>
              <a:t>he finished, the classroom erupted into applause. </a:t>
            </a:r>
            <a:r>
              <a:rPr lang="en-US" altLang="zh-CN" kern="100" dirty="0" smtClean="0">
                <a:solidFill>
                  <a:srgbClr val="000000"/>
                </a:solidFill>
                <a:latin typeface="Times New Roman" panose="02020603050405020304"/>
                <a:cs typeface="Courier New" panose="02070309020205020404"/>
              </a:rPr>
              <a:t>__________ </a:t>
            </a: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50466"/>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【参考范文】</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u="sng" kern="100" dirty="0">
                <a:solidFill>
                  <a:srgbClr val="000000"/>
                </a:solidFill>
                <a:latin typeface="Times New Roman" panose="02020603050405020304"/>
                <a:cs typeface="Courier New" panose="02070309020205020404"/>
              </a:rPr>
              <a:t>That night, </a:t>
            </a:r>
            <a:r>
              <a:rPr lang="en-US" altLang="zh-CN" u="sng" kern="100" dirty="0" err="1">
                <a:solidFill>
                  <a:srgbClr val="000000"/>
                </a:solidFill>
                <a:latin typeface="Times New Roman" panose="02020603050405020304"/>
                <a:cs typeface="Courier New" panose="02070309020205020404"/>
              </a:rPr>
              <a:t>Kojo</a:t>
            </a:r>
            <a:r>
              <a:rPr lang="en-US" altLang="zh-CN" u="sng" kern="100" dirty="0">
                <a:solidFill>
                  <a:srgbClr val="000000"/>
                </a:solidFill>
                <a:latin typeface="Times New Roman" panose="02020603050405020304"/>
                <a:cs typeface="Courier New" panose="02070309020205020404"/>
              </a:rPr>
              <a:t> decided to share with his classmates the history of his lunch bag.</a:t>
            </a:r>
            <a:r>
              <a:rPr lang="en-US" altLang="zh-CN" kern="100" dirty="0">
                <a:solidFill>
                  <a:srgbClr val="000000"/>
                </a:solidFill>
                <a:latin typeface="Times New Roman" panose="02020603050405020304"/>
                <a:cs typeface="Courier New" panose="02070309020205020404"/>
              </a:rPr>
              <a:t> The following day, he asked his teacher for a chance to share the stories that had been passed down to him. The day came soon. Standing in front of his classmates, he felt a mix of excitement and nerves. His heart raced, and it felt like his mind was in overdrive. But he gathered his courage and began to speak. As he talked about the lunch bag and the family tradition it represented, his classmates listened attentively. Their expressions shifted from curiosity to genuine respect.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副标题 3"/>
          <p:cNvSpPr>
            <a:spLocks noGrp="1"/>
          </p:cNvSpPr>
          <p:nvPr>
            <p:ph type="subTitle" idx="1"/>
          </p:nvPr>
        </p:nvSpPr>
        <p:spPr bwMode="auto">
          <a:xfrm>
            <a:off x="414338" y="657252"/>
            <a:ext cx="10693400" cy="54504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indent="704850" algn="just">
              <a:spcAft>
                <a:spcPts val="0"/>
              </a:spcAft>
              <a:tabLst>
                <a:tab pos="5311140" algn="l"/>
              </a:tabLst>
            </a:pPr>
            <a:r>
              <a:rPr lang="en-US" altLang="zh-CN" u="sng" kern="100">
                <a:solidFill>
                  <a:srgbClr val="000000"/>
                </a:solidFill>
                <a:latin typeface="Times New Roman" panose="02020603050405020304"/>
                <a:cs typeface="Courier New" panose="02070309020205020404"/>
              </a:rPr>
              <a:t>When he finished, the classroom erupted into applause.</a:t>
            </a:r>
            <a:r>
              <a:rPr lang="en-US" altLang="zh-CN" kern="10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Instead of ridicule,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felt a sense of acceptance. He had turned what once made him feel ashamed into a source of pride. His classmates began to share their own cultural experiences, initiating a broader conversation about the importance of celebrating their differences. From that day on, </a:t>
            </a:r>
            <a:r>
              <a:rPr lang="en-US" altLang="zh-CN" kern="100" dirty="0" err="1">
                <a:solidFill>
                  <a:srgbClr val="000000"/>
                </a:solidFill>
                <a:latin typeface="Times New Roman" panose="02020603050405020304"/>
                <a:cs typeface="Courier New" panose="02070309020205020404"/>
              </a:rPr>
              <a:t>Kojo</a:t>
            </a:r>
            <a:r>
              <a:rPr lang="en-US" altLang="zh-CN" kern="100" dirty="0">
                <a:solidFill>
                  <a:srgbClr val="000000"/>
                </a:solidFill>
                <a:latin typeface="Times New Roman" panose="02020603050405020304"/>
                <a:cs typeface="Courier New" panose="02070309020205020404"/>
              </a:rPr>
              <a:t> carried more than food in his worn bag; he carried the pride of his heritage. He learned that fitting in did not mean losing oneself, but rather embracing and sharing the unique threads that weave the rich tapestry of life.</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5" name="副标题 1"/>
          <p:cNvSpPr txBox="1"/>
          <p:nvPr/>
        </p:nvSpPr>
        <p:spPr>
          <a:xfrm>
            <a:off x="1" y="2720216"/>
            <a:ext cx="11522074" cy="9531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spcBef>
                <a:spcPct val="0"/>
              </a:spcBef>
              <a:defRPr/>
            </a:pP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重构拓展</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47266"/>
            <a:ext cx="10692000" cy="954107"/>
          </a:xfrm>
        </p:spPr>
        <p:txBody>
          <a:bodyPr/>
          <a:lstStyle/>
          <a:p>
            <a:pPr algn="just">
              <a:lnSpc>
                <a:spcPct val="100000"/>
              </a:lnSpc>
              <a:spcAft>
                <a:spcPts val="0"/>
              </a:spcAft>
              <a:tabLst>
                <a:tab pos="5311140" algn="l"/>
              </a:tabLst>
            </a:pPr>
            <a:r>
              <a:rPr lang="zh-CN" altLang="zh-CN" kern="100">
                <a:solidFill>
                  <a:srgbClr val="000000"/>
                </a:solidFill>
                <a:latin typeface="Times New Roman" panose="02020603050405020304"/>
                <a:ea typeface="黑体" panose="02010609060101010101" pitchFamily="49" charset="-122"/>
                <a:cs typeface="Times New Roman" panose="02020603050405020304"/>
              </a:rPr>
              <a:t>一、单元重构</a:t>
            </a:r>
            <a:endParaRPr lang="zh-CN" altLang="zh-CN" sz="1050" kern="100">
              <a:latin typeface="宋体" panose="02010600030101010101" pitchFamily="2" charset="-122"/>
              <a:cs typeface="Courier New" panose="02070309020205020404"/>
            </a:endParaRPr>
          </a:p>
          <a:p>
            <a:pPr algn="just">
              <a:lnSpc>
                <a:spcPct val="10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请根据本单元所学内容，完成思维导图。</a:t>
            </a:r>
            <a:endParaRPr lang="zh-CN" altLang="zh-CN" sz="1050" kern="100" dirty="0">
              <a:effectLst/>
              <a:latin typeface="宋体" panose="02010600030101010101" pitchFamily="2" charset="-122"/>
              <a:cs typeface="Courier New" panose="02070309020205020404"/>
            </a:endParaRPr>
          </a:p>
        </p:txBody>
      </p:sp>
      <p:pic>
        <p:nvPicPr>
          <p:cNvPr id="5122" name="Picture 2" descr="WY4-6.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1439278" y="1440487"/>
            <a:ext cx="8651884"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副标题 1"/>
          <p:cNvSpPr txBox="1"/>
          <p:nvPr/>
        </p:nvSpPr>
        <p:spPr>
          <a:xfrm>
            <a:off x="415037" y="5616417"/>
            <a:ext cx="10692000" cy="60535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zh-CN" altLang="zh-CN" kern="100">
                <a:solidFill>
                  <a:srgbClr val="FF0000"/>
                </a:solidFill>
                <a:latin typeface="Times New Roman" panose="02020603050405020304"/>
                <a:ea typeface="黑体" panose="02010609060101010101" pitchFamily="49" charset="-122"/>
                <a:cs typeface="Times New Roman" panose="02020603050405020304"/>
              </a:rPr>
              <a:t>答案：</a:t>
            </a:r>
            <a:r>
              <a:rPr lang="zh-CN" altLang="zh-CN" kern="100">
                <a:solidFill>
                  <a:srgbClr val="000000"/>
                </a:solidFill>
                <a:latin typeface="Times New Roman" panose="02020603050405020304"/>
                <a:ea typeface="楷体_GB2312"/>
                <a:cs typeface="Times New Roman" panose="02020603050405020304"/>
              </a:rPr>
              <a:t>略</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719625"/>
            <a:ext cx="10692000" cy="431038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pitchFamily="49" charset="-122"/>
                <a:cs typeface="Times New Roman" panose="02020603050405020304"/>
              </a:rPr>
              <a:t>二、拓展阅读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阅读下面的文章，完成后面的题目。</a:t>
            </a:r>
            <a:endParaRPr lang="zh-CN" altLang="zh-CN" sz="1050" kern="100" dirty="0">
              <a:latin typeface="宋体" panose="02010600030101010101" pitchFamily="2" charset="-122"/>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In Aleksandra's studio in Haikou, the capital of Hainan, an oil painting of St. Basil's Cathedral hangs beside a portrait capturing the grace of a woman from the Li ethnic group, symbolising two distinct aspects of the artist's life.</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719625"/>
            <a:ext cx="10692000" cy="5515610"/>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Raised in a family of artists, the 24</a:t>
            </a:r>
            <a:r>
              <a:rPr lang="en-US"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year</a:t>
            </a:r>
            <a:r>
              <a:rPr lang="en-US"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old Russian woman developed a profound love for painting from an early age. Her fascination with Chinese culture was bolstered when she was 10 years old, “I picked up Chinese through the Internet, books and TV. I simply adore Chinese culture.” In 2018, driven by her passion, Aleksandra journeyed to Hainan to study, where she was captured by the island's peaceful natural beauty and unhurried pace of life. Later, she relocated to Hainan and set up her studio there.</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719625"/>
            <a:ext cx="10692000" cy="4310380"/>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“It's an incredibly beautiful place, and the people are kind, charming and authentically simple</a:t>
            </a:r>
            <a:r>
              <a:rPr lang="zh-CN"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 she reflects. “Life unfolds at a leisurely pace, allowing them to harmonise with nature.” Living in Hainan enables her to immerse herself in nature and humanity, two beloved themes in her artworks. The local people and culture have become essential to her life as she and her husband, whom she met on the island, have ventured through its landscape together.</a:t>
            </a: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719625"/>
            <a:ext cx="10692000" cy="4912995"/>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“We ventured into the heart of Hainan. It was during these journeys that I first encountered the Li people</a:t>
            </a:r>
            <a:r>
              <a:rPr lang="zh-CN"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 she recalls. The Li brocade (</a:t>
            </a:r>
            <a:r>
              <a:rPr lang="zh-CN" altLang="en-US" kern="100" dirty="0" smtClean="0">
                <a:solidFill>
                  <a:srgbClr val="000000"/>
                </a:solidFill>
                <a:latin typeface="Times New Roman" panose="02020603050405020304"/>
                <a:cs typeface="Courier New" panose="02070309020205020404"/>
              </a:rPr>
              <a:t>织锦</a:t>
            </a:r>
            <a:r>
              <a:rPr lang="en-US" altLang="zh-CN" kern="100" dirty="0" smtClean="0">
                <a:solidFill>
                  <a:srgbClr val="000000"/>
                </a:solidFill>
                <a:latin typeface="Times New Roman" panose="02020603050405020304"/>
                <a:cs typeface="Courier New" panose="02070309020205020404"/>
              </a:rPr>
              <a:t>) has left a lasting impact on her. This traditional textile of the Li ethnic group in Hainan is regarded as a “living fossil” of the textile industry, boasting a history of over 3</a:t>
            </a:r>
            <a:r>
              <a:rPr lang="zh-CN"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000 years.“When you witness a woman weaving this brocade, she is narrating a tale passed down through generations. It not only inspires me but also empowers me to create</a:t>
            </a:r>
            <a:r>
              <a:rPr lang="zh-CN" altLang="en-US" kern="100" dirty="0" smtClean="0">
                <a:solidFill>
                  <a:srgbClr val="000000"/>
                </a:solidFill>
                <a:latin typeface="Times New Roman" panose="02020603050405020304"/>
                <a:cs typeface="Courier New" panose="02070309020205020404"/>
              </a:rPr>
              <a:t>，</a:t>
            </a:r>
            <a:r>
              <a:rPr lang="en-US" altLang="zh-CN" kern="100" dirty="0" smtClean="0">
                <a:solidFill>
                  <a:srgbClr val="000000"/>
                </a:solidFill>
                <a:latin typeface="Times New Roman" panose="02020603050405020304"/>
                <a:cs typeface="Courier New" panose="02070309020205020404"/>
              </a:rPr>
              <a:t>” she says.</a:t>
            </a:r>
            <a:endParaRPr lang="en-US" altLang="zh-CN" kern="100" dirty="0" smtClean="0">
              <a:solidFill>
                <a:srgbClr val="000000"/>
              </a:solidFill>
              <a:latin typeface="Times New Roman" panose="02020603050405020304"/>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719625"/>
            <a:ext cx="10692000" cy="4912995"/>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She strives to capture the complicated patterns of the brocade in her paintings, weaving local culture into her process that has brought her profound satisfaction.</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1. What inspired Aleksandra to set up her studio in Haikou?</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A. Her passion for painting.</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B. The low cost of living.</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C. Her desire for further study.</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D. The local scenery and lifestyle.</a:t>
            </a:r>
            <a:endParaRPr lang="en-US" altLang="zh-CN" kern="100" dirty="0" smtClean="0">
              <a:solidFill>
                <a:srgbClr val="000000"/>
              </a:solidFill>
              <a:latin typeface="Times New Roman" panose="02020603050405020304"/>
              <a:cs typeface="Courier New" panose="02070309020205020404"/>
            </a:endParaRPr>
          </a:p>
        </p:txBody>
      </p:sp>
      <p:sp>
        <p:nvSpPr>
          <p:cNvPr id="3" name="矩形 2"/>
          <p:cNvSpPr/>
          <p:nvPr/>
        </p:nvSpPr>
        <p:spPr>
          <a:xfrm>
            <a:off x="1080718" y="512982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副标题 1"/>
          <p:cNvSpPr>
            <a:spLocks noGrp="1"/>
          </p:cNvSpPr>
          <p:nvPr>
            <p:ph type="subTitle" idx="1"/>
          </p:nvPr>
        </p:nvSpPr>
        <p:spPr bwMode="auto">
          <a:xfrm>
            <a:off x="414338" y="503707"/>
            <a:ext cx="10693400" cy="21583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典题示例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假设你是李华，你的笔友詹森</a:t>
            </a:r>
            <a:r>
              <a:rPr lang="en-US" altLang="zh-CN" kern="100" dirty="0">
                <a:solidFill>
                  <a:srgbClr val="000000"/>
                </a:solidFill>
                <a:latin typeface="Times New Roman" panose="02020603050405020304"/>
                <a:cs typeface="Courier New" panose="02070309020205020404"/>
              </a:rPr>
              <a:t>(Jason)</a:t>
            </a:r>
            <a:r>
              <a:rPr lang="zh-CN" altLang="zh-CN" kern="100" dirty="0">
                <a:solidFill>
                  <a:srgbClr val="000000"/>
                </a:solidFill>
                <a:latin typeface="Times New Roman" panose="02020603050405020304"/>
                <a:cs typeface="Times New Roman" panose="02020603050405020304"/>
              </a:rPr>
              <a:t>对中国文化非常感兴趣，打算来中国旅行。请你根据所给信息，用英语给</a:t>
            </a:r>
            <a:r>
              <a:rPr lang="en-US" altLang="zh-CN" kern="100" dirty="0">
                <a:solidFill>
                  <a:srgbClr val="000000"/>
                </a:solidFill>
                <a:latin typeface="Times New Roman" panose="02020603050405020304"/>
                <a:cs typeface="Courier New" panose="02070309020205020404"/>
              </a:rPr>
              <a:t>Jason</a:t>
            </a:r>
            <a:r>
              <a:rPr lang="zh-CN" altLang="zh-CN" kern="100" dirty="0">
                <a:solidFill>
                  <a:srgbClr val="000000"/>
                </a:solidFill>
                <a:latin typeface="Times New Roman" panose="02020603050405020304"/>
                <a:cs typeface="Times New Roman" panose="02020603050405020304"/>
              </a:rPr>
              <a:t>写一封电子邮件，介绍洛阳的龙门石窟。</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360289" y="2654482"/>
          <a:ext cx="10801498" cy="3584448"/>
        </p:xfrm>
        <a:graphic>
          <a:graphicData uri="http://schemas.openxmlformats.org/drawingml/2006/table">
            <a:tbl>
              <a:tblPr/>
              <a:tblGrid>
                <a:gridCol w="2304318"/>
                <a:gridCol w="8497180"/>
              </a:tblGrid>
              <a:tr h="0">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名称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龙门石窟</a:t>
                      </a:r>
                      <a:r>
                        <a:rPr lang="en-US" sz="2800" kern="100">
                          <a:solidFill>
                            <a:srgbClr val="000000"/>
                          </a:solidFill>
                          <a:effectLst/>
                          <a:latin typeface="Times New Roman" panose="02020603050405020304"/>
                          <a:ea typeface="楷体_GB2312"/>
                          <a:cs typeface="Courier New" panose="02070309020205020404"/>
                        </a:rPr>
                        <a:t>(Longmen Grottoes)</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地理位置</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位于河南省洛阳市南郊的伊河两岸。</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开凿时间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从北魏至唐，历经</a:t>
                      </a:r>
                      <a:r>
                        <a:rPr lang="en-US" sz="2800" kern="100">
                          <a:solidFill>
                            <a:srgbClr val="000000"/>
                          </a:solidFill>
                          <a:effectLst/>
                          <a:latin typeface="Times New Roman" panose="02020603050405020304"/>
                          <a:ea typeface="楷体_GB2312"/>
                          <a:cs typeface="Courier New" panose="02070309020205020404"/>
                        </a:rPr>
                        <a:t>400</a:t>
                      </a:r>
                      <a:r>
                        <a:rPr lang="zh-CN" sz="2800" kern="100">
                          <a:solidFill>
                            <a:srgbClr val="000000"/>
                          </a:solidFill>
                          <a:effectLst/>
                          <a:latin typeface="Times New Roman" panose="02020603050405020304"/>
                          <a:ea typeface="楷体_GB2312"/>
                          <a:cs typeface="Times New Roman" panose="02020603050405020304"/>
                        </a:rPr>
                        <a:t>多年。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艺术价值</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是中国古代雕刻艺术的重要组成部分，现存有窟龛</a:t>
                      </a:r>
                      <a:r>
                        <a:rPr lang="en-US" sz="2800" kern="100" dirty="0">
                          <a:solidFill>
                            <a:srgbClr val="000000"/>
                          </a:solidFill>
                          <a:effectLst/>
                          <a:latin typeface="Times New Roman" panose="02020603050405020304"/>
                          <a:ea typeface="楷体_GB2312"/>
                          <a:cs typeface="Courier New" panose="02070309020205020404"/>
                        </a:rPr>
                        <a:t>(niche) 2 300</a:t>
                      </a:r>
                      <a:r>
                        <a:rPr lang="zh-CN" sz="2800" kern="100" dirty="0">
                          <a:solidFill>
                            <a:srgbClr val="000000"/>
                          </a:solidFill>
                          <a:effectLst/>
                          <a:latin typeface="Times New Roman" panose="02020603050405020304"/>
                          <a:ea typeface="楷体_GB2312"/>
                          <a:cs typeface="Times New Roman" panose="02020603050405020304"/>
                        </a:rPr>
                        <a:t>多个，造像</a:t>
                      </a:r>
                      <a:r>
                        <a:rPr lang="en-US" sz="2800" kern="100" dirty="0">
                          <a:solidFill>
                            <a:srgbClr val="000000"/>
                          </a:solidFill>
                          <a:effectLst/>
                          <a:latin typeface="Times New Roman" panose="02020603050405020304"/>
                          <a:ea typeface="楷体_GB2312"/>
                          <a:cs typeface="Courier New" panose="02070309020205020404"/>
                        </a:rPr>
                        <a:t>(statue)</a:t>
                      </a:r>
                      <a:r>
                        <a:rPr lang="zh-CN" sz="2800" kern="100" dirty="0">
                          <a:solidFill>
                            <a:srgbClr val="000000"/>
                          </a:solidFill>
                          <a:effectLst/>
                          <a:latin typeface="Times New Roman" panose="02020603050405020304"/>
                          <a:ea typeface="楷体_GB2312"/>
                          <a:cs typeface="Times New Roman" panose="02020603050405020304"/>
                        </a:rPr>
                        <a:t>近</a:t>
                      </a:r>
                      <a:r>
                        <a:rPr lang="en-US" sz="2800" kern="100" dirty="0">
                          <a:solidFill>
                            <a:srgbClr val="000000"/>
                          </a:solidFill>
                          <a:effectLst/>
                          <a:latin typeface="Times New Roman" panose="02020603050405020304"/>
                          <a:ea typeface="楷体_GB2312"/>
                          <a:cs typeface="Courier New" panose="02070309020205020404"/>
                        </a:rPr>
                        <a:t>11</a:t>
                      </a:r>
                      <a:r>
                        <a:rPr lang="zh-CN" sz="2800" kern="100" dirty="0">
                          <a:solidFill>
                            <a:srgbClr val="000000"/>
                          </a:solidFill>
                          <a:effectLst/>
                          <a:latin typeface="Times New Roman" panose="02020603050405020304"/>
                          <a:ea typeface="楷体_GB2312"/>
                          <a:cs typeface="Times New Roman" panose="02020603050405020304"/>
                        </a:rPr>
                        <a:t>万尊；</a:t>
                      </a:r>
                      <a:r>
                        <a:rPr lang="en-US" sz="2800" kern="100" dirty="0">
                          <a:solidFill>
                            <a:srgbClr val="000000"/>
                          </a:solidFill>
                          <a:effectLst/>
                          <a:latin typeface="Times New Roman" panose="02020603050405020304"/>
                          <a:ea typeface="楷体_GB2312"/>
                          <a:cs typeface="Courier New" panose="02070309020205020404"/>
                        </a:rPr>
                        <a:t> </a:t>
                      </a:r>
                      <a:endParaRPr lang="zh-CN" sz="1050" kern="100" dirty="0">
                        <a:effectLst/>
                        <a:latin typeface="宋体" panose="02010600030101010101" pitchFamily="2" charset="-122"/>
                        <a:cs typeface="Courier New" panose="02070309020205020404"/>
                      </a:endParaRPr>
                    </a:p>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反映了中国古代政治、经济、宗教、文化等许多领域的巨大变化。</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1078400"/>
            <a:ext cx="10692000" cy="3105150"/>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2. What is a feature of Aleksandra's works?</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A. They tell fairy stories.</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B. They reflect culture of the Li ethnic group.</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C. They centre on weaving techniques.</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D. They stress the history of the Li people.</a:t>
            </a:r>
            <a:endParaRPr lang="en-US" altLang="zh-CN" kern="100" dirty="0" smtClean="0">
              <a:solidFill>
                <a:srgbClr val="000000"/>
              </a:solidFill>
              <a:latin typeface="Times New Roman" panose="02020603050405020304"/>
              <a:cs typeface="Courier New" panose="02070309020205020404"/>
            </a:endParaRPr>
          </a:p>
        </p:txBody>
      </p:sp>
      <p:sp>
        <p:nvSpPr>
          <p:cNvPr id="3" name="矩形 2"/>
          <p:cNvSpPr/>
          <p:nvPr/>
        </p:nvSpPr>
        <p:spPr>
          <a:xfrm>
            <a:off x="1080718" y="251870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503937" y="1006645"/>
            <a:ext cx="10692000" cy="3105150"/>
          </a:xfrm>
        </p:spPr>
        <p:txBody>
          <a:bodyPr/>
          <a:lstStyle/>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3. What is the purpose of the text?</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A. To attract people to Haikou.</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B. To highlight China's cultural diversity.</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C. To advertise an artist's works.</a:t>
            </a:r>
            <a:endParaRPr lang="en-US" altLang="zh-CN" kern="100" dirty="0" smtClean="0">
              <a:solidFill>
                <a:srgbClr val="000000"/>
              </a:solidFill>
              <a:latin typeface="Times New Roman" panose="02020603050405020304"/>
              <a:cs typeface="Courier New" panose="02070309020205020404"/>
            </a:endParaRPr>
          </a:p>
          <a:p>
            <a:pPr indent="70485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D. To introduce a foreign artist in China.</a:t>
            </a:r>
            <a:endParaRPr lang="en-US" altLang="zh-CN" kern="100" dirty="0" smtClean="0">
              <a:solidFill>
                <a:srgbClr val="000000"/>
              </a:solidFill>
              <a:latin typeface="Times New Roman" panose="02020603050405020304"/>
              <a:cs typeface="Courier New" panose="02070309020205020404"/>
            </a:endParaRPr>
          </a:p>
        </p:txBody>
      </p:sp>
      <p:sp>
        <p:nvSpPr>
          <p:cNvPr id="3" name="矩形 2"/>
          <p:cNvSpPr/>
          <p:nvPr/>
        </p:nvSpPr>
        <p:spPr>
          <a:xfrm>
            <a:off x="1080718" y="3598842"/>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tooltip="" action="ppaction://hlinkfile"/>
          </p:cNvPr>
          <p:cNvSpPr/>
          <p:nvPr>
            <p:custDataLst>
              <p:tags r:id="rId3"/>
            </p:custDataLst>
          </p:nvPr>
        </p:nvSpPr>
        <p:spPr>
          <a:xfrm>
            <a:off x="3235325" y="5220307"/>
            <a:ext cx="5586413" cy="672465"/>
          </a:xfrm>
          <a:prstGeom prst="rect">
            <a:avLst/>
          </a:prstGeom>
          <a:noFill/>
          <a:ln w="9525">
            <a:noFill/>
          </a:ln>
        </p:spPr>
        <p:txBody>
          <a:bodyPr>
            <a:spAutoFit/>
          </a:bodyPr>
          <a:lstStyle/>
          <a:p>
            <a:pPr defTabSz="815975" eaLnBrk="0" hangingPunct="0">
              <a:defRPr/>
            </a:pP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单元质量评估</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78855"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78857"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78858"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78859"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872"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tooltip="" action="ppaction://hlinkfile"/>
          </p:cNvPr>
          <p:cNvSpPr/>
          <p:nvPr>
            <p:custDataLst>
              <p:tags r:id="rId3"/>
            </p:custDataLst>
          </p:nvPr>
        </p:nvSpPr>
        <p:spPr>
          <a:xfrm>
            <a:off x="3235325" y="5148263"/>
            <a:ext cx="5586413" cy="672465"/>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阶段</a:t>
            </a:r>
            <a:r>
              <a:rPr lang="zh-CN" altLang="en-US" sz="378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sym typeface="+mn-ea"/>
              </a:rPr>
              <a:t>质量评估</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345203"/>
            <a:ext cx="10692000" cy="1831014"/>
          </a:xfrm>
        </p:spPr>
        <p:txBody>
          <a:bodyPr/>
          <a:lstStyle/>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注意：</a:t>
            </a: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词数</a:t>
            </a:r>
            <a:r>
              <a:rPr lang="en-US" altLang="zh-CN" kern="100" dirty="0">
                <a:solidFill>
                  <a:srgbClr val="000000"/>
                </a:solidFill>
                <a:latin typeface="Times New Roman" panose="02020603050405020304"/>
                <a:cs typeface="Courier New" panose="02070309020205020404"/>
              </a:rPr>
              <a:t>80</a:t>
            </a:r>
            <a:r>
              <a:rPr lang="zh-CN" altLang="zh-CN" kern="100" dirty="0">
                <a:solidFill>
                  <a:srgbClr val="000000"/>
                </a:solidFill>
                <a:latin typeface="Times New Roman" panose="02020603050405020304"/>
                <a:cs typeface="Times New Roman" panose="02020603050405020304"/>
              </a:rPr>
              <a:t>左右；</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开头和结尾已给出，不计入总词数；</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可以适当增加细节，以使行文连贯</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66192"/>
            <a:ext cx="10692000" cy="5521512"/>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Dear Jason</a:t>
            </a:r>
            <a:r>
              <a:rPr lang="zh-CN" altLang="zh-CN" kern="100" dirty="0">
                <a:solidFill>
                  <a:srgbClr val="000000"/>
                </a:solidFill>
                <a:latin typeface="Times New Roman" panose="02020603050405020304"/>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l">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cs typeface="Courier New" panose="02070309020205020404"/>
              </a:rPr>
              <a:t>am glad to know you are coming to visit China. I am writing to recommend one of the World Heritage Sites in China—</a:t>
            </a:r>
            <a:r>
              <a:rPr lang="en-US" altLang="zh-CN" kern="100" dirty="0" err="1">
                <a:solidFill>
                  <a:srgbClr val="000000"/>
                </a:solidFill>
                <a:latin typeface="Times New Roman" panose="02020603050405020304"/>
                <a:cs typeface="Courier New" panose="02070309020205020404"/>
              </a:rPr>
              <a:t>Longmen</a:t>
            </a:r>
            <a:r>
              <a:rPr lang="en-US" altLang="zh-CN" kern="100" dirty="0">
                <a:solidFill>
                  <a:srgbClr val="000000"/>
                </a:solidFill>
                <a:latin typeface="Times New Roman" panose="02020603050405020304"/>
                <a:cs typeface="Courier New" panose="02070309020205020404"/>
              </a:rPr>
              <a:t> Grottoes. </a:t>
            </a:r>
            <a:r>
              <a:rPr lang="en-US" altLang="zh-CN" kern="100" dirty="0" smtClean="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smtClean="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Yours</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smtClean="0">
              <a:solidFill>
                <a:prstClr val="black"/>
              </a:solidFill>
              <a:latin typeface="宋体" panose="02010600030101010101" pitchFamily="2" charset="-122"/>
              <a:cs typeface="Courier New" panose="02070309020205020404"/>
            </a:endParaRPr>
          </a:p>
          <a:p>
            <a:pPr lvl="0" algn="r">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Li </a:t>
            </a:r>
            <a:r>
              <a:rPr lang="en-US" altLang="zh-CN" kern="100" dirty="0" err="1">
                <a:solidFill>
                  <a:srgbClr val="000000"/>
                </a:solidFill>
                <a:latin typeface="Times New Roman" panose="02020603050405020304"/>
                <a:cs typeface="Courier New" panose="02070309020205020404"/>
              </a:rPr>
              <a:t>Hua</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15883"/>
            <a:ext cx="10692000" cy="624530"/>
          </a:xfrm>
        </p:spPr>
        <p:txBody>
          <a:bodyPr/>
          <a:lstStyle/>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pitchFamily="49" charset="-122"/>
                <a:cs typeface="Courier New" panose="02070309020205020404"/>
              </a:rPr>
              <a:t>Step 1</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：审题谋篇</a:t>
            </a:r>
            <a:endParaRPr lang="zh-CN" altLang="zh-CN" sz="1050" kern="100" dirty="0">
              <a:effectLst/>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360289" y="1671919"/>
          <a:ext cx="10801498" cy="3584448"/>
        </p:xfrm>
        <a:graphic>
          <a:graphicData uri="http://schemas.openxmlformats.org/drawingml/2006/table">
            <a:tbl>
              <a:tblPr/>
              <a:tblGrid>
                <a:gridCol w="1023982"/>
                <a:gridCol w="9777516"/>
              </a:tblGrid>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文体</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人称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__________</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要点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点明写信的目的；</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介绍龙门石窟的情况：地理位置、开凿时间和艺术价值；</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3. </a:t>
                      </a:r>
                      <a:r>
                        <a:rPr lang="zh-CN" sz="2800" kern="100" dirty="0">
                          <a:solidFill>
                            <a:srgbClr val="000000"/>
                          </a:solidFill>
                          <a:effectLst/>
                          <a:latin typeface="Times New Roman" panose="02020603050405020304"/>
                          <a:ea typeface="楷体_GB2312"/>
                          <a:cs typeface="Times New Roman" panose="02020603050405020304"/>
                        </a:rPr>
                        <a:t>希望和建议。</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1512447" y="1718352"/>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说明文</a:t>
            </a:r>
            <a:endParaRPr lang="zh-CN" altLang="en-US" dirty="0"/>
          </a:p>
        </p:txBody>
      </p:sp>
      <p:sp>
        <p:nvSpPr>
          <p:cNvPr id="5" name="矩形 4"/>
          <p:cNvSpPr/>
          <p:nvPr/>
        </p:nvSpPr>
        <p:spPr>
          <a:xfrm>
            <a:off x="1512447" y="230385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一般现在时</a:t>
            </a:r>
            <a:endParaRPr lang="zh-CN" altLang="en-US" dirty="0"/>
          </a:p>
        </p:txBody>
      </p:sp>
      <p:sp>
        <p:nvSpPr>
          <p:cNvPr id="6" name="矩形 5"/>
          <p:cNvSpPr/>
          <p:nvPr/>
        </p:nvSpPr>
        <p:spPr>
          <a:xfrm>
            <a:off x="1512447" y="2889562"/>
            <a:ext cx="1620957" cy="523220"/>
          </a:xfrm>
          <a:prstGeom prst="rect">
            <a:avLst/>
          </a:prstGeom>
        </p:spPr>
        <p:txBody>
          <a:bodyPr wrap="none">
            <a:spAutoFit/>
          </a:bodyPr>
          <a:lstStyle/>
          <a:p>
            <a:r>
              <a:rPr lang="zh-CN" altLang="zh-CN" kern="100">
                <a:latin typeface="Times New Roman" panose="02020603050405020304"/>
                <a:ea typeface="楷体_GB2312"/>
                <a:cs typeface="Times New Roman" panose="02020603050405020304"/>
              </a:rPr>
              <a:t>第三人称</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8904"/>
            <a:ext cx="10692000" cy="5633593"/>
          </a:xfrm>
        </p:spPr>
        <p:txBody>
          <a:bodyPr/>
          <a:lstStyle/>
          <a:p>
            <a:pPr algn="just">
              <a:lnSpc>
                <a:spcPct val="130000"/>
              </a:lnSpc>
              <a:spcAft>
                <a:spcPts val="0"/>
              </a:spcAft>
              <a:tabLst>
                <a:tab pos="5311140" algn="l"/>
              </a:tabLst>
            </a:pPr>
            <a:r>
              <a:rPr lang="en-US" altLang="zh-CN" b="1" kern="100">
                <a:solidFill>
                  <a:srgbClr val="000000"/>
                </a:solidFill>
                <a:latin typeface="Times New Roman" panose="02020603050405020304"/>
                <a:ea typeface="黑体" panose="02010609060101010101" pitchFamily="49" charset="-122"/>
                <a:cs typeface="Courier New" panose="02070309020205020404"/>
              </a:rPr>
              <a:t>Step 2</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：要点补全</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The </a:t>
            </a:r>
            <a:r>
              <a:rPr lang="en-US" altLang="zh-CN" kern="100" dirty="0" err="1">
                <a:solidFill>
                  <a:srgbClr val="000000"/>
                </a:solidFill>
                <a:latin typeface="Times New Roman" panose="02020603050405020304"/>
                <a:cs typeface="Courier New" panose="02070309020205020404"/>
              </a:rPr>
              <a:t>Longmen</a:t>
            </a:r>
            <a:r>
              <a:rPr lang="en-US" altLang="zh-CN" kern="100" dirty="0">
                <a:solidFill>
                  <a:srgbClr val="000000"/>
                </a:solidFill>
                <a:latin typeface="Times New Roman" panose="02020603050405020304"/>
                <a:cs typeface="Courier New" panose="02070309020205020404"/>
              </a:rPr>
              <a:t> Grottoes ________________ (</a:t>
            </a:r>
            <a:r>
              <a:rPr lang="zh-CN" altLang="zh-CN" kern="100" dirty="0">
                <a:solidFill>
                  <a:srgbClr val="000000"/>
                </a:solidFill>
                <a:latin typeface="Times New Roman" panose="02020603050405020304"/>
                <a:cs typeface="Times New Roman" panose="02020603050405020304"/>
              </a:rPr>
              <a:t>位于</a:t>
            </a:r>
            <a:r>
              <a:rPr lang="en-US" altLang="zh-CN" kern="100" dirty="0">
                <a:solidFill>
                  <a:srgbClr val="000000"/>
                </a:solidFill>
                <a:latin typeface="Times New Roman" panose="02020603050405020304"/>
                <a:cs typeface="Courier New" panose="02070309020205020404"/>
              </a:rPr>
              <a:t>) on the banks of the Yi River, south of Luoyang City in Henan Province.</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The carving project began in the Northern Wei Dynasty and ________ _____________________ (</a:t>
            </a:r>
            <a:r>
              <a:rPr lang="zh-CN" altLang="zh-CN" kern="100" dirty="0">
                <a:solidFill>
                  <a:srgbClr val="000000"/>
                </a:solidFill>
                <a:latin typeface="Times New Roman" panose="02020603050405020304"/>
                <a:cs typeface="Times New Roman" panose="02020603050405020304"/>
              </a:rPr>
              <a:t>历经</a:t>
            </a:r>
            <a:r>
              <a:rPr lang="en-US" altLang="zh-CN" kern="100" dirty="0">
                <a:solidFill>
                  <a:srgbClr val="000000"/>
                </a:solidFill>
                <a:latin typeface="Times New Roman" panose="02020603050405020304"/>
                <a:cs typeface="Courier New" panose="02070309020205020404"/>
              </a:rPr>
              <a:t>400</a:t>
            </a:r>
            <a:r>
              <a:rPr lang="zh-CN" altLang="zh-CN" kern="100" dirty="0">
                <a:solidFill>
                  <a:srgbClr val="000000"/>
                </a:solidFill>
                <a:latin typeface="Times New Roman" panose="02020603050405020304"/>
                <a:cs typeface="Times New Roman" panose="02020603050405020304"/>
              </a:rPr>
              <a:t>多年</a:t>
            </a:r>
            <a:r>
              <a:rPr lang="en-US" altLang="zh-CN" kern="100" dirty="0">
                <a:solidFill>
                  <a:srgbClr val="000000"/>
                </a:solidFill>
                <a:latin typeface="Times New Roman" panose="02020603050405020304"/>
                <a:cs typeface="Courier New" panose="02070309020205020404"/>
              </a:rPr>
              <a:t>) until the Tang Dynasty.</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The grottoes ______________________ (</a:t>
            </a:r>
            <a:r>
              <a:rPr lang="zh-CN" altLang="zh-CN" kern="100" dirty="0">
                <a:solidFill>
                  <a:srgbClr val="000000"/>
                </a:solidFill>
                <a:latin typeface="Times New Roman" panose="02020603050405020304"/>
                <a:cs typeface="Times New Roman" panose="02020603050405020304"/>
              </a:rPr>
              <a:t>是重要的一部分</a:t>
            </a:r>
            <a:r>
              <a:rPr lang="en-US" altLang="zh-CN" kern="100" dirty="0">
                <a:solidFill>
                  <a:srgbClr val="000000"/>
                </a:solidFill>
                <a:latin typeface="Times New Roman" panose="02020603050405020304"/>
                <a:cs typeface="Courier New" panose="02070309020205020404"/>
              </a:rPr>
              <a:t>) of ancient Chinese sculpture, and reflect great changes in ancient Chinese politics, economy, religion, culture and so on.</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I ___________ (</a:t>
            </a:r>
            <a:r>
              <a:rPr lang="zh-CN" altLang="zh-CN" kern="100" dirty="0">
                <a:solidFill>
                  <a:srgbClr val="000000"/>
                </a:solidFill>
                <a:latin typeface="Times New Roman" panose="02020603050405020304"/>
                <a:cs typeface="Times New Roman" panose="02020603050405020304"/>
              </a:rPr>
              <a:t>真的希望</a:t>
            </a:r>
            <a:r>
              <a:rPr lang="en-US" altLang="zh-CN" kern="100" dirty="0">
                <a:solidFill>
                  <a:srgbClr val="000000"/>
                </a:solidFill>
                <a:latin typeface="Times New Roman" panose="02020603050405020304"/>
                <a:cs typeface="Courier New" panose="02070309020205020404"/>
              </a:rPr>
              <a:t>) you'll come to visit the </a:t>
            </a:r>
            <a:r>
              <a:rPr lang="en-US" altLang="zh-CN" kern="100" dirty="0" err="1">
                <a:solidFill>
                  <a:srgbClr val="000000"/>
                </a:solidFill>
                <a:latin typeface="Times New Roman" panose="02020603050405020304"/>
                <a:cs typeface="Courier New" panose="02070309020205020404"/>
              </a:rPr>
              <a:t>Longmen</a:t>
            </a:r>
            <a:r>
              <a:rPr lang="en-US" altLang="zh-CN" kern="100" dirty="0">
                <a:solidFill>
                  <a:srgbClr val="000000"/>
                </a:solidFill>
                <a:latin typeface="Times New Roman" panose="02020603050405020304"/>
                <a:cs typeface="Courier New" panose="02070309020205020404"/>
              </a:rPr>
              <a:t> Grottoes and enjoy yourself.</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968927" y="1151797"/>
            <a:ext cx="174599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are located</a:t>
            </a:r>
            <a:endParaRPr lang="zh-CN" altLang="en-US" dirty="0"/>
          </a:p>
        </p:txBody>
      </p:sp>
      <p:sp>
        <p:nvSpPr>
          <p:cNvPr id="4" name="矩形 3"/>
          <p:cNvSpPr/>
          <p:nvPr/>
        </p:nvSpPr>
        <p:spPr>
          <a:xfrm>
            <a:off x="9568042" y="2275282"/>
            <a:ext cx="161935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lasted for </a:t>
            </a:r>
            <a:endParaRPr lang="zh-CN" altLang="en-US" dirty="0"/>
          </a:p>
        </p:txBody>
      </p:sp>
      <p:sp>
        <p:nvSpPr>
          <p:cNvPr id="5" name="矩形 4"/>
          <p:cNvSpPr/>
          <p:nvPr/>
        </p:nvSpPr>
        <p:spPr>
          <a:xfrm>
            <a:off x="576317" y="2798502"/>
            <a:ext cx="3103735"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more than 400 years</a:t>
            </a:r>
            <a:endParaRPr lang="zh-CN" altLang="en-US" dirty="0"/>
          </a:p>
        </p:txBody>
      </p:sp>
      <p:sp>
        <p:nvSpPr>
          <p:cNvPr id="6" name="矩形 5"/>
          <p:cNvSpPr/>
          <p:nvPr/>
        </p:nvSpPr>
        <p:spPr>
          <a:xfrm>
            <a:off x="3096667" y="3355532"/>
            <a:ext cx="3182281"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are an important part</a:t>
            </a:r>
            <a:endParaRPr lang="zh-CN" altLang="en-US" dirty="0"/>
          </a:p>
        </p:txBody>
      </p:sp>
      <p:sp>
        <p:nvSpPr>
          <p:cNvPr id="7" name="矩形 6"/>
          <p:cNvSpPr/>
          <p:nvPr/>
        </p:nvSpPr>
        <p:spPr>
          <a:xfrm>
            <a:off x="1261783" y="5040337"/>
            <a:ext cx="1330814"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do hope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4912995"/>
          </a:xfrm>
        </p:spPr>
        <p:txBody>
          <a:bodyPr/>
          <a:lstStyle/>
          <a:p>
            <a:pPr algn="just">
              <a:spcAft>
                <a:spcPts val="0"/>
              </a:spcAft>
              <a:tabLst>
                <a:tab pos="5311140" algn="l"/>
              </a:tabLst>
            </a:pPr>
            <a:r>
              <a:rPr lang="en-US" altLang="zh-CN" b="1" kern="100">
                <a:solidFill>
                  <a:srgbClr val="000000"/>
                </a:solidFill>
                <a:latin typeface="Times New Roman" panose="02020603050405020304"/>
                <a:ea typeface="黑体" panose="02010609060101010101" pitchFamily="49" charset="-122"/>
                <a:cs typeface="Courier New" panose="02070309020205020404"/>
              </a:rPr>
              <a:t>Step 3</a:t>
            </a:r>
            <a:r>
              <a:rPr lang="zh-CN" altLang="zh-CN" kern="100" dirty="0">
                <a:solidFill>
                  <a:srgbClr val="000000"/>
                </a:solidFill>
                <a:latin typeface="Times New Roman" panose="02020603050405020304"/>
                <a:ea typeface="黑体" panose="02010609060101010101" pitchFamily="49" charset="-122"/>
                <a:cs typeface="Times New Roman" panose="02020603050405020304"/>
              </a:rPr>
              <a:t>：句式升级</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zh-CN" altLang="zh-CN" kern="100" dirty="0">
                <a:solidFill>
                  <a:srgbClr val="000000"/>
                </a:solidFill>
                <a:latin typeface="Times New Roman" panose="02020603050405020304"/>
                <a:cs typeface="Times New Roman" panose="02020603050405020304"/>
              </a:rPr>
              <a:t>用非限制性定语从句改写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②</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用现在分词短语作状语改写</a:t>
            </a:r>
            <a:r>
              <a:rPr lang="en-US" altLang="zh-CN" kern="100" dirty="0">
                <a:solidFill>
                  <a:srgbClr val="000000"/>
                </a:solidFill>
                <a:latin typeface="Times New Roman" panose="02020603050405020304"/>
                <a:cs typeface="Courier New" panose="02070309020205020404"/>
              </a:rPr>
              <a:t>Step 2</a:t>
            </a:r>
            <a:r>
              <a:rPr lang="zh-CN" altLang="zh-CN" kern="100" dirty="0">
                <a:solidFill>
                  <a:srgbClr val="000000"/>
                </a:solidFill>
                <a:latin typeface="Times New Roman" panose="02020603050405020304"/>
                <a:cs typeface="Times New Roman" panose="02020603050405020304"/>
              </a:rPr>
              <a:t>中的句</a:t>
            </a:r>
            <a:r>
              <a:rPr lang="en-US" altLang="zh-CN" kern="100" dirty="0">
                <a:solidFill>
                  <a:srgbClr val="000000"/>
                </a:solidFill>
                <a:latin typeface="宋体" panose="02010600030101010101" pitchFamily="2" charset="-122"/>
                <a:cs typeface="Times New Roman" panose="02020603050405020304"/>
              </a:rPr>
              <a:t>③</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_________________________________________________________________________________________________________________________________________________________________________________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559057" y="1983740"/>
            <a:ext cx="10458710" cy="129881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dirty="0">
                <a:solidFill>
                  <a:srgbClr val="FF0000"/>
                </a:solidFill>
                <a:latin typeface="Times New Roman" panose="02020603050405020304"/>
                <a:cs typeface="Courier New" panose="02070309020205020404"/>
              </a:rPr>
              <a:t>The carving project began in the Northern Wei Dynasty, which lasted for more than 400 years until the Tang Dynasty.</a:t>
            </a:r>
            <a:endParaRPr lang="zh-CN" altLang="zh-CN" sz="1050" kern="100" dirty="0">
              <a:effectLst/>
              <a:latin typeface="宋体" panose="02010600030101010101" pitchFamily="2" charset="-122"/>
              <a:cs typeface="Courier New" panose="02070309020205020404"/>
            </a:endParaRPr>
          </a:p>
        </p:txBody>
      </p:sp>
      <p:sp>
        <p:nvSpPr>
          <p:cNvPr id="4" name="副标题 1"/>
          <p:cNvSpPr txBox="1"/>
          <p:nvPr/>
        </p:nvSpPr>
        <p:spPr>
          <a:xfrm>
            <a:off x="559057" y="3804453"/>
            <a:ext cx="10458710" cy="1831014"/>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The grottoes are an important part of ancient Chinese sculpture, reflecting great changes in ancient Chinese politics, economy, religion, culture and so on.</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DIAGRAM_VIRTUALLY_FRAME" val="{&quot;height&quot;:415.25,&quot;left&quot;:48.424778761061944,&quot;top&quot;:94.5,&quot;width&quot;:828.0752212389382}"/>
</p:tagLst>
</file>

<file path=ppt/tags/tag13.xml><?xml version="1.0" encoding="utf-8"?>
<p:tagLst xmlns:p="http://schemas.openxmlformats.org/presentationml/2006/main">
  <p:tag name="KSO_WM_DIAGRAM_VIRTUALLY_FRAME" val="{&quot;height&quot;:415.25,&quot;left&quot;:48.424778761061944,&quot;top&quot;:94.5,&quot;width&quot;:828.0752212389382}"/>
</p:tagLst>
</file>

<file path=ppt/tags/tag14.xml><?xml version="1.0" encoding="utf-8"?>
<p:tagLst xmlns:p="http://schemas.openxmlformats.org/presentationml/2006/main">
  <p:tag name="KSO_WM_DIAGRAM_VIRTUALLY_FRAME" val="{&quot;height&quot;:415.25,&quot;left&quot;:48.424778761061944,&quot;top&quot;:94.5,&quot;width&quot;:828.0752212389382}"/>
</p:tagLst>
</file>

<file path=ppt/tags/tag15.xml><?xml version="1.0" encoding="utf-8"?>
<p:tagLst xmlns:p="http://schemas.openxmlformats.org/presentationml/2006/main">
  <p:tag name="KSO_WM_DIAGRAM_VIRTUALLY_FRAME" val="{&quot;height&quot;:415.25,&quot;left&quot;:48.424778761061944,&quot;top&quot;:94.5,&quot;width&quot;:828.0752212389382}"/>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14223</Words>
  <Application>WPS 演示</Application>
  <PresentationFormat>自定义</PresentationFormat>
  <Paragraphs>311</Paragraphs>
  <Slides>44</Slides>
  <Notes>10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44</vt:i4>
      </vt:variant>
    </vt:vector>
  </HeadingPairs>
  <TitlesOfParts>
    <vt:vector size="65"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阿里巴巴普惠体</vt:lpstr>
      <vt:lpstr>黑体</vt:lpstr>
      <vt:lpstr>Times New Roman</vt:lpstr>
      <vt:lpstr>Courier New</vt:lpstr>
      <vt:lpstr>楷体_GB2312</vt:lpstr>
      <vt:lpstr>新宋体</vt:lpstr>
      <vt:lpstr>Arial Unicode MS</vt:lpstr>
      <vt:lpstr>华文细黑</vt:lpstr>
      <vt:lpstr>Segoe Print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1301</cp:revision>
  <dcterms:created xsi:type="dcterms:W3CDTF">2016-06-29T09:22:00Z</dcterms:created>
  <dcterms:modified xsi:type="dcterms:W3CDTF">2026-02-26T08:13:22Z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