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3"/>
  </p:sldMasterIdLst>
  <p:notesMasterIdLst>
    <p:notesMasterId r:id="rId5"/>
  </p:notesMasterIdLst>
  <p:handoutMasterIdLst>
    <p:handoutMasterId r:id="rId40"/>
  </p:handoutMasterIdLst>
  <p:sldIdLst>
    <p:sldId id="2476" r:id="rId4"/>
    <p:sldId id="3810" r:id="rId6"/>
    <p:sldId id="3785" r:id="rId7"/>
    <p:sldId id="3786" r:id="rId8"/>
    <p:sldId id="3825" r:id="rId9"/>
    <p:sldId id="3826" r:id="rId10"/>
    <p:sldId id="3827" r:id="rId11"/>
    <p:sldId id="3834" r:id="rId12"/>
    <p:sldId id="3836" r:id="rId13"/>
    <p:sldId id="3837" r:id="rId14"/>
    <p:sldId id="3821" r:id="rId15"/>
    <p:sldId id="3822" r:id="rId16"/>
    <p:sldId id="3828" r:id="rId17"/>
    <p:sldId id="3829" r:id="rId18"/>
    <p:sldId id="3838" r:id="rId19"/>
    <p:sldId id="3823" r:id="rId20"/>
    <p:sldId id="3839" r:id="rId21"/>
    <p:sldId id="3840" r:id="rId22"/>
    <p:sldId id="3824" r:id="rId23"/>
    <p:sldId id="3830" r:id="rId24"/>
    <p:sldId id="3831" r:id="rId25"/>
    <p:sldId id="3832" r:id="rId26"/>
    <p:sldId id="3833" r:id="rId27"/>
    <p:sldId id="3841" r:id="rId28"/>
    <p:sldId id="3842" r:id="rId29"/>
    <p:sldId id="3811" r:id="rId30"/>
    <p:sldId id="3820" r:id="rId31"/>
    <p:sldId id="3845" r:id="rId32"/>
    <p:sldId id="3846" r:id="rId33"/>
    <p:sldId id="3847" r:id="rId34"/>
    <p:sldId id="3848" r:id="rId35"/>
    <p:sldId id="3849" r:id="rId36"/>
    <p:sldId id="3850" r:id="rId37"/>
    <p:sldId id="3817" r:id="rId38"/>
    <p:sldId id="2276" r:id="rId39"/>
  </p:sldIdLst>
  <p:sldSz cx="11522075" cy="6480175"/>
  <p:notesSz cx="6858000" cy="9144000"/>
  <p:custDataLst>
    <p:tags r:id="rId44"/>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89" userDrawn="1">
          <p15:clr>
            <a:srgbClr val="A4A3A4"/>
          </p15:clr>
        </p15:guide>
        <p15:guide id="2" orient="horz" pos="430" userDrawn="1">
          <p15:clr>
            <a:srgbClr val="A4A3A4"/>
          </p15:clr>
        </p15:guide>
        <p15:guide id="3" orient="horz" pos="2218"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145" autoAdjust="0"/>
  </p:normalViewPr>
  <p:slideViewPr>
    <p:cSldViewPr showGuides="1">
      <p:cViewPr varScale="1">
        <p:scale>
          <a:sx n="110" d="100"/>
          <a:sy n="110" d="100"/>
        </p:scale>
        <p:origin x="-978" y="-90"/>
      </p:cViewPr>
      <p:guideLst>
        <p:guide orient="horz" pos="589"/>
        <p:guide orient="horz" pos="430"/>
        <p:guide orient="horz" pos="2218"/>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4" Type="http://schemas.openxmlformats.org/officeDocument/2006/relationships/tags" Target="tags/tag17.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dirty="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34.xml"/><Relationship Id="rId3" Type="http://schemas.openxmlformats.org/officeDocument/2006/relationships/slide" Target="../slides/slide12.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4.xml"/><Relationship Id="rId3" Type="http://schemas.openxmlformats.org/officeDocument/2006/relationships/slide" Target="../slides/slide34.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35.xml"/><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35.xml"/><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35.xml"/><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35.xml"/><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Unit 5</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Into the un known</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5</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Into the un known</a:t>
            </a:r>
            <a:endParaRPr lang="en-US" altLang="zh-CN"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2" Type="http://schemas.openxmlformats.org/officeDocument/2006/relationships/notesSlide" Target="../notesSlides/notesSlide1.xml"/><Relationship Id="rId11" Type="http://schemas.openxmlformats.org/officeDocument/2006/relationships/slideLayout" Target="../slideLayouts/slideLayout9.xml"/><Relationship Id="rId10" Type="http://schemas.openxmlformats.org/officeDocument/2006/relationships/tags" Target="../tags/tag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1.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1.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2.xml"/><Relationship Id="rId4" Type="http://schemas.openxmlformats.org/officeDocument/2006/relationships/hyperlink" Target="..\3.&#37197;&#22871;&#32451;&#20064;&#39064;\&#21333;&#20803;&#36136;&#37327;&#35780;&#20272;\06%20&#21333;&#20803;&#36136;&#37327;&#35780;&#20272;(&#20116;).docx" TargetMode="External"/><Relationship Id="rId3" Type="http://schemas.openxmlformats.org/officeDocument/2006/relationships/tags" Target="../tags/tag16.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5</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Into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the unknown</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文本框 10"/>
          <p:cNvSpPr txBox="1"/>
          <p:nvPr>
            <p:custDataLst>
              <p:tags r:id="rId10"/>
            </p:custDataLst>
          </p:nvPr>
        </p:nvSpPr>
        <p:spPr>
          <a:xfrm>
            <a:off x="10161" y="4638078"/>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121304"/>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3</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：句式升级</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zh-CN" altLang="zh-CN" kern="100" dirty="0">
                <a:solidFill>
                  <a:srgbClr val="000000"/>
                </a:solidFill>
                <a:latin typeface="Times New Roman" panose="02020603050405020304"/>
                <a:cs typeface="Times New Roman" panose="02020603050405020304"/>
              </a:rPr>
              <a:t>用过去分词短语作后置定语连接</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中的句</a:t>
            </a:r>
            <a:r>
              <a:rPr lang="en-US" altLang="zh-CN" kern="100" dirty="0">
                <a:solidFill>
                  <a:srgbClr val="000000"/>
                </a:solidFill>
                <a:latin typeface="宋体" panose="02010600030101010101" pitchFamily="2" charset="-122"/>
                <a:cs typeface="Times New Roman" panose="02020603050405020304"/>
              </a:rPr>
              <a:t>①②</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latin typeface="Times New Roman" panose="02020603050405020304"/>
                <a:cs typeface="Courier New" panose="02070309020205020404"/>
              </a:rPr>
              <a:t>______________________________________________________________________________________________________________________</a:t>
            </a:r>
            <a:r>
              <a:rPr lang="en-US" altLang="zh-CN" kern="100" dirty="0" smtClean="0">
                <a:solidFill>
                  <a:srgbClr val="000000"/>
                </a:solidFill>
                <a:latin typeface="宋体" panose="02010600030101010101" pitchFamily="2" charset="-122"/>
                <a:cs typeface="Times New Roman" panose="02020603050405020304"/>
              </a:rPr>
              <a:t>②</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Times New Roman" panose="02020603050405020304"/>
                <a:cs typeface="Courier New" panose="02070309020205020404"/>
              </a:rPr>
              <a:t>not only</a:t>
            </a:r>
            <a:r>
              <a:rPr lang="zh-CN" altLang="zh-CN" kern="100" dirty="0">
                <a:solidFill>
                  <a:srgbClr val="000000"/>
                </a:solidFill>
                <a:latin typeface="Times New Roman" panose="02020603050405020304"/>
                <a:cs typeface="Times New Roman" panose="02020603050405020304"/>
              </a:rPr>
              <a:t>位于句首引起的部分倒装升级</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中的句</a:t>
            </a:r>
            <a:r>
              <a:rPr lang="en-US" altLang="zh-CN" kern="100" dirty="0">
                <a:solidFill>
                  <a:srgbClr val="000000"/>
                </a:solidFill>
                <a:latin typeface="宋体" panose="02010600030101010101" pitchFamily="2" charset="-122"/>
                <a:cs typeface="Times New Roman" panose="02020603050405020304"/>
              </a:rPr>
              <a:t>④</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3" name="副标题 1"/>
          <p:cNvSpPr txBox="1"/>
          <p:nvPr/>
        </p:nvSpPr>
        <p:spPr bwMode="auto">
          <a:xfrm>
            <a:off x="414338" y="2250328"/>
            <a:ext cx="10693400" cy="12277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cs typeface="Courier New" panose="02070309020205020404"/>
              </a:rPr>
              <a:t>The telescope called FAST is located in a natural basin called the </a:t>
            </a:r>
            <a:r>
              <a:rPr lang="en-US" altLang="zh-CN" kern="100" dirty="0" err="1">
                <a:solidFill>
                  <a:srgbClr val="FF0000"/>
                </a:solidFill>
                <a:latin typeface="Times New Roman" panose="02020603050405020304"/>
                <a:cs typeface="Courier New" panose="02070309020205020404"/>
              </a:rPr>
              <a:t>Dawodang</a:t>
            </a:r>
            <a:r>
              <a:rPr lang="en-US" altLang="zh-CN" kern="100" dirty="0">
                <a:solidFill>
                  <a:srgbClr val="FF0000"/>
                </a:solidFill>
                <a:latin typeface="Times New Roman" panose="02020603050405020304"/>
                <a:cs typeface="Courier New" panose="02070309020205020404"/>
              </a:rPr>
              <a:t> in </a:t>
            </a:r>
            <a:r>
              <a:rPr lang="en-US" altLang="zh-CN" kern="100" dirty="0" err="1">
                <a:solidFill>
                  <a:srgbClr val="FF0000"/>
                </a:solidFill>
                <a:latin typeface="Times New Roman" panose="02020603050405020304"/>
                <a:cs typeface="Courier New" panose="02070309020205020404"/>
              </a:rPr>
              <a:t>Pingtang</a:t>
            </a:r>
            <a:r>
              <a:rPr lang="en-US" altLang="zh-CN" kern="100" dirty="0">
                <a:solidFill>
                  <a:srgbClr val="FF0000"/>
                </a:solidFill>
                <a:latin typeface="Times New Roman" panose="02020603050405020304"/>
                <a:cs typeface="Courier New" panose="02070309020205020404"/>
              </a:rPr>
              <a:t> County, </a:t>
            </a:r>
            <a:r>
              <a:rPr lang="en-US" altLang="zh-CN" kern="100" dirty="0" err="1">
                <a:solidFill>
                  <a:srgbClr val="FF0000"/>
                </a:solidFill>
                <a:latin typeface="Times New Roman" panose="02020603050405020304"/>
                <a:cs typeface="Courier New" panose="02070309020205020404"/>
              </a:rPr>
              <a:t>Guizhou</a:t>
            </a:r>
            <a:r>
              <a:rPr lang="en-US" altLang="zh-CN" kern="100" dirty="0">
                <a:solidFill>
                  <a:srgbClr val="FF0000"/>
                </a:solidFill>
                <a:latin typeface="Times New Roman" panose="02020603050405020304"/>
                <a:cs typeface="Courier New" panose="02070309020205020404"/>
              </a:rPr>
              <a:t> Province, China.</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bwMode="auto">
          <a:xfrm>
            <a:off x="414338" y="4061875"/>
            <a:ext cx="10693400" cy="12277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cs typeface="Courier New" panose="02070309020205020404"/>
              </a:rPr>
              <a:t>Not only is it the world's most sensitive listening device, but also it is the world's largest single-dish radio telescope.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副标题 3"/>
          <p:cNvSpPr>
            <a:spLocks noGrp="1"/>
          </p:cNvSpPr>
          <p:nvPr>
            <p:ph type="subTitle" idx="1"/>
          </p:nvPr>
        </p:nvSpPr>
        <p:spPr bwMode="auto">
          <a:xfrm>
            <a:off x="414338" y="719807"/>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4</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：连句成篇</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en-US" dirty="0"/>
          </a:p>
        </p:txBody>
      </p:sp>
      <p:sp>
        <p:nvSpPr>
          <p:cNvPr id="3" name="副标题 1"/>
          <p:cNvSpPr txBox="1"/>
          <p:nvPr/>
        </p:nvSpPr>
        <p:spPr bwMode="auto">
          <a:xfrm>
            <a:off x="414338" y="3821341"/>
            <a:ext cx="10693400" cy="183101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spcAft>
                <a:spcPts val="0"/>
              </a:spcAft>
              <a:tabLst>
                <a:tab pos="4500880" algn="l"/>
              </a:tabLst>
            </a:pPr>
            <a:r>
              <a:rPr lang="en-US" altLang="zh-CN" b="1" kern="100" dirty="0" smtClean="0">
                <a:solidFill>
                  <a:srgbClr val="000000"/>
                </a:solidFill>
                <a:latin typeface="Times New Roman" panose="02020603050405020304"/>
                <a:cs typeface="Courier New" panose="02070309020205020404"/>
              </a:rPr>
              <a:t>Five-hundred-meter Aperture Spherical radio Telescope</a:t>
            </a:r>
            <a:endParaRPr lang="zh-CN" altLang="zh-CN" sz="1050" kern="100" dirty="0" smtClean="0">
              <a:latin typeface="宋体" panose="02010600030101010101" pitchFamily="2" charset="-122"/>
              <a:cs typeface="Courier New" panose="02070309020205020404"/>
            </a:endParaRPr>
          </a:p>
          <a:p>
            <a:pPr indent="711200"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China's new radio telescope called FAST is located in a natural basin called the </a:t>
            </a:r>
            <a:r>
              <a:rPr lang="en-US" altLang="zh-CN" kern="100" dirty="0" err="1" smtClean="0">
                <a:solidFill>
                  <a:srgbClr val="000000"/>
                </a:solidFill>
                <a:latin typeface="Times New Roman" panose="02020603050405020304"/>
                <a:cs typeface="Courier New" panose="02070309020205020404"/>
              </a:rPr>
              <a:t>Dawodang</a:t>
            </a:r>
            <a:r>
              <a:rPr lang="en-US" altLang="zh-CN" kern="100" dirty="0" smtClean="0">
                <a:solidFill>
                  <a:srgbClr val="000000"/>
                </a:solidFill>
                <a:latin typeface="Times New Roman" panose="02020603050405020304"/>
                <a:cs typeface="Courier New" panose="02070309020205020404"/>
              </a:rPr>
              <a:t> in </a:t>
            </a:r>
            <a:r>
              <a:rPr lang="en-US" altLang="zh-CN" kern="100" dirty="0" err="1" smtClean="0">
                <a:solidFill>
                  <a:srgbClr val="000000"/>
                </a:solidFill>
                <a:latin typeface="Times New Roman" panose="02020603050405020304"/>
                <a:cs typeface="Courier New" panose="02070309020205020404"/>
              </a:rPr>
              <a:t>Pingtang</a:t>
            </a:r>
            <a:r>
              <a:rPr lang="en-US" altLang="zh-CN" kern="100" dirty="0" smtClean="0">
                <a:solidFill>
                  <a:srgbClr val="000000"/>
                </a:solidFill>
                <a:latin typeface="Times New Roman" panose="02020603050405020304"/>
                <a:cs typeface="Courier New" panose="02070309020205020404"/>
              </a:rPr>
              <a:t> County, </a:t>
            </a:r>
            <a:r>
              <a:rPr lang="en-US" altLang="zh-CN" kern="100" dirty="0" err="1" smtClean="0">
                <a:solidFill>
                  <a:srgbClr val="000000"/>
                </a:solidFill>
                <a:latin typeface="Times New Roman" panose="02020603050405020304"/>
                <a:cs typeface="Courier New" panose="02070309020205020404"/>
              </a:rPr>
              <a:t>Guizhou</a:t>
            </a:r>
            <a:r>
              <a:rPr lang="en-US" altLang="zh-CN" kern="100" dirty="0" smtClean="0">
                <a:solidFill>
                  <a:srgbClr val="000000"/>
                </a:solidFill>
                <a:latin typeface="Times New Roman" panose="02020603050405020304"/>
                <a:cs typeface="Courier New" panose="02070309020205020404"/>
              </a:rPr>
              <a:t> Province, China.</a:t>
            </a:r>
            <a:endParaRPr lang="zh-CN" altLang="zh-CN" sz="1050" kern="100" dirty="0" smtClean="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913143"/>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11200"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FAST </a:t>
            </a:r>
            <a:r>
              <a:rPr lang="en-US" altLang="zh-CN" kern="100" dirty="0">
                <a:solidFill>
                  <a:srgbClr val="000000"/>
                </a:solidFill>
                <a:latin typeface="Times New Roman" panose="02020603050405020304"/>
                <a:cs typeface="Courier New" panose="02070309020205020404"/>
              </a:rPr>
              <a:t>consists of 4,450 individual triangular-shaped panels, each capable of being adjusted for various observations. Not only is it the world's most sensitive listening device, but also it is the world's largest single-dish radio telescope. Its cable-net structure enjoys the largest span and highest accuracy in the world. The structure is also the first one to adopt the working method—displacement.</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It can be used for observation of pulsars as well as exploration of interstellar molecules and interstellar communication signals</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83803"/>
            <a:ext cx="10693400" cy="49129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学以致用</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宋体" panose="02010600030101010101" pitchFamily="2" charset="-122"/>
                <a:cs typeface="Times New Roman" panose="02020603050405020304"/>
              </a:rPr>
              <a:t>    </a:t>
            </a:r>
            <a:r>
              <a:rPr lang="zh-CN" altLang="en-US" kern="100" dirty="0" smtClean="0">
                <a:solidFill>
                  <a:srgbClr val="000000"/>
                </a:solidFill>
                <a:latin typeface="宋体" panose="02010600030101010101" pitchFamily="2" charset="-122"/>
                <a:cs typeface="Times New Roman" panose="02020603050405020304"/>
              </a:rPr>
              <a:t>请根据以下材料写一篇英语短文。</a:t>
            </a:r>
            <a:endParaRPr lang="zh-CN" altLang="en-US" kern="100" dirty="0" smtClean="0">
              <a:solidFill>
                <a:srgbClr val="000000"/>
              </a:solidFill>
              <a:latin typeface="宋体" panose="02010600030101010101" pitchFamily="2" charset="-122"/>
              <a:cs typeface="Times New Roman" panose="02020603050405020304"/>
            </a:endParaRPr>
          </a:p>
          <a:p>
            <a:pPr indent="457200" algn="just" latinLnBrk="0">
              <a:spcAft>
                <a:spcPts val="0"/>
              </a:spcAft>
              <a:tabLst>
                <a:tab pos="4500880" algn="l"/>
              </a:tabLst>
            </a:pPr>
            <a:r>
              <a:rPr lang="zh-CN" altLang="zh-CN" sz="2800" kern="100" dirty="0">
                <a:solidFill>
                  <a:srgbClr val="000000"/>
                </a:solidFill>
                <a:latin typeface="楷体" panose="02010609060101010101" charset="-122"/>
                <a:ea typeface="楷体" panose="02010609060101010101" charset="-122"/>
                <a:cs typeface="楷体" panose="02010609060101010101" charset="-122"/>
              </a:rPr>
              <a:t>“蛟龙号”是我国自行设计、自主研制的第一台作业型深海载人潜水器,它的下潜能力目前位居世界前列。先进的近底自动航行功能和悬停定位功能、高速水声通信功能、充油银锌蓄电池容量被誉为三大技术突破。“蛟龙号”对于开发利用深海资源有着重要的意义。</a:t>
            </a:r>
            <a:endParaRPr lang="zh-CN" altLang="zh-CN" sz="2800" kern="100" dirty="0">
              <a:solidFill>
                <a:srgbClr val="000000"/>
              </a:solidFill>
              <a:latin typeface="楷体" panose="02010609060101010101" charset="-122"/>
              <a:ea typeface="楷体" panose="02010609060101010101" charset="-122"/>
              <a:cs typeface="楷体" panose="02010609060101010101" charset="-122"/>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可以适当增加细节，以使行文连贯</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878102"/>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参考词汇：近底自动航行功能</a:t>
            </a:r>
            <a:r>
              <a:rPr lang="en-US" altLang="zh-CN" kern="100" dirty="0">
                <a:solidFill>
                  <a:srgbClr val="000000"/>
                </a:solidFill>
                <a:latin typeface="Times New Roman" panose="02020603050405020304"/>
                <a:cs typeface="Courier New" panose="02070309020205020404"/>
              </a:rPr>
              <a:t>near-bottom automatic navigation function</a:t>
            </a:r>
            <a:r>
              <a:rPr lang="zh-CN" altLang="zh-CN" kern="100" dirty="0">
                <a:solidFill>
                  <a:srgbClr val="000000"/>
                </a:solidFill>
                <a:latin typeface="Times New Roman" panose="02020603050405020304"/>
                <a:cs typeface="Times New Roman" panose="02020603050405020304"/>
              </a:rPr>
              <a:t>；悬停定位功能</a:t>
            </a:r>
            <a:r>
              <a:rPr lang="en-US" altLang="zh-CN" kern="100" dirty="0">
                <a:solidFill>
                  <a:srgbClr val="000000"/>
                </a:solidFill>
                <a:latin typeface="Times New Roman" panose="02020603050405020304"/>
                <a:cs typeface="Courier New" panose="02070309020205020404"/>
              </a:rPr>
              <a:t>hovering positioning function</a:t>
            </a:r>
            <a:r>
              <a:rPr lang="zh-CN" altLang="zh-CN" kern="100" dirty="0">
                <a:solidFill>
                  <a:srgbClr val="000000"/>
                </a:solidFill>
                <a:latin typeface="Times New Roman" panose="02020603050405020304"/>
                <a:cs typeface="Times New Roman" panose="02020603050405020304"/>
              </a:rPr>
              <a:t>；高速水声通信功能</a:t>
            </a:r>
            <a:r>
              <a:rPr lang="en-US" altLang="zh-CN" kern="100" dirty="0">
                <a:solidFill>
                  <a:srgbClr val="000000"/>
                </a:solidFill>
                <a:latin typeface="Times New Roman" panose="02020603050405020304"/>
                <a:cs typeface="Courier New" panose="02070309020205020404"/>
              </a:rPr>
              <a:t>the high-speed underwater acoustic communication function</a:t>
            </a:r>
            <a:r>
              <a:rPr lang="zh-CN" altLang="zh-CN" kern="100" dirty="0">
                <a:solidFill>
                  <a:srgbClr val="000000"/>
                </a:solidFill>
                <a:latin typeface="Times New Roman" panose="02020603050405020304"/>
                <a:cs typeface="Times New Roman" panose="02020603050405020304"/>
              </a:rPr>
              <a:t>；充油银锌蓄电池</a:t>
            </a:r>
            <a:r>
              <a:rPr lang="en-US" altLang="zh-CN" kern="100" dirty="0">
                <a:solidFill>
                  <a:srgbClr val="000000"/>
                </a:solidFill>
                <a:latin typeface="Times New Roman" panose="02020603050405020304"/>
                <a:cs typeface="Courier New" panose="02070309020205020404"/>
              </a:rPr>
              <a:t>oil-filled silver-zinc battery</a:t>
            </a:r>
            <a:endParaRPr lang="zh-CN" altLang="zh-CN" sz="1050" kern="100" dirty="0">
              <a:latin typeface="宋体" panose="02010600030101010101" pitchFamily="2" charset="-122"/>
              <a:cs typeface="Courier New" panose="02070309020205020404"/>
            </a:endParaRPr>
          </a:p>
          <a:p>
            <a:r>
              <a:rPr lang="en-US" altLang="zh-CN" kern="100" dirty="0" smtClean="0">
                <a:latin typeface="Times New Roman" panose="020206030504050203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en-US" dirty="0" smtClean="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67779"/>
            <a:ext cx="10693400" cy="59439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14000"/>
              </a:lnSpc>
              <a:spcAft>
                <a:spcPts val="0"/>
              </a:spcAft>
              <a:tabLst>
                <a:tab pos="450088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【参考范文】</a:t>
            </a:r>
            <a:endParaRPr lang="zh-CN" altLang="zh-CN" sz="1050" kern="100" dirty="0">
              <a:latin typeface="宋体" panose="02010600030101010101" pitchFamily="2" charset="-122"/>
              <a:cs typeface="Courier New" panose="02070309020205020404"/>
            </a:endParaRPr>
          </a:p>
          <a:p>
            <a:pPr indent="711200" algn="just">
              <a:lnSpc>
                <a:spcPct val="114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The </a:t>
            </a:r>
            <a:r>
              <a:rPr lang="en-US" altLang="zh-CN" i="1" kern="100" dirty="0" err="1">
                <a:solidFill>
                  <a:srgbClr val="000000"/>
                </a:solidFill>
                <a:latin typeface="Times New Roman" panose="02020603050405020304"/>
                <a:cs typeface="Courier New" panose="02070309020205020404"/>
              </a:rPr>
              <a:t>Jiaolong</a:t>
            </a:r>
            <a:r>
              <a:rPr lang="en-US" altLang="zh-CN" kern="100" dirty="0">
                <a:solidFill>
                  <a:srgbClr val="000000"/>
                </a:solidFill>
                <a:latin typeface="Times New Roman" panose="02020603050405020304"/>
                <a:cs typeface="Courier New" panose="02070309020205020404"/>
              </a:rPr>
              <a:t> is the first operational deep-sea manned submersible independently designed and  developed by China, with its submergence capability among the greatest in the world. </a:t>
            </a:r>
            <a:endParaRPr lang="zh-CN" altLang="zh-CN" sz="1050" kern="100" dirty="0">
              <a:latin typeface="宋体" panose="02010600030101010101" pitchFamily="2" charset="-122"/>
              <a:cs typeface="Courier New" panose="02070309020205020404"/>
            </a:endParaRPr>
          </a:p>
          <a:p>
            <a:pPr indent="711200" algn="just">
              <a:lnSpc>
                <a:spcPct val="114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The </a:t>
            </a:r>
            <a:r>
              <a:rPr lang="en-US" altLang="zh-CN" i="1" kern="100" dirty="0" err="1">
                <a:solidFill>
                  <a:srgbClr val="000000"/>
                </a:solidFill>
                <a:latin typeface="Times New Roman" panose="02020603050405020304"/>
                <a:cs typeface="Courier New" panose="02070309020205020404"/>
              </a:rPr>
              <a:t>Jiaolong</a:t>
            </a:r>
            <a:r>
              <a:rPr lang="en-US" altLang="zh-CN" kern="100" dirty="0">
                <a:solidFill>
                  <a:srgbClr val="000000"/>
                </a:solidFill>
                <a:latin typeface="Times New Roman" panose="02020603050405020304"/>
                <a:cs typeface="Courier New" panose="02070309020205020404"/>
              </a:rPr>
              <a:t> has three major advantages in technology. First, it has advanced near-bottom automatic navigation function and hovering positioning function. The second one is the high-speed underwater acoustic communication function. The third one is that its equipped oil-filled silver-zinc battery is very powerful, ensuring underwater operation time.</a:t>
            </a:r>
            <a:endParaRPr lang="zh-CN" altLang="zh-CN" sz="1050" kern="100" dirty="0">
              <a:latin typeface="宋体" panose="02010600030101010101" pitchFamily="2" charset="-122"/>
              <a:cs typeface="Courier New" panose="02070309020205020404"/>
            </a:endParaRPr>
          </a:p>
          <a:p>
            <a:pPr indent="711200" algn="just">
              <a:lnSpc>
                <a:spcPct val="114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The </a:t>
            </a:r>
            <a:r>
              <a:rPr lang="en-US" altLang="zh-CN" i="1" kern="100" dirty="0" err="1">
                <a:solidFill>
                  <a:srgbClr val="000000"/>
                </a:solidFill>
                <a:latin typeface="Times New Roman" panose="02020603050405020304"/>
                <a:cs typeface="Courier New" panose="02070309020205020404"/>
              </a:rPr>
              <a:t>Jiaolong</a:t>
            </a:r>
            <a:r>
              <a:rPr lang="en-US" altLang="zh-CN" kern="100" dirty="0">
                <a:solidFill>
                  <a:srgbClr val="000000"/>
                </a:solidFill>
                <a:latin typeface="Times New Roman" panose="02020603050405020304"/>
                <a:cs typeface="Courier New" panose="02070309020205020404"/>
              </a:rPr>
              <a:t> plays an important role in exploring and making use of marine resources</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859905"/>
            <a:ext cx="10702925" cy="671512"/>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smtClean="0">
                <a:solidFill>
                  <a:schemeClr val="tx1"/>
                </a:solidFill>
                <a:ea typeface="黑体" panose="02010609060101010101" pitchFamily="49" charset="-122"/>
                <a:cs typeface="Times New Roman" panose="02020603050405020304" pitchFamily="18" charset="0"/>
              </a:rPr>
              <a:t>Part 2    </a:t>
            </a:r>
            <a:r>
              <a:rPr lang="zh-CN" altLang="en-US" b="1" kern="100" dirty="0" smtClean="0">
                <a:solidFill>
                  <a:schemeClr val="tx1"/>
                </a:solidFill>
                <a:ea typeface="黑体" panose="02010609060101010101" pitchFamily="49" charset="-122"/>
                <a:cs typeface="Times New Roman" panose="02020603050405020304" pitchFamily="18" charset="0"/>
              </a:rPr>
              <a:t>读后续写</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1616534"/>
            <a:ext cx="10693400" cy="37077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阅读下面的文章，完成任务。</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kern="100" dirty="0" err="1">
                <a:solidFill>
                  <a:srgbClr val="000000"/>
                </a:solidFill>
                <a:latin typeface="Times New Roman" panose="02020603050405020304"/>
                <a:cs typeface="Courier New" panose="02070309020205020404"/>
              </a:rPr>
              <a:t>Ezri</a:t>
            </a:r>
            <a:r>
              <a:rPr lang="en-US" altLang="zh-CN" kern="100" dirty="0">
                <a:solidFill>
                  <a:srgbClr val="000000"/>
                </a:solidFill>
                <a:latin typeface="Times New Roman" panose="02020603050405020304"/>
                <a:cs typeface="Courier New" panose="02070309020205020404"/>
              </a:rPr>
              <a:t> and Oliver were so keen to climb the mountain that they begged to join their dad Brandon for another hike. Just after 8 am on a beautiful Sunday morning, they set off. Brandon's backpack held his phone, </a:t>
            </a:r>
            <a:r>
              <a:rPr lang="en-US" altLang="zh-CN" kern="100" dirty="0" err="1">
                <a:solidFill>
                  <a:srgbClr val="000000"/>
                </a:solidFill>
                <a:latin typeface="Times New Roman" panose="02020603050405020304"/>
                <a:cs typeface="Courier New" panose="02070309020205020404"/>
              </a:rPr>
              <a:t>energy </a:t>
            </a:r>
            <a:r>
              <a:rPr lang="en-US" altLang="zh-CN" kern="100" dirty="0">
                <a:solidFill>
                  <a:srgbClr val="000000"/>
                </a:solidFill>
                <a:latin typeface="Times New Roman" panose="02020603050405020304"/>
                <a:cs typeface="Courier New" panose="02070309020205020404"/>
              </a:rPr>
              <a:t>bars (</a:t>
            </a:r>
            <a:r>
              <a:rPr lang="zh-CN" altLang="zh-CN" kern="100" dirty="0">
                <a:solidFill>
                  <a:srgbClr val="000000"/>
                </a:solidFill>
                <a:latin typeface="Times New Roman" panose="02020603050405020304"/>
                <a:cs typeface="Times New Roman" panose="02020603050405020304"/>
              </a:rPr>
              <a:t>能量棒</a:t>
            </a:r>
            <a:r>
              <a:rPr lang="en-US" altLang="zh-CN" kern="100" dirty="0">
                <a:solidFill>
                  <a:srgbClr val="000000"/>
                </a:solidFill>
                <a:latin typeface="Times New Roman" panose="02020603050405020304"/>
                <a:cs typeface="Courier New" panose="02070309020205020404"/>
              </a:rPr>
              <a:t>), packets of apple sauce, apples, water bottles and fishing gear. </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47799"/>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Brandon had planned a varied route up the mountain. The winding upward slope was fun and uneventful. Near the top, thick snow blanketed the path. Excitedly, the kids raced across the hard surface. They shared the second-last </a:t>
            </a:r>
            <a:r>
              <a:rPr lang="en-US" altLang="zh-CN" kern="100" dirty="0" err="1">
                <a:solidFill>
                  <a:srgbClr val="000000"/>
                </a:solidFill>
                <a:latin typeface="Times New Roman" panose="02020603050405020304"/>
                <a:cs typeface="Courier New" panose="02070309020205020404"/>
                <a:sym typeface="+mn-ea"/>
              </a:rPr>
              <a:t>energy </a:t>
            </a:r>
            <a:r>
              <a:rPr lang="en-US" altLang="zh-CN" kern="100" dirty="0">
                <a:solidFill>
                  <a:srgbClr val="000000"/>
                </a:solidFill>
                <a:latin typeface="Times New Roman" panose="02020603050405020304"/>
                <a:cs typeface="Courier New" panose="02070309020205020404"/>
              </a:rPr>
              <a:t>bar and rested for an hour. Brandon looked around. His phone showed 1</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30 pm and no signals. </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When the kids started down, Brandon said,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You guys really want to find those fishing lakes, don't you</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Oh, yes</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a:t>
            </a:r>
            <a:r>
              <a:rPr lang="en-US" altLang="zh-CN" kern="100" dirty="0" err="1">
                <a:solidFill>
                  <a:srgbClr val="000000"/>
                </a:solidFill>
                <a:latin typeface="Times New Roman" panose="02020603050405020304"/>
                <a:cs typeface="Courier New" panose="02070309020205020404"/>
              </a:rPr>
              <a:t>Ezri</a:t>
            </a:r>
            <a:r>
              <a:rPr lang="en-US" altLang="zh-CN" kern="100" dirty="0">
                <a:solidFill>
                  <a:srgbClr val="000000"/>
                </a:solidFill>
                <a:latin typeface="Times New Roman" panose="02020603050405020304"/>
                <a:cs typeface="Courier New" panose="02070309020205020404"/>
              </a:rPr>
              <a:t> said. So they took an unfamiliar route down the other side of the mountain. </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22818"/>
            <a:ext cx="10693400" cy="563359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11200"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By the time Brandon </a:t>
            </a:r>
            <a:r>
              <a:rPr lang="en-US" altLang="zh-CN" kern="100" dirty="0" err="1">
                <a:solidFill>
                  <a:srgbClr val="000000"/>
                </a:solidFill>
                <a:latin typeface="Times New Roman" panose="02020603050405020304"/>
                <a:cs typeface="Courier New" panose="02070309020205020404"/>
              </a:rPr>
              <a:t>realised</a:t>
            </a:r>
            <a:r>
              <a:rPr lang="en-US" altLang="zh-CN" kern="100" dirty="0">
                <a:solidFill>
                  <a:srgbClr val="000000"/>
                </a:solidFill>
                <a:latin typeface="Times New Roman" panose="02020603050405020304"/>
                <a:cs typeface="Courier New" panose="02070309020205020404"/>
              </a:rPr>
              <a:t> the path had become an animal trail alongside a stream, it made sense to keep following it. The stream sang to them, and they kept following it down. In mid-afternoon, when the sun disappeared behind heavy gray clouds, they suddenly felt lost, cold and hungry. For half an hour they cautiously moved downward until they reached a steep cliff (</a:t>
            </a:r>
            <a:r>
              <a:rPr lang="zh-CN" altLang="zh-CN" kern="100" dirty="0">
                <a:solidFill>
                  <a:srgbClr val="000000"/>
                </a:solidFill>
                <a:latin typeface="Times New Roman" panose="02020603050405020304"/>
                <a:cs typeface="Times New Roman" panose="02020603050405020304"/>
              </a:rPr>
              <a:t>悬崖</a:t>
            </a:r>
            <a:r>
              <a:rPr lang="en-US" altLang="zh-CN" kern="100" dirty="0">
                <a:solidFill>
                  <a:srgbClr val="000000"/>
                </a:solidFill>
                <a:latin typeface="Times New Roman" panose="02020603050405020304"/>
                <a:cs typeface="Courier New" panose="02070309020205020404"/>
              </a:rPr>
              <a:t>) edge. The stream became a noisy, six-</a:t>
            </a:r>
            <a:r>
              <a:rPr lang="en-US" altLang="zh-CN" kern="100" dirty="0" err="1">
                <a:solidFill>
                  <a:srgbClr val="000000"/>
                </a:solidFill>
                <a:latin typeface="Times New Roman" panose="02020603050405020304"/>
                <a:cs typeface="Courier New" panose="02070309020205020404"/>
              </a:rPr>
              <a:t>metre</a:t>
            </a:r>
            <a:r>
              <a:rPr lang="en-US" altLang="zh-CN" kern="100" dirty="0">
                <a:solidFill>
                  <a:srgbClr val="000000"/>
                </a:solidFill>
                <a:latin typeface="Times New Roman" panose="02020603050405020304"/>
                <a:cs typeface="Courier New" panose="02070309020205020404"/>
              </a:rPr>
              <a:t> waterfall. Mist enveloped them as the water raced over a huge rock.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        Brandon </a:t>
            </a:r>
            <a:r>
              <a:rPr lang="en-US" altLang="zh-CN" kern="100" dirty="0">
                <a:solidFill>
                  <a:srgbClr val="000000"/>
                </a:solidFill>
                <a:latin typeface="Times New Roman" panose="02020603050405020304"/>
                <a:cs typeface="Courier New" panose="02070309020205020404"/>
              </a:rPr>
              <a:t>cursed (</a:t>
            </a:r>
            <a:r>
              <a:rPr lang="zh-CN" altLang="zh-CN" kern="100" dirty="0">
                <a:solidFill>
                  <a:srgbClr val="000000"/>
                </a:solidFill>
                <a:latin typeface="Times New Roman" panose="02020603050405020304"/>
                <a:cs typeface="Times New Roman" panose="02020603050405020304"/>
              </a:rPr>
              <a:t>咒骂</a:t>
            </a:r>
            <a:r>
              <a:rPr lang="en-US" altLang="zh-CN" kern="100" dirty="0">
                <a:solidFill>
                  <a:srgbClr val="000000"/>
                </a:solidFill>
                <a:latin typeface="Times New Roman" panose="02020603050405020304"/>
                <a:cs typeface="Courier New" panose="02070309020205020404"/>
              </a:rPr>
              <a:t>) himself for taking an unknown route down. They held hands and inched down until Oliver slid on a loose rock and all three went flying. </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46126"/>
            <a:ext cx="10693400" cy="564628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11200"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Brandon wiped blood from his forehead and gathered his senses. Was anyone hurt? Oliver, crying and shivering, seemed okay. </a:t>
            </a:r>
            <a:r>
              <a:rPr lang="en-US" altLang="zh-CN" kern="100" dirty="0" err="1">
                <a:solidFill>
                  <a:srgbClr val="000000"/>
                </a:solidFill>
                <a:latin typeface="Times New Roman" panose="02020603050405020304"/>
                <a:cs typeface="Courier New" panose="02070309020205020404"/>
              </a:rPr>
              <a:t>Ezri</a:t>
            </a:r>
            <a:r>
              <a:rPr lang="en-US" altLang="zh-CN" kern="100" dirty="0">
                <a:solidFill>
                  <a:srgbClr val="000000"/>
                </a:solidFill>
                <a:latin typeface="Times New Roman" panose="02020603050405020304"/>
                <a:cs typeface="Courier New" panose="02070309020205020404"/>
              </a:rPr>
              <a:t> was weeping, but she too appeared uninjured. Brandon himself didn't feel anything worse than the wound on his forehead. The backpack was stuck in the rocks six </a:t>
            </a:r>
            <a:r>
              <a:rPr lang="en-US" altLang="zh-CN" kern="100" dirty="0" err="1">
                <a:solidFill>
                  <a:srgbClr val="000000"/>
                </a:solidFill>
                <a:latin typeface="Times New Roman" panose="02020603050405020304"/>
                <a:cs typeface="Courier New" panose="02070309020205020404"/>
              </a:rPr>
              <a:t>metres</a:t>
            </a:r>
            <a:r>
              <a:rPr lang="en-US" altLang="zh-CN" kern="100" dirty="0">
                <a:solidFill>
                  <a:srgbClr val="000000"/>
                </a:solidFill>
                <a:latin typeface="Times New Roman" panose="02020603050405020304"/>
                <a:cs typeface="Courier New" panose="02070309020205020404"/>
              </a:rPr>
              <a:t> away. He saw no use trying to find it back. The air was cold and getting colder. They were wet and tired.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任务一：阅读文章，回答问题。</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What does the passage mainly talk about? </a:t>
            </a:r>
            <a:endParaRPr lang="zh-CN" altLang="zh-CN" sz="1050" kern="100" dirty="0">
              <a:latin typeface="宋体" panose="02010600030101010101" pitchFamily="2" charset="-122"/>
              <a:cs typeface="Courier New" panose="02070309020205020404"/>
            </a:endParaRPr>
          </a:p>
          <a:p>
            <a:pPr>
              <a:lnSpc>
                <a:spcPct val="130000"/>
              </a:lnSpc>
            </a:pPr>
            <a:r>
              <a:rPr lang="en-US" altLang="zh-CN" kern="100" dirty="0" smtClean="0">
                <a:latin typeface="Times New Roman" panose="02020603050405020304"/>
              </a:rPr>
              <a:t>______________________________________________________________________________________________________________________</a:t>
            </a:r>
            <a:endParaRPr lang="zh-CN" altLang="en-US" dirty="0" smtClean="0"/>
          </a:p>
        </p:txBody>
      </p:sp>
      <p:sp>
        <p:nvSpPr>
          <p:cNvPr id="3" name="副标题 1"/>
          <p:cNvSpPr txBox="1"/>
          <p:nvPr/>
        </p:nvSpPr>
        <p:spPr bwMode="auto">
          <a:xfrm>
            <a:off x="414338" y="4896271"/>
            <a:ext cx="10693400" cy="129667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cs typeface="Courier New" panose="02070309020205020404"/>
              </a:rPr>
              <a:t>Brandon hiked with the children. They were in danger while going down the mountain.</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263650" y="1007745"/>
            <a:ext cx="9224645" cy="5188585"/>
            <a:chOff x="1985" y="1757"/>
            <a:chExt cx="14629" cy="8228"/>
          </a:xfrm>
        </p:grpSpPr>
        <p:pic>
          <p:nvPicPr>
            <p:cNvPr id="3" name="图片 2"/>
            <p:cNvPicPr>
              <a:picLocks noChangeAspect="1"/>
            </p:cNvPicPr>
            <p:nvPr/>
          </p:nvPicPr>
          <p:blipFill>
            <a:blip r:embed="rId1"/>
            <a:stretch>
              <a:fillRect/>
            </a:stretch>
          </p:blipFill>
          <p:spPr>
            <a:xfrm>
              <a:off x="1985" y="1757"/>
              <a:ext cx="14624" cy="8228"/>
            </a:xfrm>
            <a:prstGeom prst="rect">
              <a:avLst/>
            </a:prstGeom>
          </p:spPr>
        </p:pic>
        <p:sp>
          <p:nvSpPr>
            <p:cNvPr id="4" name="矩形 3"/>
            <p:cNvSpPr/>
            <p:nvPr/>
          </p:nvSpPr>
          <p:spPr>
            <a:xfrm>
              <a:off x="15026" y="9468"/>
              <a:ext cx="1588" cy="510"/>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6386" name="副标题 1"/>
          <p:cNvSpPr>
            <a:spLocks noGrp="1"/>
          </p:cNvSpPr>
          <p:nvPr>
            <p:ph type="subTitle" idx="1"/>
          </p:nvPr>
        </p:nvSpPr>
        <p:spPr bwMode="auto">
          <a:xfrm>
            <a:off x="414338" y="467779"/>
            <a:ext cx="10693400" cy="5232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0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任务二：梳理故事情节，完成故事山</a:t>
            </a:r>
            <a:r>
              <a:rPr lang="en-US" altLang="zh-CN" kern="100" dirty="0">
                <a:solidFill>
                  <a:srgbClr val="000000"/>
                </a:solidFill>
                <a:latin typeface="Times New Roman" panose="02020603050405020304"/>
                <a:cs typeface="Courier New" panose="02070309020205020404"/>
              </a:rPr>
              <a:t>(Story Mountain)</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7273582" y="5581106"/>
            <a:ext cx="701923" cy="338554"/>
          </a:xfrm>
          <a:prstGeom prst="rect">
            <a:avLst/>
          </a:prstGeom>
        </p:spPr>
        <p:txBody>
          <a:bodyPr wrap="none">
            <a:spAutoFit/>
          </a:bodyPr>
          <a:lstStyle/>
          <a:p>
            <a:r>
              <a:rPr lang="en-US" altLang="zh-CN" sz="1600" kern="100" dirty="0" smtClean="0">
                <a:latin typeface="Times New Roman" panose="02020603050405020304"/>
                <a:cs typeface="Times New Roman" panose="02020603050405020304"/>
              </a:rPr>
              <a:t>set off</a:t>
            </a:r>
            <a:endParaRPr lang="zh-CN" altLang="en-US" sz="1600" dirty="0"/>
          </a:p>
        </p:txBody>
      </p:sp>
      <p:sp>
        <p:nvSpPr>
          <p:cNvPr id="5" name="矩形 4"/>
          <p:cNvSpPr/>
          <p:nvPr/>
        </p:nvSpPr>
        <p:spPr>
          <a:xfrm>
            <a:off x="3276002" y="5401641"/>
            <a:ext cx="572593" cy="338554"/>
          </a:xfrm>
          <a:prstGeom prst="rect">
            <a:avLst/>
          </a:prstGeom>
        </p:spPr>
        <p:txBody>
          <a:bodyPr wrap="none">
            <a:spAutoFit/>
          </a:bodyPr>
          <a:lstStyle/>
          <a:p>
            <a:r>
              <a:rPr lang="en-US" altLang="zh-CN" sz="1600" kern="100" dirty="0" smtClean="0">
                <a:latin typeface="Times New Roman" panose="02020603050405020304"/>
                <a:cs typeface="Times New Roman" panose="02020603050405020304"/>
              </a:rPr>
              <a:t>keen</a:t>
            </a:r>
            <a:endParaRPr lang="zh-CN" altLang="en-US" sz="1600" dirty="0"/>
          </a:p>
        </p:txBody>
      </p:sp>
      <p:sp>
        <p:nvSpPr>
          <p:cNvPr id="6" name="矩形 5"/>
          <p:cNvSpPr/>
          <p:nvPr/>
        </p:nvSpPr>
        <p:spPr>
          <a:xfrm>
            <a:off x="1405446" y="5831229"/>
            <a:ext cx="538930" cy="338554"/>
          </a:xfrm>
          <a:prstGeom prst="rect">
            <a:avLst/>
          </a:prstGeom>
        </p:spPr>
        <p:txBody>
          <a:bodyPr wrap="none">
            <a:spAutoFit/>
          </a:bodyPr>
          <a:lstStyle/>
          <a:p>
            <a:r>
              <a:rPr lang="en-US" altLang="zh-CN" sz="1600" kern="100" dirty="0" smtClean="0">
                <a:latin typeface="Times New Roman" panose="02020603050405020304"/>
                <a:cs typeface="Times New Roman" panose="02020603050405020304"/>
              </a:rPr>
              <a:t>hike</a:t>
            </a:r>
            <a:endParaRPr lang="zh-CN" altLang="en-US" sz="1600" dirty="0"/>
          </a:p>
        </p:txBody>
      </p:sp>
      <p:sp>
        <p:nvSpPr>
          <p:cNvPr id="7" name="矩形 6"/>
          <p:cNvSpPr/>
          <p:nvPr/>
        </p:nvSpPr>
        <p:spPr>
          <a:xfrm>
            <a:off x="2661585" y="2902865"/>
            <a:ext cx="1518364" cy="338554"/>
          </a:xfrm>
          <a:prstGeom prst="rect">
            <a:avLst/>
          </a:prstGeom>
        </p:spPr>
        <p:txBody>
          <a:bodyPr wrap="none">
            <a:spAutoFit/>
          </a:bodyPr>
          <a:lstStyle/>
          <a:p>
            <a:r>
              <a:rPr lang="en-US" altLang="zh-CN" sz="1600" kern="100" dirty="0" smtClean="0">
                <a:latin typeface="Times New Roman" panose="02020603050405020304"/>
                <a:cs typeface="Times New Roman" panose="02020603050405020304"/>
              </a:rPr>
              <a:t>unfamiliar route</a:t>
            </a:r>
            <a:endParaRPr lang="zh-CN" altLang="en-US" sz="1600" dirty="0"/>
          </a:p>
        </p:txBody>
      </p:sp>
      <p:sp>
        <p:nvSpPr>
          <p:cNvPr id="8" name="矩形 7"/>
          <p:cNvSpPr/>
          <p:nvPr/>
        </p:nvSpPr>
        <p:spPr>
          <a:xfrm>
            <a:off x="4287093" y="1181799"/>
            <a:ext cx="732893" cy="338554"/>
          </a:xfrm>
          <a:prstGeom prst="rect">
            <a:avLst/>
          </a:prstGeom>
        </p:spPr>
        <p:txBody>
          <a:bodyPr wrap="none">
            <a:spAutoFit/>
          </a:bodyPr>
          <a:lstStyle/>
          <a:p>
            <a:r>
              <a:rPr lang="en-US" altLang="zh-CN" sz="1600" kern="100" dirty="0" smtClean="0">
                <a:latin typeface="Times New Roman" panose="02020603050405020304"/>
                <a:cs typeface="Times New Roman" panose="02020603050405020304"/>
              </a:rPr>
              <a:t>inched</a:t>
            </a:r>
            <a:endParaRPr lang="zh-CN" altLang="en-US" sz="1600" dirty="0"/>
          </a:p>
        </p:txBody>
      </p:sp>
      <p:sp>
        <p:nvSpPr>
          <p:cNvPr id="9" name="矩形 8"/>
          <p:cNvSpPr/>
          <p:nvPr/>
        </p:nvSpPr>
        <p:spPr>
          <a:xfrm>
            <a:off x="8964949" y="1367435"/>
            <a:ext cx="880369" cy="338554"/>
          </a:xfrm>
          <a:prstGeom prst="rect">
            <a:avLst/>
          </a:prstGeom>
        </p:spPr>
        <p:txBody>
          <a:bodyPr wrap="none">
            <a:spAutoFit/>
          </a:bodyPr>
          <a:lstStyle/>
          <a:p>
            <a:r>
              <a:rPr lang="en-US" altLang="zh-CN" sz="1600" kern="100" dirty="0" smtClean="0">
                <a:latin typeface="Times New Roman" panose="02020603050405020304"/>
                <a:cs typeface="Times New Roman" panose="02020603050405020304"/>
              </a:rPr>
              <a:t>weeping</a:t>
            </a:r>
            <a:endParaRPr lang="zh-CN" altLang="en-US" sz="1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67779"/>
            <a:ext cx="10693400" cy="9531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0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任务三：回答下面</a:t>
            </a:r>
            <a:r>
              <a:rPr lang="zh-CN" altLang="en-US" kern="100" dirty="0">
                <a:solidFill>
                  <a:srgbClr val="000000"/>
                </a:solidFill>
                <a:latin typeface="Times New Roman" panose="02020603050405020304"/>
                <a:cs typeface="Times New Roman" panose="02020603050405020304"/>
              </a:rPr>
              <a:t>的</a:t>
            </a:r>
            <a:r>
              <a:rPr lang="zh-CN" altLang="zh-CN" kern="100" dirty="0">
                <a:solidFill>
                  <a:srgbClr val="000000"/>
                </a:solidFill>
                <a:latin typeface="Times New Roman" panose="02020603050405020304"/>
                <a:cs typeface="Times New Roman" panose="02020603050405020304"/>
              </a:rPr>
              <a:t>问题，并根据段落开头提示语，构思和完善故事发展情节</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432445" y="1475891"/>
          <a:ext cx="10729192" cy="4824536"/>
        </p:xfrm>
        <a:graphic>
          <a:graphicData uri="http://schemas.openxmlformats.org/drawingml/2006/table">
            <a:tbl>
              <a:tblPr/>
              <a:tblGrid>
                <a:gridCol w="2160240"/>
                <a:gridCol w="8568952"/>
              </a:tblGrid>
              <a:tr h="4824536">
                <a:tc>
                  <a:txBody>
                    <a:bodyPr/>
                    <a:lstStyle/>
                    <a:p>
                      <a:pPr algn="l">
                        <a:lnSpc>
                          <a:spcPct val="100000"/>
                        </a:lnSpc>
                        <a:spcAft>
                          <a:spcPts val="0"/>
                        </a:spcAft>
                        <a:tabLst>
                          <a:tab pos="4500880"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l">
                        <a:lnSpc>
                          <a:spcPct val="10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To save the kids, Brandon </a:t>
                      </a:r>
                      <a:r>
                        <a:rPr lang="en-US" sz="2800" kern="100" dirty="0" err="1">
                          <a:solidFill>
                            <a:srgbClr val="000000"/>
                          </a:solidFill>
                          <a:effectLst/>
                          <a:latin typeface="Times New Roman" panose="02020603050405020304"/>
                          <a:ea typeface="楷体_GB2312"/>
                          <a:cs typeface="Courier New" panose="02070309020205020404"/>
                        </a:rPr>
                        <a:t>realised</a:t>
                      </a:r>
                      <a:r>
                        <a:rPr lang="en-US" sz="2800" kern="100" dirty="0">
                          <a:solidFill>
                            <a:srgbClr val="000000"/>
                          </a:solidFill>
                          <a:effectLst/>
                          <a:latin typeface="Times New Roman" panose="02020603050405020304"/>
                          <a:ea typeface="楷体_GB2312"/>
                          <a:cs typeface="Courier New" panose="02070309020205020404"/>
                        </a:rPr>
                        <a:t> he had to look for a way out on his own. </a:t>
                      </a:r>
                      <a:r>
                        <a:rPr lang="en-US" sz="2800" kern="100" dirty="0" smtClean="0">
                          <a:solidFill>
                            <a:srgbClr val="000000"/>
                          </a:solidFill>
                          <a:effectLst/>
                          <a:latin typeface="Times New Roman" panose="02020603050405020304"/>
                          <a:ea typeface="楷体_GB2312"/>
                          <a:cs typeface="Courier New" panose="02070309020205020404"/>
                        </a:rPr>
                        <a:t>_________________________________</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What did Brandon do after making the decision? </a:t>
                      </a:r>
                      <a:endParaRPr lang="zh-CN" sz="2800" kern="100" dirty="0">
                        <a:effectLst/>
                        <a:latin typeface="宋体" panose="02010600030101010101" pitchFamily="2" charset="-122"/>
                        <a:cs typeface="Courier New" panose="02070309020205020404"/>
                      </a:endParaRPr>
                    </a:p>
                    <a:p>
                      <a:pPr algn="l">
                        <a:lnSpc>
                          <a:spcPct val="10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_____</a:t>
                      </a:r>
                      <a:r>
                        <a:rPr lang="en-US" sz="2800" kern="100" dirty="0" smtClean="0">
                          <a:solidFill>
                            <a:srgbClr val="000000"/>
                          </a:solidFill>
                          <a:effectLst/>
                          <a:latin typeface="Times New Roman" panose="02020603050405020304"/>
                          <a:ea typeface="楷体_GB2312"/>
                          <a:cs typeface="Courier New" panose="02070309020205020404"/>
                        </a:rPr>
                        <a:t>____________</a:t>
                      </a:r>
                      <a:endParaRPr lang="zh-CN" sz="2800" kern="100" dirty="0">
                        <a:effectLst/>
                        <a:latin typeface="宋体" panose="02010600030101010101" pitchFamily="2" charset="-122"/>
                        <a:cs typeface="Courier New" panose="02070309020205020404"/>
                      </a:endParaRPr>
                    </a:p>
                    <a:p>
                      <a:pPr algn="l">
                        <a:lnSpc>
                          <a:spcPct val="10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What did he go through when looking for the way out? </a:t>
                      </a:r>
                      <a:endParaRPr lang="zh-CN" sz="2800" kern="100" dirty="0">
                        <a:effectLst/>
                        <a:latin typeface="宋体" panose="02010600030101010101" pitchFamily="2" charset="-122"/>
                        <a:cs typeface="Courier New" panose="02070309020205020404"/>
                      </a:endParaRPr>
                    </a:p>
                    <a:p>
                      <a:pPr algn="l">
                        <a:lnSpc>
                          <a:spcPct val="10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a:t>
                      </a:r>
                      <a:r>
                        <a:rPr lang="en-US" sz="2800" kern="100" dirty="0" smtClean="0">
                          <a:solidFill>
                            <a:srgbClr val="000000"/>
                          </a:solidFill>
                          <a:effectLst/>
                          <a:latin typeface="Times New Roman" panose="02020603050405020304"/>
                          <a:ea typeface="楷体_GB2312"/>
                          <a:cs typeface="Courier New" panose="02070309020205020404"/>
                        </a:rPr>
                        <a:t>_______________</a:t>
                      </a:r>
                      <a:endParaRPr lang="en-US" sz="2800" kern="100" dirty="0" smtClean="0">
                        <a:solidFill>
                          <a:srgbClr val="000000"/>
                        </a:solidFill>
                        <a:effectLst/>
                        <a:latin typeface="Times New Roman" panose="02020603050405020304"/>
                        <a:ea typeface="楷体_GB2312"/>
                        <a:cs typeface="Courier New" panose="02070309020205020404"/>
                      </a:endParaRPr>
                    </a:p>
                    <a:p>
                      <a:pPr algn="l">
                        <a:lnSpc>
                          <a:spcPct val="10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3</a:t>
                      </a:r>
                      <a:r>
                        <a:rPr lang="en-US" sz="2800" kern="100" dirty="0">
                          <a:solidFill>
                            <a:srgbClr val="000000"/>
                          </a:solidFill>
                          <a:effectLst/>
                          <a:latin typeface="Times New Roman" panose="02020603050405020304"/>
                          <a:ea typeface="楷体_GB2312"/>
                          <a:cs typeface="Courier New" panose="02070309020205020404"/>
                        </a:rPr>
                        <a:t>. Did he succeed? And how did he ask for help? </a:t>
                      </a:r>
                      <a:endParaRPr lang="zh-CN" sz="2800" kern="100" dirty="0">
                        <a:effectLst/>
                        <a:latin typeface="宋体" panose="02010600030101010101" pitchFamily="2" charset="-122"/>
                        <a:cs typeface="Courier New" panose="02070309020205020404"/>
                      </a:endParaRPr>
                    </a:p>
                    <a:p>
                      <a:pPr algn="l">
                        <a:lnSpc>
                          <a:spcPct val="10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a:t>
                      </a:r>
                      <a:r>
                        <a:rPr lang="en-US" sz="2800" kern="100" dirty="0" smtClean="0">
                          <a:solidFill>
                            <a:srgbClr val="000000"/>
                          </a:solidFill>
                          <a:effectLst/>
                          <a:latin typeface="Times New Roman" panose="02020603050405020304"/>
                          <a:ea typeface="楷体_GB2312"/>
                          <a:cs typeface="Courier New" panose="02070309020205020404"/>
                        </a:rPr>
                        <a:t>___________________</a:t>
                      </a:r>
                      <a:endParaRPr lang="zh-CN" sz="2800" kern="100" dirty="0">
                        <a:effectLst/>
                        <a:latin typeface="宋体" panose="02010600030101010101" pitchFamily="2" charset="-122"/>
                        <a:cs typeface="Courier New" panose="02070309020205020404"/>
                      </a:endParaRPr>
                    </a:p>
                  </a:txBody>
                  <a:tcPr marL="32730" marR="327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2628689" y="1892257"/>
            <a:ext cx="8568952" cy="1815882"/>
          </a:xfrm>
          <a:prstGeom prst="rect">
            <a:avLst/>
          </a:prstGeom>
        </p:spPr>
        <p:txBody>
          <a:bodyPr wrap="square">
            <a:spAutoFit/>
          </a:bodyPr>
          <a:lstStyle/>
          <a:p>
            <a:pPr>
              <a:spcAft>
                <a:spcPts val="0"/>
              </a:spcAft>
              <a:tabLst>
                <a:tab pos="4500880" algn="l"/>
              </a:tabLst>
            </a:pPr>
            <a:r>
              <a:rPr lang="en-US" altLang="zh-CN" kern="100" dirty="0">
                <a:latin typeface="Times New Roman" panose="02020603050405020304"/>
                <a:ea typeface="楷体_GB2312"/>
                <a:cs typeface="Courier New" panose="02070309020205020404"/>
              </a:rPr>
              <a:t>After he made the decision, he wrapped his coat around the kids and kissed each of them on the forehead. </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ea typeface="楷体_GB2312"/>
                <a:cs typeface="Courier New" panose="02070309020205020404"/>
              </a:rPr>
              <a:t>Stay here, no matter what. I'll go for help</a:t>
            </a:r>
            <a:r>
              <a:rPr lang="zh-CN" altLang="zh-CN" kern="100" dirty="0">
                <a:latin typeface="Times New Roman" panose="02020603050405020304"/>
                <a:ea typeface="楷体_GB2312"/>
                <a:cs typeface="Times New Roman" panose="02020603050405020304"/>
              </a:rPr>
              <a:t>，</a:t>
            </a:r>
            <a:r>
              <a:rPr lang="en-US" altLang="zh-CN" kern="100" dirty="0">
                <a:latin typeface="宋体" panose="02010600030101010101" pitchFamily="2" charset="-122"/>
                <a:cs typeface="Times New Roman" panose="02020603050405020304"/>
              </a:rPr>
              <a:t>”</a:t>
            </a:r>
            <a:r>
              <a:rPr lang="en-US" altLang="zh-CN" kern="100" dirty="0">
                <a:latin typeface="Times New Roman" panose="02020603050405020304"/>
                <a:ea typeface="楷体_GB2312"/>
                <a:cs typeface="Courier New" panose="02070309020205020404"/>
              </a:rPr>
              <a:t> he repeated several times in a trembling voice.</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2628689" y="4032175"/>
            <a:ext cx="8568952" cy="954107"/>
          </a:xfrm>
          <a:prstGeom prst="rect">
            <a:avLst/>
          </a:prstGeom>
        </p:spPr>
        <p:txBody>
          <a:bodyPr wrap="square">
            <a:spAutoFit/>
          </a:bodyPr>
          <a:lstStyle/>
          <a:p>
            <a:pPr>
              <a:spcAft>
                <a:spcPts val="0"/>
              </a:spcAft>
              <a:tabLst>
                <a:tab pos="4500880" algn="l"/>
              </a:tabLst>
            </a:pPr>
            <a:r>
              <a:rPr lang="en-US" altLang="zh-CN" kern="100" dirty="0">
                <a:latin typeface="Times New Roman" panose="02020603050405020304"/>
                <a:ea typeface="楷体_GB2312"/>
                <a:cs typeface="Courier New" panose="02070309020205020404"/>
              </a:rPr>
              <a:t>In the following hours, Brandon walked through the bush and even suffered another bad fall on the way.</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2628689" y="5274312"/>
            <a:ext cx="8568952" cy="954107"/>
          </a:xfrm>
          <a:prstGeom prst="rect">
            <a:avLst/>
          </a:prstGeom>
        </p:spPr>
        <p:txBody>
          <a:bodyPr wrap="square">
            <a:spAutoFit/>
          </a:bodyPr>
          <a:lstStyle/>
          <a:p>
            <a:pPr>
              <a:spcAft>
                <a:spcPts val="0"/>
              </a:spcAft>
              <a:tabLst>
                <a:tab pos="4500880" algn="l"/>
              </a:tabLst>
            </a:pPr>
            <a:r>
              <a:rPr lang="en-US" altLang="zh-CN" kern="100" dirty="0">
                <a:latin typeface="Times New Roman" panose="02020603050405020304"/>
                <a:ea typeface="楷体_GB2312"/>
              </a:rPr>
              <a:t>Yes, he did. He emerged from the forest and bumped into a family of hikers, who called 911.</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32445" y="575791"/>
          <a:ext cx="10729192" cy="5632704"/>
        </p:xfrm>
        <a:graphic>
          <a:graphicData uri="http://schemas.openxmlformats.org/drawingml/2006/table">
            <a:tbl>
              <a:tblPr/>
              <a:tblGrid>
                <a:gridCol w="2520280"/>
                <a:gridCol w="8208912"/>
              </a:tblGrid>
              <a:tr h="4824536">
                <a:tc>
                  <a:txBody>
                    <a:bodyPr/>
                    <a:lstStyle/>
                    <a:p>
                      <a:pPr algn="l">
                        <a:lnSpc>
                          <a:spcPct val="110000"/>
                        </a:lnSpc>
                        <a:spcAft>
                          <a:spcPts val="0"/>
                        </a:spcAft>
                        <a:tabLst>
                          <a:tab pos="4500880"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l">
                        <a:lnSpc>
                          <a:spcPct val="11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A helicopter carrying the father and many volunteers set off immediately. </a:t>
                      </a:r>
                      <a:r>
                        <a:rPr lang="en-US" sz="2800" kern="100" dirty="0" smtClean="0">
                          <a:solidFill>
                            <a:srgbClr val="000000"/>
                          </a:solidFill>
                          <a:effectLst/>
                          <a:latin typeface="Times New Roman" panose="02020603050405020304"/>
                          <a:ea typeface="楷体_GB2312"/>
                          <a:cs typeface="Courier New" panose="02070309020205020404"/>
                        </a:rPr>
                        <a:t>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What did Brandon do on the return trip? </a:t>
                      </a:r>
                      <a:endParaRPr lang="zh-CN" sz="1050" kern="100" dirty="0">
                        <a:effectLst/>
                        <a:latin typeface="宋体" panose="02010600030101010101" pitchFamily="2" charset="-122"/>
                        <a:cs typeface="Courier New" panose="02070309020205020404"/>
                      </a:endParaRPr>
                    </a:p>
                    <a:p>
                      <a:pPr algn="l">
                        <a:lnSpc>
                          <a:spcPct val="11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p>
                      <a:pPr algn="l">
                        <a:lnSpc>
                          <a:spcPct val="11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Did they find the two kids?</a:t>
                      </a:r>
                      <a:endParaRPr lang="zh-CN" sz="1050" kern="100" dirty="0">
                        <a:effectLst/>
                        <a:latin typeface="宋体" panose="02010600030101010101" pitchFamily="2" charset="-122"/>
                        <a:cs typeface="Courier New" panose="02070309020205020404"/>
                      </a:endParaRPr>
                    </a:p>
                    <a:p>
                      <a:pPr algn="l">
                        <a:lnSpc>
                          <a:spcPct val="11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p>
                      <a:pPr algn="l">
                        <a:lnSpc>
                          <a:spcPct val="11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3. How did the rescuers help the children?</a:t>
                      </a:r>
                      <a:endParaRPr lang="zh-CN" sz="1050" kern="100" dirty="0">
                        <a:effectLst/>
                        <a:latin typeface="宋体" panose="02010600030101010101" pitchFamily="2" charset="-122"/>
                        <a:cs typeface="Courier New" panose="02070309020205020404"/>
                      </a:endParaRPr>
                    </a:p>
                    <a:p>
                      <a:pPr algn="l">
                        <a:lnSpc>
                          <a:spcPct val="11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p>
                      <a:pPr algn="l">
                        <a:lnSpc>
                          <a:spcPct val="11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4. What feeling did Brandon have after the experience?</a:t>
                      </a:r>
                      <a:endParaRPr lang="zh-CN" sz="1050" kern="100" dirty="0">
                        <a:effectLst/>
                        <a:latin typeface="宋体" panose="02010600030101010101" pitchFamily="2" charset="-122"/>
                        <a:cs typeface="Courier New" panose="02070309020205020404"/>
                      </a:endParaRPr>
                    </a:p>
                    <a:p>
                      <a:pPr algn="l">
                        <a:lnSpc>
                          <a:spcPct val="11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矩形 1"/>
          <p:cNvSpPr/>
          <p:nvPr/>
        </p:nvSpPr>
        <p:spPr>
          <a:xfrm>
            <a:off x="2989325" y="902986"/>
            <a:ext cx="8064300" cy="1076961"/>
          </a:xfrm>
          <a:prstGeom prst="rect">
            <a:avLst/>
          </a:prstGeom>
        </p:spPr>
        <p:txBody>
          <a:bodyPr wrap="square">
            <a:spAutoFit/>
          </a:bodyPr>
          <a:lstStyle/>
          <a:p>
            <a:pPr>
              <a:lnSpc>
                <a:spcPct val="120000"/>
              </a:lnSpc>
              <a:spcAft>
                <a:spcPts val="0"/>
              </a:spcAft>
              <a:tabLst>
                <a:tab pos="4500880" algn="l"/>
              </a:tabLst>
            </a:pPr>
            <a:r>
              <a:rPr lang="en-US" altLang="zh-CN" kern="100" dirty="0">
                <a:latin typeface="Times New Roman" panose="02020603050405020304"/>
                <a:ea typeface="楷体_GB2312"/>
                <a:cs typeface="Courier New" panose="02070309020205020404"/>
              </a:rPr>
              <a:t>On the return trip, Brandon anxiously described the general location of the children to the rescuers.</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2989325" y="2307142"/>
            <a:ext cx="8064300" cy="1076961"/>
          </a:xfrm>
          <a:prstGeom prst="rect">
            <a:avLst/>
          </a:prstGeom>
        </p:spPr>
        <p:txBody>
          <a:bodyPr wrap="square">
            <a:spAutoFit/>
          </a:bodyPr>
          <a:lstStyle/>
          <a:p>
            <a:pPr>
              <a:lnSpc>
                <a:spcPct val="120000"/>
              </a:lnSpc>
              <a:spcAft>
                <a:spcPts val="0"/>
              </a:spcAft>
              <a:tabLst>
                <a:tab pos="4500880" algn="l"/>
              </a:tabLst>
            </a:pPr>
            <a:r>
              <a:rPr lang="en-US" altLang="zh-CN" kern="100" dirty="0">
                <a:latin typeface="Times New Roman" panose="02020603050405020304"/>
                <a:ea typeface="楷体_GB2312"/>
                <a:cs typeface="Courier New" panose="02070309020205020404"/>
              </a:rPr>
              <a:t>Yes, they did. After a long search, they successfully located the poor children.</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2989325" y="3687368"/>
            <a:ext cx="8064300" cy="1076961"/>
          </a:xfrm>
          <a:prstGeom prst="rect">
            <a:avLst/>
          </a:prstGeom>
        </p:spPr>
        <p:txBody>
          <a:bodyPr wrap="square">
            <a:spAutoFit/>
          </a:bodyPr>
          <a:lstStyle/>
          <a:p>
            <a:pPr>
              <a:lnSpc>
                <a:spcPct val="120000"/>
              </a:lnSpc>
              <a:spcAft>
                <a:spcPts val="0"/>
              </a:spcAft>
              <a:tabLst>
                <a:tab pos="4500880" algn="l"/>
              </a:tabLst>
            </a:pPr>
            <a:r>
              <a:rPr lang="en-US" altLang="zh-CN" kern="100" dirty="0">
                <a:latin typeface="Times New Roman" panose="02020603050405020304"/>
                <a:ea typeface="楷体_GB2312"/>
                <a:cs typeface="Courier New" panose="02070309020205020404"/>
              </a:rPr>
              <a:t>Brandon jumped off and ran to embrace his children, moved to see so many strangers in bright red jackets.</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2989325" y="5093473"/>
            <a:ext cx="8064300" cy="1076961"/>
          </a:xfrm>
          <a:prstGeom prst="rect">
            <a:avLst/>
          </a:prstGeom>
        </p:spPr>
        <p:txBody>
          <a:bodyPr wrap="square">
            <a:spAutoFit/>
          </a:bodyPr>
          <a:lstStyle/>
          <a:p>
            <a:pPr>
              <a:lnSpc>
                <a:spcPct val="120000"/>
              </a:lnSpc>
              <a:spcAft>
                <a:spcPts val="0"/>
              </a:spcAft>
              <a:tabLst>
                <a:tab pos="4500880" algn="l"/>
              </a:tabLst>
            </a:pPr>
            <a:r>
              <a:rPr lang="en-US" altLang="zh-CN" kern="100" dirty="0">
                <a:latin typeface="Times New Roman" panose="02020603050405020304"/>
                <a:ea typeface="楷体_GB2312"/>
              </a:rPr>
              <a:t>He would feel he was not alone—there's always someone out there who is willing to help.</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98895"/>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任务四：根据材料内容和任务三中构思的故事发展情节续写两段，使之构成一篇完整的短文。</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注意：续写词数应为</a:t>
            </a:r>
            <a:r>
              <a:rPr lang="en-US" altLang="zh-CN" kern="100" dirty="0">
                <a:solidFill>
                  <a:srgbClr val="000000"/>
                </a:solidFill>
                <a:latin typeface="Times New Roman" panose="02020603050405020304"/>
                <a:cs typeface="Courier New" panose="02070309020205020404"/>
              </a:rPr>
              <a:t>150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To save the kids, Brandon </a:t>
            </a:r>
            <a:r>
              <a:rPr lang="en-US" altLang="zh-CN" kern="100" dirty="0" err="1">
                <a:solidFill>
                  <a:srgbClr val="000000"/>
                </a:solidFill>
                <a:latin typeface="Times New Roman" panose="02020603050405020304"/>
                <a:cs typeface="Courier New" panose="02070309020205020404"/>
              </a:rPr>
              <a:t>realised</a:t>
            </a:r>
            <a:r>
              <a:rPr lang="en-US" altLang="zh-CN" kern="100" dirty="0">
                <a:solidFill>
                  <a:srgbClr val="000000"/>
                </a:solidFill>
                <a:latin typeface="Times New Roman" panose="02020603050405020304"/>
                <a:cs typeface="Courier New" panose="02070309020205020404"/>
              </a:rPr>
              <a:t> he had to look for a way out on his own. </a:t>
            </a:r>
            <a:r>
              <a:rPr lang="en-US" altLang="zh-CN" kern="100" dirty="0" smtClean="0">
                <a:solidFill>
                  <a:srgbClr val="000000"/>
                </a:solidFill>
                <a:latin typeface="Times New Roman" panose="02020603050405020304"/>
                <a:cs typeface="Courier New" panose="02070309020205020404"/>
              </a:rPr>
              <a:t>___________________________________________________ ________________________________________</a:t>
            </a:r>
            <a:r>
              <a:rPr lang="en-US" altLang="zh-CN" kern="100" dirty="0">
                <a:solidFill>
                  <a:srgbClr val="000000"/>
                </a:solidFill>
                <a:latin typeface="Times New Roman" panose="02020603050405020304"/>
                <a:cs typeface="Courier New" panose="02070309020205020404"/>
              </a:rPr>
              <a:t>___</a:t>
            </a:r>
            <a:r>
              <a:rPr lang="en-US" altLang="zh-CN" kern="100" dirty="0" smtClean="0">
                <a:solidFill>
                  <a:srgbClr val="000000"/>
                </a:solidFill>
                <a:latin typeface="Times New Roman" panose="02020603050405020304"/>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helicopter carrying the father and many volunteers set off immediately. </a:t>
            </a:r>
            <a:r>
              <a:rPr lang="en-US" altLang="zh-CN" kern="100" dirty="0" smtClean="0">
                <a:solidFill>
                  <a:srgbClr val="000000"/>
                </a:solidFill>
                <a:latin typeface="Times New Roman" panose="02020603050405020304"/>
                <a:cs typeface="Courier New" panose="02070309020205020404"/>
              </a:rPr>
              <a:t>________________________________________________ ___________________________________________________________</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913143"/>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【参考范文】</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u="sng" kern="100" dirty="0">
                <a:solidFill>
                  <a:srgbClr val="000000"/>
                </a:solidFill>
                <a:latin typeface="Times New Roman" panose="02020603050405020304"/>
                <a:cs typeface="Courier New" panose="02070309020205020404"/>
              </a:rPr>
              <a:t>To save the kids, Brandon </a:t>
            </a:r>
            <a:r>
              <a:rPr lang="en-US" altLang="zh-CN" u="sng" kern="100" dirty="0" err="1">
                <a:solidFill>
                  <a:srgbClr val="000000"/>
                </a:solidFill>
                <a:latin typeface="Times New Roman" panose="02020603050405020304"/>
                <a:cs typeface="Courier New" panose="02070309020205020404"/>
              </a:rPr>
              <a:t>realised</a:t>
            </a:r>
            <a:r>
              <a:rPr lang="en-US" altLang="zh-CN" u="sng" kern="100" dirty="0">
                <a:solidFill>
                  <a:srgbClr val="000000"/>
                </a:solidFill>
                <a:latin typeface="Times New Roman" panose="02020603050405020304"/>
                <a:cs typeface="Courier New" panose="02070309020205020404"/>
              </a:rPr>
              <a:t> he had to look for a way out on his own.</a:t>
            </a:r>
            <a:r>
              <a:rPr lang="en-US" altLang="zh-CN" kern="100" dirty="0">
                <a:solidFill>
                  <a:srgbClr val="000000"/>
                </a:solidFill>
                <a:latin typeface="Times New Roman" panose="02020603050405020304"/>
                <a:cs typeface="Courier New" panose="02070309020205020404"/>
              </a:rPr>
              <a:t> After he made the decision, he wrapped his coat around the kids and kissed each of them on the forehead.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Stay here, no matter what. I'll go for help</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he repeated several times in a trembling voice. In the following hours, Brandon walked through the bush and even suffered another bad fall on the way. Exhausted and bloodied, he emerged from the forest and bumped into a family of hikers, who called 911</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805131"/>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11200" algn="just">
              <a:spcAft>
                <a:spcPts val="0"/>
              </a:spcAft>
              <a:tabLst>
                <a:tab pos="4500880" algn="l"/>
              </a:tabLst>
            </a:pPr>
            <a:r>
              <a:rPr lang="en-US" altLang="zh-CN" u="sng" kern="100" dirty="0">
                <a:solidFill>
                  <a:srgbClr val="000000"/>
                </a:solidFill>
                <a:latin typeface="Times New Roman" panose="02020603050405020304"/>
                <a:cs typeface="Courier New" panose="02070309020205020404"/>
              </a:rPr>
              <a:t>A helicopter carrying the father and many volunteers set off immediately.</a:t>
            </a:r>
            <a:r>
              <a:rPr lang="en-US" altLang="zh-CN" kern="100" dirty="0">
                <a:solidFill>
                  <a:srgbClr val="000000"/>
                </a:solidFill>
                <a:latin typeface="Times New Roman" panose="02020603050405020304"/>
                <a:cs typeface="Courier New" panose="02070309020205020404"/>
              </a:rPr>
              <a:t> On the return trip, Brandon anxiously described the general location of the children to the rescuers. Finally, after a long search, they successfully located the children. Upon the helicopter's arrival, Brandon jumped off and ran to embrace his children, moved to see so many strangers in bright red jackets. Every time he thought of bright red jackets, he would feel he was not alone—there's always someone out there who is willing to help</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775"/>
            <a:ext cx="10692000" cy="954107"/>
          </a:xfrm>
        </p:spPr>
        <p:txBody>
          <a:bodyPr/>
          <a:lstStyle/>
          <a:p>
            <a:pPr algn="just">
              <a:lnSpc>
                <a:spcPct val="100000"/>
              </a:lnSpc>
              <a:spcAft>
                <a:spcPts val="0"/>
              </a:spcAft>
              <a:tabLst>
                <a:tab pos="450088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一、单元重构</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请根据本单元所学内容，完成思维导图</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 name="副标题 1"/>
          <p:cNvSpPr txBox="1"/>
          <p:nvPr/>
        </p:nvSpPr>
        <p:spPr>
          <a:xfrm>
            <a:off x="415037" y="5695068"/>
            <a:ext cx="10692000" cy="6053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zh-CN" altLang="zh-CN" kern="100" dirty="0">
                <a:solidFill>
                  <a:srgbClr val="FF0000"/>
                </a:solidFill>
                <a:latin typeface="Times New Roman" panose="02020603050405020304"/>
                <a:ea typeface="黑体" panose="02010609060101010101" pitchFamily="49" charset="-122"/>
                <a:cs typeface="Times New Roman" panose="02020603050405020304"/>
              </a:rPr>
              <a:t>答案：</a:t>
            </a:r>
            <a:r>
              <a:rPr lang="zh-CN" altLang="zh-CN" kern="100" dirty="0">
                <a:solidFill>
                  <a:srgbClr val="000000"/>
                </a:solidFill>
                <a:latin typeface="Times New Roman" panose="02020603050405020304"/>
                <a:ea typeface="楷体_GB2312"/>
                <a:cs typeface="Times New Roman" panose="02020603050405020304"/>
              </a:rPr>
              <a:t>略</a:t>
            </a:r>
            <a:endParaRPr lang="zh-CN" altLang="zh-CN" sz="1050" kern="100" dirty="0">
              <a:effectLst/>
              <a:latin typeface="宋体" panose="02010600030101010101" pitchFamily="2" charset="-122"/>
              <a:cs typeface="Courier New" panose="02070309020205020404"/>
            </a:endParaRPr>
          </a:p>
        </p:txBody>
      </p:sp>
      <p:pic>
        <p:nvPicPr>
          <p:cNvPr id="3" name="图片 2"/>
          <p:cNvPicPr>
            <a:picLocks noChangeAspect="1"/>
          </p:cNvPicPr>
          <p:nvPr/>
        </p:nvPicPr>
        <p:blipFill>
          <a:blip r:embed="rId1"/>
          <a:stretch>
            <a:fillRect/>
          </a:stretch>
        </p:blipFill>
        <p:spPr>
          <a:xfrm>
            <a:off x="2160905" y="1331595"/>
            <a:ext cx="8069580" cy="47656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83"/>
            <a:ext cx="10692000" cy="5688965"/>
          </a:xfrm>
        </p:spPr>
        <p:txBody>
          <a:bodyPr/>
          <a:lstStyle/>
          <a:p>
            <a:pPr algn="just">
              <a:lnSpc>
                <a:spcPct val="130000"/>
              </a:lnSpc>
              <a:spcAft>
                <a:spcPts val="0"/>
              </a:spcAft>
              <a:tabLst>
                <a:tab pos="450088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二、拓展阅读</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阅读下面的文章，完成后面的题目。</a:t>
            </a:r>
            <a:endParaRPr lang="zh-CN" altLang="zh-CN" sz="1050" kern="100" dirty="0">
              <a:latin typeface="宋体" panose="02010600030101010101" pitchFamily="2" charset="-122"/>
              <a:cs typeface="Courier New" panose="02070309020205020404"/>
            </a:endParaRPr>
          </a:p>
          <a:p>
            <a:pPr indent="711200"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Egypt is home to more than 100 pyramids, including the 4,500-year-old iconic (</a:t>
            </a:r>
            <a:r>
              <a:rPr lang="zh-CN" altLang="zh-CN" kern="100" dirty="0">
                <a:solidFill>
                  <a:srgbClr val="000000"/>
                </a:solidFill>
                <a:latin typeface="Times New Roman" panose="02020603050405020304"/>
                <a:cs typeface="Times New Roman" panose="02020603050405020304"/>
              </a:rPr>
              <a:t>标志性</a:t>
            </a:r>
            <a:r>
              <a:rPr lang="zh-CN" altLang="zh-CN" kern="100" dirty="0">
                <a:solidFill>
                  <a:srgbClr val="000000"/>
                </a:solidFill>
                <a:latin typeface="Times New Roman" panose="02020603050405020304"/>
                <a:cs typeface="Times New Roman" panose="02020603050405020304"/>
              </a:rPr>
              <a:t>的</a:t>
            </a:r>
            <a:r>
              <a:rPr lang="en-US" altLang="zh-CN" kern="100" dirty="0">
                <a:solidFill>
                  <a:srgbClr val="000000"/>
                </a:solidFill>
                <a:latin typeface="Times New Roman" panose="02020603050405020304"/>
                <a:cs typeface="Courier New" panose="02070309020205020404"/>
              </a:rPr>
              <a:t>) Giza Pyramid, which is the last-standing ancient wonder of the world.</a:t>
            </a:r>
            <a:endParaRPr lang="zh-CN" altLang="zh-CN" sz="1050" kern="100" dirty="0">
              <a:latin typeface="宋体" panose="02010600030101010101" pitchFamily="2" charset="-122"/>
              <a:cs typeface="Courier New" panose="02070309020205020404"/>
            </a:endParaRPr>
          </a:p>
          <a:p>
            <a:pPr indent="711200"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Giza is actually made up of three pyramids, Khufu, Khafre, and Menkaure. Now, scientists are using High Energy Physics (HEP) to scan the Khufu structure at Giza. The new technology uses cosmic ray </a:t>
            </a:r>
            <a:r>
              <a:rPr lang="en-US" altLang="zh-CN" kern="100" dirty="0">
                <a:solidFill>
                  <a:srgbClr val="000000"/>
                </a:solidFill>
                <a:latin typeface="Times New Roman" panose="02020603050405020304"/>
                <a:cs typeface="Courier New" panose="02070309020205020404"/>
                <a:sym typeface="+mn-ea"/>
              </a:rPr>
              <a:t>(</a:t>
            </a:r>
            <a:r>
              <a:rPr lang="zh-CN" altLang="zh-CN" kern="100" dirty="0">
                <a:solidFill>
                  <a:srgbClr val="000000"/>
                </a:solidFill>
                <a:latin typeface="Times New Roman" panose="02020603050405020304"/>
                <a:cs typeface="Times New Roman" panose="02020603050405020304"/>
                <a:sym typeface="+mn-ea"/>
              </a:rPr>
              <a:t>宇宙射线</a:t>
            </a:r>
            <a:r>
              <a:rPr lang="en-US" altLang="zh-CN" kern="100" dirty="0">
                <a:solidFill>
                  <a:srgbClr val="000000"/>
                </a:solidFill>
                <a:latin typeface="Times New Roman" panose="02020603050405020304"/>
                <a:cs typeface="Courier New" panose="02070309020205020404"/>
                <a:sym typeface="+mn-ea"/>
              </a:rPr>
              <a:t>) </a:t>
            </a:r>
            <a:r>
              <a:rPr lang="en-US" altLang="zh-CN" kern="100" dirty="0">
                <a:solidFill>
                  <a:srgbClr val="000000"/>
                </a:solidFill>
                <a:latin typeface="Times New Roman" panose="02020603050405020304"/>
                <a:cs typeface="Courier New" panose="02070309020205020404"/>
              </a:rPr>
              <a:t>muons to scan deeper into the pyramid than has ever been seen before, and then map its internal structure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11795"/>
            <a:ext cx="10692000" cy="5450466"/>
          </a:xfrm>
        </p:spPr>
        <p:txBody>
          <a:bodyPr/>
          <a:lstStyle/>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What we see now is only the core structure of the Great Pyramid. Although the pyramid has been studied closely for centuries, there are two mysterious blanks that have kept archaeologists (</a:t>
            </a:r>
            <a:r>
              <a:rPr lang="zh-CN" altLang="zh-CN" kern="100" dirty="0">
                <a:solidFill>
                  <a:srgbClr val="000000"/>
                </a:solidFill>
                <a:latin typeface="Times New Roman" panose="02020603050405020304"/>
                <a:cs typeface="Times New Roman" panose="02020603050405020304"/>
              </a:rPr>
              <a:t>考古学家</a:t>
            </a:r>
            <a:r>
              <a:rPr lang="en-US" altLang="zh-CN" kern="100" dirty="0">
                <a:solidFill>
                  <a:srgbClr val="000000"/>
                </a:solidFill>
                <a:latin typeface="Times New Roman" panose="02020603050405020304"/>
                <a:cs typeface="Courier New" panose="02070309020205020404"/>
              </a:rPr>
              <a:t>) puzzled.</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One void (</a:t>
            </a:r>
            <a:r>
              <a:rPr lang="zh-CN" altLang="zh-CN" kern="100" dirty="0">
                <a:solidFill>
                  <a:srgbClr val="000000"/>
                </a:solidFill>
                <a:latin typeface="Times New Roman" panose="02020603050405020304"/>
                <a:cs typeface="Times New Roman" panose="02020603050405020304"/>
              </a:rPr>
              <a:t>空间</a:t>
            </a:r>
            <a:r>
              <a:rPr lang="en-US" altLang="zh-CN" kern="100" dirty="0">
                <a:solidFill>
                  <a:srgbClr val="000000"/>
                </a:solidFill>
                <a:latin typeface="Times New Roman" panose="02020603050405020304"/>
                <a:cs typeface="Courier New" panose="02070309020205020404"/>
              </a:rPr>
              <a:t>) is around 98 feet long and 20 feet high and could be one large space or several rooms, according to previous scans of the pyramid, while the other is much smaller, just beyond the north face of the pyramid. Archaeologists are not sure what either void functioned as; the most exciting possibility is that the larger space is the hidden burial chamber of Khufu, who was in power from around 2551 BC to 2528 BC</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80119"/>
            <a:ext cx="10702925" cy="1383665"/>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smtClean="0">
                <a:solidFill>
                  <a:schemeClr val="tx1"/>
                </a:solidFill>
                <a:ea typeface="黑体" panose="02010609060101010101" pitchFamily="49" charset="-122"/>
                <a:cs typeface="Times New Roman" panose="02020603050405020304" pitchFamily="18" charset="0"/>
              </a:rPr>
              <a:t>Part 1    </a:t>
            </a:r>
            <a:r>
              <a:rPr lang="zh-CN" altLang="en-US" b="1" kern="100" dirty="0" smtClean="0">
                <a:solidFill>
                  <a:schemeClr val="tx1"/>
                </a:solidFill>
                <a:ea typeface="黑体" panose="02010609060101010101" pitchFamily="49" charset="-122"/>
                <a:cs typeface="Times New Roman" panose="02020603050405020304" pitchFamily="18" charset="0"/>
              </a:rPr>
              <a:t>应用文写作</a:t>
            </a:r>
            <a:endParaRPr lang="zh-CN" altLang="en-US" b="1" kern="100" dirty="0" smtClean="0">
              <a:solidFill>
                <a:schemeClr val="tx1"/>
              </a:solidFill>
              <a:ea typeface="黑体" panose="02010609060101010101" pitchFamily="49" charset="-122"/>
              <a:cs typeface="Times New Roman" panose="02020603050405020304" pitchFamily="18" charset="0"/>
            </a:endParaRPr>
          </a:p>
          <a:p>
            <a:pPr algn="ctr" defTabSz="913130" eaLnBrk="0" hangingPunct="0">
              <a:lnSpc>
                <a:spcPct val="150000"/>
              </a:lnSpc>
              <a:spcAft>
                <a:spcPts val="0"/>
              </a:spcAft>
              <a:tabLst>
                <a:tab pos="4800600" algn="l"/>
                <a:tab pos="10401300" algn="r"/>
              </a:tabLst>
              <a:defRPr/>
            </a:pPr>
            <a:r>
              <a:rPr lang="en-US" altLang="zh-CN" b="1" kern="100" dirty="0" smtClean="0">
                <a:solidFill>
                  <a:schemeClr val="tx1"/>
                </a:solidFill>
                <a:ea typeface="黑体" panose="02010609060101010101" pitchFamily="49" charset="-122"/>
                <a:cs typeface="Times New Roman" panose="02020603050405020304" pitchFamily="18" charset="0"/>
              </a:rPr>
              <a:t>——</a:t>
            </a:r>
            <a:r>
              <a:rPr lang="zh-CN" altLang="en-US" b="1" kern="100" dirty="0" smtClean="0">
                <a:solidFill>
                  <a:schemeClr val="tx1"/>
                </a:solidFill>
                <a:ea typeface="黑体" panose="02010609060101010101" pitchFamily="49" charset="-122"/>
                <a:cs typeface="Times New Roman" panose="02020603050405020304" pitchFamily="18" charset="0"/>
              </a:rPr>
              <a:t>科技说明文</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1967748"/>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写作指导</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sz="2800" kern="100" dirty="0">
                <a:solidFill>
                  <a:srgbClr val="000000"/>
                </a:solidFill>
                <a:latin typeface="Times New Roman" panose="02020603050405020304"/>
                <a:cs typeface="Times New Roman" panose="02020603050405020304"/>
              </a:rPr>
              <a:t>写科技说明文要把握好以下几点：</a:t>
            </a:r>
            <a:endParaRPr lang="zh-CN" altLang="zh-CN" sz="2800" kern="100" dirty="0">
              <a:solidFill>
                <a:srgbClr val="000000"/>
              </a:solidFill>
              <a:latin typeface="Times New Roman" panose="02020603050405020304"/>
              <a:cs typeface="Times New Roman" panose="02020603050405020304"/>
            </a:endParaRPr>
          </a:p>
          <a:p>
            <a:pPr algn="just">
              <a:spcAft>
                <a:spcPts val="0"/>
              </a:spcAft>
              <a:buClrTx/>
              <a:buSzTx/>
              <a:buNone/>
              <a:tabLst>
                <a:tab pos="4500880" algn="l"/>
              </a:tabLst>
            </a:pPr>
            <a:r>
              <a:rPr lang="zh-CN" altLang="zh-CN" sz="2800" kern="100" dirty="0">
                <a:solidFill>
                  <a:srgbClr val="000000"/>
                </a:solidFill>
                <a:latin typeface="Times New Roman" panose="02020603050405020304"/>
                <a:cs typeface="Times New Roman" panose="02020603050405020304"/>
              </a:rPr>
              <a:t>1.标题。标题要做到简洁明了，突出主题。一般而言，科技说明文的标题只需要点明所介绍的对象，有时也可兼顾它的特点、作用、意义、价值等。</a:t>
            </a:r>
            <a:endParaRPr lang="zh-CN" altLang="zh-CN" sz="2800" kern="100" dirty="0">
              <a:solidFill>
                <a:srgbClr val="000000"/>
              </a:solidFill>
              <a:latin typeface="Times New Roman" panose="02020603050405020304"/>
              <a:cs typeface="Times New Roman" panose="020206030504050203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58822"/>
            <a:ext cx="10692000" cy="5688965"/>
          </a:xfrm>
        </p:spPr>
        <p:txBody>
          <a:bodyPr/>
          <a:lstStyle/>
          <a:p>
            <a:pPr indent="711200"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The voids were discovered in 2017 when a project named Scan Pyramids ran a series of scans that </a:t>
            </a:r>
            <a:r>
              <a:rPr lang="en-US" altLang="zh-CN" kern="100" dirty="0" err="1">
                <a:solidFill>
                  <a:srgbClr val="000000"/>
                </a:solidFill>
                <a:latin typeface="Times New Roman" panose="02020603050405020304"/>
                <a:cs typeface="Courier New" panose="02070309020205020404"/>
              </a:rPr>
              <a:t>analysed</a:t>
            </a:r>
            <a:r>
              <a:rPr lang="en-US" altLang="zh-CN" kern="100" dirty="0">
                <a:solidFill>
                  <a:srgbClr val="000000"/>
                </a:solidFill>
                <a:latin typeface="Times New Roman" panose="02020603050405020304"/>
                <a:cs typeface="Courier New" panose="02070309020205020404"/>
              </a:rPr>
              <a:t> the cosmic particles </a:t>
            </a:r>
            <a:r>
              <a:rPr lang="en-US" altLang="zh-CN" kern="100" dirty="0">
                <a:solidFill>
                  <a:srgbClr val="000000"/>
                </a:solidFill>
                <a:latin typeface="Times New Roman" panose="02020603050405020304"/>
                <a:cs typeface="Courier New" panose="02070309020205020404"/>
                <a:sym typeface="+mn-ea"/>
              </a:rPr>
              <a:t>(muons) </a:t>
            </a:r>
            <a:r>
              <a:rPr lang="en-US" altLang="zh-CN" kern="100" dirty="0">
                <a:solidFill>
                  <a:srgbClr val="000000"/>
                </a:solidFill>
                <a:latin typeface="Times New Roman" panose="02020603050405020304"/>
                <a:cs typeface="Courier New" panose="02070309020205020404"/>
              </a:rPr>
              <a:t>that fall to Earth to detect spaces within the structure. Muons are negatively charged elementary particles that form when cosmic rays collide(</a:t>
            </a:r>
            <a:r>
              <a:rPr lang="zh-CN" altLang="zh-CN" kern="100" dirty="0">
                <a:solidFill>
                  <a:srgbClr val="000000"/>
                </a:solidFill>
                <a:latin typeface="Times New Roman" panose="02020603050405020304"/>
                <a:cs typeface="Times New Roman" panose="02020603050405020304"/>
              </a:rPr>
              <a:t>碰撞</a:t>
            </a:r>
            <a:r>
              <a:rPr lang="en-US" altLang="zh-CN" kern="100" dirty="0">
                <a:solidFill>
                  <a:srgbClr val="000000"/>
                </a:solidFill>
                <a:latin typeface="Times New Roman" panose="02020603050405020304"/>
                <a:cs typeface="Courier New" panose="02070309020205020404"/>
              </a:rPr>
              <a:t>) with the Earth's atmosphere. They are useful because </a:t>
            </a:r>
            <a:r>
              <a:rPr lang="en-US" altLang="zh-CN" u="sng" kern="100" dirty="0">
                <a:solidFill>
                  <a:srgbClr val="000000"/>
                </a:solidFill>
                <a:latin typeface="Times New Roman" panose="02020603050405020304"/>
                <a:cs typeface="Courier New" panose="02070309020205020404"/>
              </a:rPr>
              <a:t>they</a:t>
            </a:r>
            <a:r>
              <a:rPr lang="en-US" altLang="zh-CN" kern="100" dirty="0">
                <a:solidFill>
                  <a:srgbClr val="000000"/>
                </a:solidFill>
                <a:latin typeface="Times New Roman" panose="02020603050405020304"/>
                <a:cs typeface="Courier New" panose="02070309020205020404"/>
              </a:rPr>
              <a:t> behave differently when interacting with stone, or water, versus air.</a:t>
            </a:r>
            <a:endParaRPr lang="zh-CN" altLang="zh-CN" sz="1050" kern="100" dirty="0">
              <a:latin typeface="宋体" panose="02010600030101010101" pitchFamily="2" charset="-122"/>
              <a:cs typeface="Courier New" panose="02070309020205020404"/>
            </a:endParaRPr>
          </a:p>
          <a:p>
            <a:pPr indent="711200" algn="just">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We plan to field a telescope system that has upwards of 100 times the sensitivity of the equipment that has recently been used at the Great Pyramid</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a team of scientists wrote in a preprint paper—yet to be reviewed by other scientists</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11795"/>
            <a:ext cx="10692000" cy="5688965"/>
          </a:xfrm>
        </p:spPr>
        <p:txBody>
          <a:bodyPr/>
          <a:lstStyle/>
          <a:p>
            <a:pPr indent="711200" algn="just">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Since the detectors that are proposed are very large, they cannot be placed inside the pyramid, therefore our approach is to put them outside and move them along the base. In this way, we can collect muons from all angles in order to build up the required data set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the team wrote in the paper.</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 What is the function of Paragraph 1?</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A. To describe an ancient wonder.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B. To present the new technology.</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C. To highlight the Giza Pyramid.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D. To introduce background information</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5582088"/>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949147"/>
            <a:ext cx="10692000" cy="4912995"/>
          </a:xfrm>
        </p:spPr>
        <p:txBody>
          <a:bodyPr/>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What do we know about the new technology?</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It moves above the base and builds up data.</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 It scans the side of the pyramid and collects muons.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It detects the outside of the pyramid and collects data.</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 It looks into the pyramid and records the structure inside.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What does the underlined word “they” refer to in </a:t>
            </a:r>
            <a:r>
              <a:rPr lang="en-US" altLang="zh-CN" kern="100" dirty="0">
                <a:solidFill>
                  <a:srgbClr val="000000"/>
                </a:solidFill>
                <a:latin typeface="Times New Roman" panose="02020603050405020304"/>
                <a:cs typeface="Courier New" panose="02070309020205020404"/>
                <a:sym typeface="+mn-ea"/>
              </a:rPr>
              <a:t>P</a:t>
            </a:r>
            <a:r>
              <a:rPr lang="en-US" altLang="zh-CN" kern="100" dirty="0">
                <a:solidFill>
                  <a:srgbClr val="000000"/>
                </a:solidFill>
                <a:latin typeface="Times New Roman" panose="02020603050405020304"/>
                <a:cs typeface="Courier New" panose="02070309020205020404"/>
              </a:rPr>
              <a:t>aragraph 5?</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Comic rays. 	B. Muons.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Scans. 	D. Elementary particles</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3384103"/>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4810169" y="4522790"/>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07708"/>
            <a:ext cx="10692000" cy="3108543"/>
          </a:xfrm>
        </p:spPr>
        <p:txBody>
          <a:bodyPr/>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4. What is this passage mainly about?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Putting the detectors outside to collect data.</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 Discovering the voids using new technology.</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Fielding a telescope system to study the pyramid.</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 Uncovering the internal secret of the pyramid using HEP.</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24433" y="4032175"/>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5220307"/>
            <a:ext cx="5586413" cy="672465"/>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单元质量评估</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五</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29" name="矩形 28">
            <a:hlinkClick r:id="rId4" tooltip="" action="ppaction://hlinkfile"/>
          </p:cNvPr>
          <p:cNvSpPr/>
          <p:nvPr/>
        </p:nvSpPr>
        <p:spPr>
          <a:xfrm>
            <a:off x="-107950" y="-180023"/>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r>
              <a:rPr lang="zh-CN" altLang="en-US" b="1">
                <a:solidFill>
                  <a:prstClr val="white"/>
                </a:solidFill>
              </a:rPr>
              <a:t>下下</a:t>
            </a: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47799"/>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sz="2800" kern="100" dirty="0">
                <a:solidFill>
                  <a:srgbClr val="000000"/>
                </a:solidFill>
                <a:latin typeface="Times New Roman" panose="02020603050405020304"/>
                <a:cs typeface="Times New Roman" panose="02020603050405020304"/>
              </a:rPr>
              <a:t>2.结构。科技说明文由三大部分组成:开头、主体、结尾。开头是总体介绍,先引出说明对象,然后概括介绍它的特征、作用、意义或价值。主体篇幅最长,是科技说明文的核心部分,有关说明对象的各种信息就是在这一部分充分展开介绍的。结尾或指出当前存在的问题,或展望未来的发展前景,或提醒人们注意吸收新的相关知识。</a:t>
            </a:r>
            <a:endParaRPr lang="zh-CN" altLang="zh-CN" sz="2800" kern="100" dirty="0">
              <a:solidFill>
                <a:srgbClr val="000000"/>
              </a:solidFill>
              <a:latin typeface="Times New Roman" panose="02020603050405020304"/>
              <a:cs typeface="Times New Roman" panose="02020603050405020304"/>
            </a:endParaRPr>
          </a:p>
          <a:p>
            <a:pPr algn="just">
              <a:spcAft>
                <a:spcPts val="0"/>
              </a:spcAft>
              <a:tabLst>
                <a:tab pos="4500880" algn="l"/>
              </a:tabLst>
            </a:pPr>
            <a:r>
              <a:rPr lang="zh-CN" altLang="zh-CN" sz="2800" kern="100" dirty="0">
                <a:solidFill>
                  <a:srgbClr val="000000"/>
                </a:solidFill>
                <a:latin typeface="Times New Roman" panose="02020603050405020304"/>
                <a:cs typeface="Times New Roman" panose="02020603050405020304"/>
              </a:rPr>
              <a:t>3.写作方法。在写作时,可以采用逻辑顺序(如从因到果、从整体到部分)进行语言组织,确保内容条理清晰、层次分明。同时,运用恰当的说明方法,如举例说明、定义说明、诠释说明、分类说明、比较说明、比喻说明和图表说明等,来增强文章的可读性和说服力。</a:t>
            </a:r>
            <a:endParaRPr lang="zh-CN" altLang="zh-CN" sz="2800" kern="100" dirty="0">
              <a:solidFill>
                <a:srgbClr val="000000"/>
              </a:solidFill>
              <a:latin typeface="Times New Roman" panose="02020603050405020304"/>
              <a:cs typeface="Times New Roman" panose="02020603050405020304"/>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755650"/>
            <a:ext cx="10693400" cy="37077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sym typeface="+mn-ea"/>
              </a:rPr>
              <a:t>4.语言。科技说明文的语言要准确、简明扼要、通俗易懂,避免夸张华丽的辞藻,要把真实的一面展现在读者面前。可适当运用一些比喻、拟人等修辞手法增强文章的可读性。</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典题示例</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请根据下列材料，以</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Five-hundred-meter Aperture Spherical radio Telescope</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为题，写一篇英语短文</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755650"/>
            <a:ext cx="10693400" cy="49129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ea typeface="楷体_GB2312"/>
                <a:cs typeface="Courier New" panose="02070309020205020404"/>
              </a:rPr>
              <a:t>500</a:t>
            </a:r>
            <a:r>
              <a:rPr lang="zh-CN" altLang="zh-CN" kern="100" dirty="0">
                <a:solidFill>
                  <a:srgbClr val="000000"/>
                </a:solidFill>
                <a:latin typeface="Times New Roman" panose="02020603050405020304"/>
                <a:ea typeface="楷体_GB2312"/>
                <a:cs typeface="Times New Roman" panose="02020603050405020304"/>
              </a:rPr>
              <a:t>米口径球面射电望远镜</a:t>
            </a:r>
            <a:r>
              <a:rPr lang="en-US" altLang="zh-CN" kern="100" dirty="0">
                <a:solidFill>
                  <a:srgbClr val="000000"/>
                </a:solidFill>
                <a:latin typeface="Times New Roman" panose="02020603050405020304"/>
                <a:ea typeface="楷体_GB2312"/>
                <a:cs typeface="Courier New" panose="02070309020205020404"/>
              </a:rPr>
              <a:t>(Five-hundred-meter Aperture Spherical radio Telescope</a:t>
            </a:r>
            <a:r>
              <a:rPr lang="zh-CN" altLang="en-US" kern="100" dirty="0">
                <a:solidFill>
                  <a:srgbClr val="000000"/>
                </a:solidFill>
                <a:latin typeface="Times New Roman" panose="02020603050405020304"/>
                <a:ea typeface="楷体_GB2312"/>
                <a:cs typeface="Courier New" panose="02070309020205020404"/>
              </a:rPr>
              <a:t>，</a:t>
            </a:r>
            <a:r>
              <a:rPr lang="en-US" altLang="zh-CN" kern="100" dirty="0">
                <a:solidFill>
                  <a:srgbClr val="000000"/>
                </a:solidFill>
                <a:latin typeface="Times New Roman" panose="02020603050405020304"/>
                <a:ea typeface="楷体_GB2312"/>
                <a:cs typeface="Courier New" panose="02070309020205020404"/>
              </a:rPr>
              <a:t>FAST</a:t>
            </a:r>
            <a:r>
              <a:rPr lang="en-US" altLang="zh-CN" kern="100" dirty="0">
                <a:solidFill>
                  <a:srgbClr val="000000"/>
                </a:solidFill>
                <a:latin typeface="Times New Roman" panose="02020603050405020304"/>
                <a:ea typeface="楷体_GB2312"/>
                <a:cs typeface="Courier New" panose="02070309020205020404"/>
                <a:sym typeface="+mn-ea"/>
              </a:rPr>
              <a:t>)</a:t>
            </a:r>
            <a:r>
              <a:rPr lang="zh-CN" altLang="zh-CN" kern="100" dirty="0">
                <a:solidFill>
                  <a:srgbClr val="000000"/>
                </a:solidFill>
                <a:latin typeface="Times New Roman" panose="02020603050405020304"/>
                <a:ea typeface="楷体_GB2312"/>
                <a:cs typeface="Times New Roman" panose="02020603050405020304"/>
              </a:rPr>
              <a:t>位于中国贵州省平塘县的天然洼地大窝凼。</a:t>
            </a:r>
            <a:r>
              <a:rPr lang="en-US" altLang="zh-CN" kern="100" dirty="0">
                <a:solidFill>
                  <a:srgbClr val="000000"/>
                </a:solidFill>
                <a:latin typeface="Times New Roman" panose="02020603050405020304"/>
                <a:ea typeface="楷体_GB2312"/>
                <a:cs typeface="Courier New" panose="02070309020205020404"/>
              </a:rPr>
              <a:t>FAST</a:t>
            </a:r>
            <a:r>
              <a:rPr lang="zh-CN" altLang="zh-CN" kern="100" dirty="0">
                <a:solidFill>
                  <a:srgbClr val="000000"/>
                </a:solidFill>
                <a:latin typeface="Times New Roman" panose="02020603050405020304"/>
                <a:ea typeface="楷体_GB2312"/>
                <a:cs typeface="Times New Roman" panose="02020603050405020304"/>
              </a:rPr>
              <a:t>的反射面由</a:t>
            </a:r>
            <a:r>
              <a:rPr lang="en-US" altLang="zh-CN" kern="100" dirty="0">
                <a:solidFill>
                  <a:srgbClr val="000000"/>
                </a:solidFill>
                <a:latin typeface="Times New Roman" panose="02020603050405020304"/>
                <a:ea typeface="楷体_GB2312"/>
                <a:cs typeface="Courier New" panose="02070309020205020404"/>
              </a:rPr>
              <a:t>4 450</a:t>
            </a:r>
            <a:r>
              <a:rPr lang="zh-CN" altLang="zh-CN" kern="100" dirty="0">
                <a:solidFill>
                  <a:srgbClr val="000000"/>
                </a:solidFill>
                <a:latin typeface="Times New Roman" panose="02020603050405020304"/>
                <a:ea typeface="楷体_GB2312"/>
                <a:cs typeface="Times New Roman" panose="02020603050405020304"/>
              </a:rPr>
              <a:t>个三角形面板制成，每个面板都可以调整，可用于各种观测活动。</a:t>
            </a:r>
            <a:r>
              <a:rPr lang="en-US" altLang="zh-CN" kern="100" dirty="0">
                <a:solidFill>
                  <a:srgbClr val="000000"/>
                </a:solidFill>
                <a:latin typeface="Times New Roman" panose="02020603050405020304"/>
                <a:ea typeface="楷体_GB2312"/>
                <a:cs typeface="Courier New" panose="02070309020205020404"/>
              </a:rPr>
              <a:t>FAST</a:t>
            </a:r>
            <a:r>
              <a:rPr lang="zh-CN" altLang="zh-CN" kern="100" dirty="0">
                <a:solidFill>
                  <a:srgbClr val="000000"/>
                </a:solidFill>
                <a:latin typeface="Times New Roman" panose="02020603050405020304"/>
                <a:ea typeface="楷体_GB2312"/>
                <a:cs typeface="Times New Roman" panose="02020603050405020304"/>
              </a:rPr>
              <a:t>索网是世界上跨度最大、精度最高的索网结构，也是世界上第一个采用变位工作方法的索网体系。</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可适当增加细节，以使行文连贯。</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参考词汇：</a:t>
            </a:r>
            <a:r>
              <a:rPr lang="en-US" altLang="zh-CN" kern="100" dirty="0">
                <a:solidFill>
                  <a:srgbClr val="000000"/>
                </a:solidFill>
                <a:latin typeface="Times New Roman" panose="02020603050405020304"/>
                <a:cs typeface="Courier New" panose="02070309020205020404"/>
              </a:rPr>
              <a:t>panel</a:t>
            </a:r>
            <a:r>
              <a:rPr lang="zh-CN" altLang="zh-CN" kern="100" dirty="0">
                <a:solidFill>
                  <a:srgbClr val="000000"/>
                </a:solidFill>
                <a:latin typeface="Times New Roman" panose="02020603050405020304"/>
                <a:cs typeface="Times New Roman" panose="02020603050405020304"/>
              </a:rPr>
              <a:t>面板；</a:t>
            </a:r>
            <a:r>
              <a:rPr lang="en-US" altLang="zh-CN" kern="100" dirty="0">
                <a:solidFill>
                  <a:srgbClr val="000000"/>
                </a:solidFill>
                <a:latin typeface="Times New Roman" panose="02020603050405020304"/>
                <a:cs typeface="Courier New" panose="02070309020205020404"/>
              </a:rPr>
              <a:t>span</a:t>
            </a:r>
            <a:r>
              <a:rPr lang="zh-CN" altLang="zh-CN" kern="100" dirty="0">
                <a:solidFill>
                  <a:srgbClr val="000000"/>
                </a:solidFill>
                <a:latin typeface="Times New Roman" panose="02020603050405020304"/>
                <a:cs typeface="Times New Roman" panose="02020603050405020304"/>
              </a:rPr>
              <a:t>跨度；</a:t>
            </a:r>
            <a:r>
              <a:rPr lang="en-US" altLang="zh-CN" kern="100" dirty="0">
                <a:solidFill>
                  <a:srgbClr val="000000"/>
                </a:solidFill>
                <a:latin typeface="Times New Roman" panose="02020603050405020304"/>
                <a:cs typeface="Courier New" panose="02070309020205020404"/>
              </a:rPr>
              <a:t>displacement</a:t>
            </a:r>
            <a:r>
              <a:rPr lang="zh-CN" altLang="zh-CN" kern="100" dirty="0" smtClean="0">
                <a:solidFill>
                  <a:srgbClr val="000000"/>
                </a:solidFill>
                <a:latin typeface="Times New Roman" panose="02020603050405020304"/>
                <a:cs typeface="Times New Roman" panose="02020603050405020304"/>
              </a:rPr>
              <a:t>变位</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43843"/>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1</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：审题谋</a:t>
            </a:r>
            <a:r>
              <a:rPr lang="zh-CN" altLang="zh-CN" kern="100" dirty="0" smtClean="0">
                <a:solidFill>
                  <a:srgbClr val="000000"/>
                </a:solidFill>
                <a:latin typeface="Times New Roman" panose="02020603050405020304"/>
                <a:ea typeface="黑体" panose="02010609060101010101" pitchFamily="49" charset="-122"/>
                <a:cs typeface="Times New Roman" panose="02020603050405020304"/>
              </a:rPr>
              <a:t>篇</a:t>
            </a:r>
            <a:endParaRPr lang="zh-CN" altLang="zh-CN" sz="1050" kern="100" dirty="0">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576263" y="1836092"/>
          <a:ext cx="10369550" cy="3584448"/>
        </p:xfrm>
        <a:graphic>
          <a:graphicData uri="http://schemas.openxmlformats.org/drawingml/2006/table">
            <a:tbl>
              <a:tblPr/>
              <a:tblGrid>
                <a:gridCol w="1837484"/>
                <a:gridCol w="8532066"/>
              </a:tblGrid>
              <a:tr h="0">
                <a:tc>
                  <a:txBody>
                    <a:bodyPr/>
                    <a:lstStyle/>
                    <a:p>
                      <a:pPr algn="ctr">
                        <a:lnSpc>
                          <a:spcPct val="14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文体</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a:effectLst/>
                          <a:latin typeface="Times New Roman" panose="02020603050405020304"/>
                          <a:ea typeface="楷体_GB2312"/>
                          <a:cs typeface="Courier New" panose="02070309020205020404"/>
                        </a:rPr>
                        <a:t>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smtClean="0">
                          <a:effectLst/>
                          <a:latin typeface="Times New Roman" panose="02020603050405020304"/>
                          <a:ea typeface="楷体_GB2312"/>
                          <a:cs typeface="Courier New" panose="02070309020205020404"/>
                        </a:rPr>
                        <a:t>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人称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smtClean="0">
                          <a:effectLst/>
                          <a:latin typeface="Times New Roman" panose="02020603050405020304"/>
                          <a:ea typeface="楷体_GB2312"/>
                          <a:cs typeface="Courier New" panose="02070309020205020404"/>
                        </a:rPr>
                        <a:t>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介绍</a:t>
                      </a:r>
                      <a:r>
                        <a:rPr lang="en-US" sz="2800" kern="100" dirty="0">
                          <a:solidFill>
                            <a:srgbClr val="000000"/>
                          </a:solidFill>
                          <a:effectLst/>
                          <a:latin typeface="Times New Roman" panose="02020603050405020304"/>
                          <a:ea typeface="楷体_GB2312"/>
                          <a:cs typeface="Courier New" panose="02070309020205020404"/>
                        </a:rPr>
                        <a:t>FAST</a:t>
                      </a:r>
                      <a:r>
                        <a:rPr lang="zh-CN" sz="2800" kern="100" dirty="0">
                          <a:solidFill>
                            <a:srgbClr val="000000"/>
                          </a:solidFill>
                          <a:effectLst/>
                          <a:latin typeface="Times New Roman" panose="02020603050405020304"/>
                          <a:ea typeface="楷体_GB2312"/>
                          <a:cs typeface="Times New Roman" panose="02020603050405020304"/>
                        </a:rPr>
                        <a:t>的背景信息；</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介绍</a:t>
                      </a:r>
                      <a:r>
                        <a:rPr lang="en-US" sz="2800" kern="100" dirty="0">
                          <a:solidFill>
                            <a:srgbClr val="000000"/>
                          </a:solidFill>
                          <a:effectLst/>
                          <a:latin typeface="Times New Roman" panose="02020603050405020304"/>
                          <a:ea typeface="楷体_GB2312"/>
                          <a:cs typeface="Courier New" panose="02070309020205020404"/>
                        </a:rPr>
                        <a:t>FAST</a:t>
                      </a:r>
                      <a:r>
                        <a:rPr lang="zh-CN" sz="2800" kern="100" dirty="0">
                          <a:solidFill>
                            <a:srgbClr val="000000"/>
                          </a:solidFill>
                          <a:effectLst/>
                          <a:latin typeface="Times New Roman" panose="02020603050405020304"/>
                          <a:ea typeface="楷体_GB2312"/>
                          <a:cs typeface="Times New Roman" panose="02020603050405020304"/>
                        </a:rPr>
                        <a:t>的</a:t>
                      </a:r>
                      <a:r>
                        <a:rPr lang="zh-CN" sz="2800" kern="100" dirty="0">
                          <a:solidFill>
                            <a:srgbClr val="000000"/>
                          </a:solidFill>
                          <a:effectLst/>
                          <a:latin typeface="Times New Roman" panose="02020603050405020304"/>
                          <a:ea typeface="楷体_GB2312"/>
                          <a:cs typeface="Times New Roman" panose="02020603050405020304"/>
                          <a:sym typeface="+mn-ea"/>
                        </a:rPr>
                        <a:t>用途</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3. </a:t>
                      </a:r>
                      <a:r>
                        <a:rPr lang="zh-CN" sz="2800" kern="100" dirty="0">
                          <a:solidFill>
                            <a:srgbClr val="000000"/>
                          </a:solidFill>
                          <a:effectLst/>
                          <a:latin typeface="Times New Roman" panose="02020603050405020304"/>
                          <a:ea typeface="楷体_GB2312"/>
                          <a:cs typeface="Times New Roman" panose="02020603050405020304"/>
                        </a:rPr>
                        <a:t>介绍</a:t>
                      </a:r>
                      <a:r>
                        <a:rPr lang="en-US" sz="2800" kern="100" dirty="0">
                          <a:solidFill>
                            <a:srgbClr val="000000"/>
                          </a:solidFill>
                          <a:effectLst/>
                          <a:latin typeface="Times New Roman" panose="02020603050405020304"/>
                          <a:ea typeface="楷体_GB2312"/>
                          <a:cs typeface="Courier New" panose="02070309020205020404"/>
                        </a:rPr>
                        <a:t>FAST</a:t>
                      </a:r>
                      <a:r>
                        <a:rPr lang="zh-CN" sz="2800" kern="100" dirty="0">
                          <a:solidFill>
                            <a:srgbClr val="000000"/>
                          </a:solidFill>
                          <a:effectLst/>
                          <a:latin typeface="Times New Roman" panose="02020603050405020304"/>
                          <a:ea typeface="楷体_GB2312"/>
                          <a:cs typeface="Times New Roman" panose="02020603050405020304"/>
                        </a:rPr>
                        <a:t>的</a:t>
                      </a:r>
                      <a:r>
                        <a:rPr lang="zh-CN" sz="2800" kern="100" dirty="0">
                          <a:solidFill>
                            <a:srgbClr val="000000"/>
                          </a:solidFill>
                          <a:effectLst/>
                          <a:latin typeface="Times New Roman" panose="02020603050405020304"/>
                          <a:ea typeface="楷体_GB2312"/>
                          <a:cs typeface="Times New Roman" panose="02020603050405020304"/>
                          <a:sym typeface="+mn-ea"/>
                        </a:rPr>
                        <a:t>优势及</a:t>
                      </a:r>
                      <a:r>
                        <a:rPr lang="zh-CN" sz="2800" kern="100" dirty="0">
                          <a:solidFill>
                            <a:srgbClr val="000000"/>
                          </a:solidFill>
                          <a:effectLst/>
                          <a:latin typeface="Times New Roman" panose="02020603050405020304"/>
                          <a:ea typeface="楷体_GB2312"/>
                          <a:cs typeface="Times New Roman" panose="02020603050405020304"/>
                        </a:rPr>
                        <a:t>意义</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2556681" y="1888775"/>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说明文</a:t>
            </a:r>
            <a:endParaRPr lang="zh-CN" altLang="en-US" dirty="0"/>
          </a:p>
        </p:txBody>
      </p:sp>
      <p:sp>
        <p:nvSpPr>
          <p:cNvPr id="5" name="矩形 4"/>
          <p:cNvSpPr/>
          <p:nvPr/>
        </p:nvSpPr>
        <p:spPr>
          <a:xfrm>
            <a:off x="2556681" y="252000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一般现在时</a:t>
            </a:r>
            <a:endParaRPr lang="zh-CN" altLang="en-US" dirty="0"/>
          </a:p>
        </p:txBody>
      </p:sp>
      <p:sp>
        <p:nvSpPr>
          <p:cNvPr id="6" name="矩形 5"/>
          <p:cNvSpPr/>
          <p:nvPr/>
        </p:nvSpPr>
        <p:spPr>
          <a:xfrm>
            <a:off x="2556681" y="3112911"/>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第三人称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223863"/>
            <a:ext cx="10693400" cy="25053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2</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：要点补全</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The telescope </a:t>
            </a:r>
            <a:r>
              <a:rPr lang="en-US" altLang="zh-CN" kern="100" dirty="0" smtClean="0">
                <a:latin typeface="Times New Roman" panose="02020603050405020304"/>
                <a:cs typeface="Courier New" panose="02070309020205020404"/>
              </a:rPr>
              <a:t>____________</a:t>
            </a:r>
            <a:r>
              <a:rPr lang="en-US" altLang="zh-CN" kern="100" dirty="0" smtClean="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被叫作</a:t>
            </a:r>
            <a:r>
              <a:rPr lang="en-US" altLang="zh-CN" kern="100" dirty="0">
                <a:solidFill>
                  <a:srgbClr val="000000"/>
                </a:solidFill>
                <a:latin typeface="Times New Roman" panose="02020603050405020304"/>
                <a:cs typeface="Courier New" panose="02070309020205020404"/>
              </a:rPr>
              <a:t>) FAST.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It </a:t>
            </a:r>
            <a:r>
              <a:rPr lang="en-US" altLang="zh-CN" kern="100" dirty="0" smtClean="0">
                <a:latin typeface="Times New Roman" panose="02020603050405020304"/>
                <a:cs typeface="Courier New" panose="02070309020205020404"/>
              </a:rPr>
              <a:t>___________________________________________</a:t>
            </a:r>
            <a:r>
              <a:rPr lang="en-US" altLang="zh-CN" kern="100" dirty="0" smtClean="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坐落在一个叫大窝凼的天然洼地</a:t>
            </a:r>
            <a:r>
              <a:rPr lang="en-US" altLang="zh-CN" kern="100" dirty="0">
                <a:solidFill>
                  <a:srgbClr val="000000"/>
                </a:solidFill>
                <a:latin typeface="Times New Roman" panose="02020603050405020304"/>
                <a:cs typeface="Courier New" panose="02070309020205020404"/>
              </a:rPr>
              <a:t>) in </a:t>
            </a:r>
            <a:r>
              <a:rPr lang="en-US" altLang="zh-CN" kern="100" dirty="0" err="1">
                <a:solidFill>
                  <a:srgbClr val="000000"/>
                </a:solidFill>
                <a:latin typeface="Times New Roman" panose="02020603050405020304"/>
                <a:cs typeface="Courier New" panose="02070309020205020404"/>
              </a:rPr>
              <a:t>Pingtang</a:t>
            </a:r>
            <a:r>
              <a:rPr lang="en-US" altLang="zh-CN" kern="100" dirty="0">
                <a:solidFill>
                  <a:srgbClr val="000000"/>
                </a:solidFill>
                <a:latin typeface="Times New Roman" panose="02020603050405020304"/>
                <a:cs typeface="Courier New" panose="02070309020205020404"/>
              </a:rPr>
              <a:t> County, </a:t>
            </a:r>
            <a:r>
              <a:rPr lang="en-US" altLang="zh-CN" kern="100" dirty="0" err="1">
                <a:solidFill>
                  <a:srgbClr val="000000"/>
                </a:solidFill>
                <a:latin typeface="Times New Roman" panose="02020603050405020304"/>
                <a:cs typeface="Courier New" panose="02070309020205020404"/>
              </a:rPr>
              <a:t>Guizhou</a:t>
            </a:r>
            <a:r>
              <a:rPr lang="en-US" altLang="zh-CN" kern="100" dirty="0">
                <a:solidFill>
                  <a:srgbClr val="000000"/>
                </a:solidFill>
                <a:latin typeface="Times New Roman" panose="02020603050405020304"/>
                <a:cs typeface="Courier New" panose="02070309020205020404"/>
              </a:rPr>
              <a:t> Province, China</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168749" y="1907939"/>
            <a:ext cx="1367682"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is called</a:t>
            </a:r>
            <a:endParaRPr lang="zh-CN" altLang="en-US" dirty="0"/>
          </a:p>
        </p:txBody>
      </p:sp>
      <p:sp>
        <p:nvSpPr>
          <p:cNvPr id="4" name="矩形 3"/>
          <p:cNvSpPr/>
          <p:nvPr/>
        </p:nvSpPr>
        <p:spPr>
          <a:xfrm>
            <a:off x="1408960" y="2485909"/>
            <a:ext cx="7212231"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is located in a natural basin called the </a:t>
            </a:r>
            <a:r>
              <a:rPr lang="en-US" altLang="zh-CN" kern="100" dirty="0" err="1">
                <a:latin typeface="Times New Roman" panose="02020603050405020304"/>
                <a:ea typeface="宋体" panose="02010600030101010101" pitchFamily="2" charset="-122"/>
              </a:rPr>
              <a:t>Dawodang</a:t>
            </a:r>
            <a:endParaRPr lang="zh-CN" altLang="en-US" dirty="0"/>
          </a:p>
        </p:txBody>
      </p:sp>
      <p:sp>
        <p:nvSpPr>
          <p:cNvPr id="5" name="副标题 1"/>
          <p:cNvSpPr txBox="1"/>
          <p:nvPr/>
        </p:nvSpPr>
        <p:spPr bwMode="auto">
          <a:xfrm>
            <a:off x="414338" y="3744143"/>
            <a:ext cx="10693400" cy="19020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0"/>
              </a:spcAft>
              <a:tabLst>
                <a:tab pos="4500880" algn="l"/>
              </a:tabLst>
            </a:pPr>
            <a:r>
              <a:rPr lang="en-US" altLang="zh-CN" kern="100" smtClean="0">
                <a:solidFill>
                  <a:srgbClr val="000000"/>
                </a:solidFill>
                <a:latin typeface="宋体" panose="02010600030101010101" pitchFamily="2" charset="-122"/>
                <a:cs typeface="Times New Roman" panose="02020603050405020304"/>
              </a:rPr>
              <a:t>③</a:t>
            </a:r>
            <a:r>
              <a:rPr lang="en-US" altLang="zh-CN" kern="100" smtClean="0">
                <a:solidFill>
                  <a:srgbClr val="000000"/>
                </a:solidFill>
                <a:latin typeface="Times New Roman" panose="02020603050405020304"/>
                <a:cs typeface="Courier New" panose="02070309020205020404"/>
              </a:rPr>
              <a:t>FAST </a:t>
            </a:r>
            <a:r>
              <a:rPr lang="en-US" altLang="zh-CN" kern="100" smtClean="0">
                <a:latin typeface="Times New Roman" panose="02020603050405020304"/>
                <a:cs typeface="Courier New" panose="02070309020205020404"/>
              </a:rPr>
              <a:t>___________________________________________________ </a:t>
            </a:r>
            <a:r>
              <a:rPr lang="en-US" altLang="zh-CN" kern="100" smtClean="0">
                <a:solidFill>
                  <a:srgbClr val="000000"/>
                </a:solidFill>
                <a:latin typeface="Times New Roman" panose="02020603050405020304"/>
                <a:cs typeface="Courier New" panose="02070309020205020404"/>
              </a:rPr>
              <a:t>(</a:t>
            </a:r>
            <a:r>
              <a:rPr lang="zh-CN" altLang="zh-CN" kern="100" smtClean="0">
                <a:solidFill>
                  <a:srgbClr val="000000"/>
                </a:solidFill>
                <a:latin typeface="Times New Roman" panose="02020603050405020304"/>
                <a:cs typeface="Times New Roman" panose="02020603050405020304"/>
              </a:rPr>
              <a:t>由</a:t>
            </a:r>
            <a:r>
              <a:rPr lang="en-US" altLang="zh-CN" kern="100" smtClean="0">
                <a:solidFill>
                  <a:srgbClr val="000000"/>
                </a:solidFill>
                <a:latin typeface="Times New Roman" panose="02020603050405020304"/>
                <a:cs typeface="Courier New" panose="02070309020205020404"/>
              </a:rPr>
              <a:t>4 450</a:t>
            </a:r>
            <a:r>
              <a:rPr lang="zh-CN" altLang="zh-CN" kern="100" smtClean="0">
                <a:solidFill>
                  <a:srgbClr val="000000"/>
                </a:solidFill>
                <a:latin typeface="Times New Roman" panose="02020603050405020304"/>
                <a:cs typeface="Times New Roman" panose="02020603050405020304"/>
              </a:rPr>
              <a:t>个独立的三角形面板组成</a:t>
            </a:r>
            <a:r>
              <a:rPr lang="en-US" altLang="zh-CN" kern="100" smtClean="0">
                <a:solidFill>
                  <a:srgbClr val="000000"/>
                </a:solidFill>
                <a:latin typeface="Times New Roman" panose="02020603050405020304"/>
                <a:cs typeface="Courier New" panose="02070309020205020404"/>
              </a:rPr>
              <a:t>), each </a:t>
            </a:r>
            <a:r>
              <a:rPr lang="en-US" altLang="zh-CN" kern="100" smtClean="0">
                <a:latin typeface="Times New Roman" panose="02020603050405020304"/>
                <a:cs typeface="Courier New" panose="02070309020205020404"/>
              </a:rPr>
              <a:t>________________________ </a:t>
            </a:r>
            <a:r>
              <a:rPr lang="en-US" altLang="zh-CN" kern="100" smtClean="0">
                <a:solidFill>
                  <a:srgbClr val="000000"/>
                </a:solidFill>
                <a:latin typeface="Times New Roman" panose="02020603050405020304"/>
                <a:cs typeface="Courier New" panose="02070309020205020404"/>
              </a:rPr>
              <a:t>(</a:t>
            </a:r>
            <a:r>
              <a:rPr lang="zh-CN" altLang="zh-CN" kern="100" smtClean="0">
                <a:solidFill>
                  <a:srgbClr val="000000"/>
                </a:solidFill>
                <a:latin typeface="Times New Roman" panose="02020603050405020304"/>
                <a:cs typeface="Times New Roman" panose="02020603050405020304"/>
              </a:rPr>
              <a:t>能被调整</a:t>
            </a:r>
            <a:r>
              <a:rPr lang="en-US" altLang="zh-CN" kern="100" smtClean="0">
                <a:solidFill>
                  <a:srgbClr val="000000"/>
                </a:solidFill>
                <a:latin typeface="Times New Roman" panose="02020603050405020304"/>
                <a:cs typeface="Courier New" panose="02070309020205020404"/>
              </a:rPr>
              <a:t>) for various observations.</a:t>
            </a:r>
            <a:endParaRPr lang="zh-CN" altLang="zh-CN" sz="1050" kern="100" dirty="0">
              <a:latin typeface="宋体" panose="02010600030101010101" pitchFamily="2" charset="-122"/>
              <a:cs typeface="Courier New" panose="02070309020205020404"/>
            </a:endParaRPr>
          </a:p>
        </p:txBody>
      </p:sp>
      <p:sp>
        <p:nvSpPr>
          <p:cNvPr id="6" name="矩形 5"/>
          <p:cNvSpPr/>
          <p:nvPr/>
        </p:nvSpPr>
        <p:spPr>
          <a:xfrm>
            <a:off x="2009013" y="3819524"/>
            <a:ext cx="774846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consists of 4,450 individual triangular-shaped panels</a:t>
            </a:r>
            <a:endParaRPr lang="zh-CN" altLang="en-US" dirty="0"/>
          </a:p>
        </p:txBody>
      </p:sp>
      <p:sp>
        <p:nvSpPr>
          <p:cNvPr id="7" name="矩形 6"/>
          <p:cNvSpPr/>
          <p:nvPr/>
        </p:nvSpPr>
        <p:spPr>
          <a:xfrm>
            <a:off x="6855675" y="4395588"/>
            <a:ext cx="3837910"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capable of being adjusted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643712"/>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It's </a:t>
            </a:r>
            <a:r>
              <a:rPr lang="en-US" altLang="zh-CN" kern="100" dirty="0" smtClean="0">
                <a:latin typeface="Times New Roman" panose="02020603050405020304"/>
                <a:cs typeface="Courier New" panose="02070309020205020404"/>
              </a:rPr>
              <a:t>_____________________________________________</a:t>
            </a:r>
            <a:r>
              <a:rPr lang="en-US" altLang="zh-CN" kern="100" dirty="0" smtClean="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不仅是世界上最灵敏的收听设备</a:t>
            </a:r>
            <a:r>
              <a:rPr lang="en-US" altLang="zh-CN" kern="100" dirty="0">
                <a:solidFill>
                  <a:srgbClr val="000000"/>
                </a:solidFill>
                <a:latin typeface="Times New Roman" panose="02020603050405020304"/>
                <a:cs typeface="Courier New" panose="02070309020205020404"/>
              </a:rPr>
              <a:t>), but also the world's largest single-dish radio telescope.</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⑤</a:t>
            </a:r>
            <a:r>
              <a:rPr lang="en-US" altLang="zh-CN" kern="100" dirty="0">
                <a:solidFill>
                  <a:srgbClr val="000000"/>
                </a:solidFill>
                <a:latin typeface="Times New Roman" panose="02020603050405020304"/>
                <a:cs typeface="Courier New" panose="02070309020205020404"/>
              </a:rPr>
              <a:t>It is  </a:t>
            </a:r>
            <a:r>
              <a:rPr lang="en-US" altLang="zh-CN" kern="100" dirty="0" smtClean="0">
                <a:latin typeface="Times New Roman" panose="02020603050405020304"/>
                <a:cs typeface="Courier New" panose="02070309020205020404"/>
              </a:rPr>
              <a:t>______________________________________</a:t>
            </a:r>
            <a:r>
              <a:rPr lang="en-US" altLang="zh-CN" kern="100" dirty="0" smtClean="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第一个采用工作方法</a:t>
            </a:r>
            <a:r>
              <a:rPr lang="en-US" altLang="zh-CN" kern="100" dirty="0">
                <a:solidFill>
                  <a:srgbClr val="000000"/>
                </a:solidFill>
                <a:latin typeface="Times New Roman" panose="02020603050405020304"/>
                <a:cs typeface="Courier New" panose="02070309020205020404"/>
              </a:rPr>
              <a:t>)—displacement</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584573" y="1715720"/>
            <a:ext cx="7688323"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not only </a:t>
            </a:r>
            <a:r>
              <a:rPr lang="en-US" altLang="zh-CN" kern="100" dirty="0" smtClean="0">
                <a:latin typeface="Times New Roman" panose="02020603050405020304"/>
                <a:ea typeface="宋体" panose="02010600030101010101" pitchFamily="2" charset="-122"/>
              </a:rPr>
              <a:t>the </a:t>
            </a:r>
            <a:r>
              <a:rPr lang="en-US" altLang="zh-CN" kern="100" dirty="0">
                <a:latin typeface="Times New Roman" panose="02020603050405020304"/>
                <a:ea typeface="宋体" panose="02010600030101010101" pitchFamily="2" charset="-122"/>
              </a:rPr>
              <a:t>world's most sensitive listening device</a:t>
            </a:r>
            <a:r>
              <a:rPr lang="en-US" altLang="zh-CN" kern="100" dirty="0">
                <a:solidFill>
                  <a:srgbClr val="000000"/>
                </a:solidFill>
                <a:latin typeface="Times New Roman" panose="02020603050405020304"/>
                <a:ea typeface="宋体" panose="02010600030101010101" pitchFamily="2" charset="-122"/>
              </a:rPr>
              <a:t> </a:t>
            </a:r>
            <a:endParaRPr lang="zh-CN" altLang="en-US" dirty="0"/>
          </a:p>
        </p:txBody>
      </p:sp>
      <p:sp>
        <p:nvSpPr>
          <p:cNvPr id="3" name="矩形 2"/>
          <p:cNvSpPr/>
          <p:nvPr/>
        </p:nvSpPr>
        <p:spPr>
          <a:xfrm>
            <a:off x="1801193" y="3479916"/>
            <a:ext cx="6084080" cy="523220"/>
          </a:xfrm>
          <a:prstGeom prst="rect">
            <a:avLst/>
          </a:prstGeom>
        </p:spPr>
        <p:txBody>
          <a:bodyPr wrap="square">
            <a:spAutoFit/>
          </a:bodyPr>
          <a:lstStyle/>
          <a:p>
            <a:r>
              <a:rPr lang="en-US" altLang="zh-CN" kern="100" dirty="0">
                <a:latin typeface="Times New Roman" panose="02020603050405020304"/>
                <a:ea typeface="宋体" panose="02010600030101010101" pitchFamily="2" charset="-122"/>
              </a:rPr>
              <a:t>the first one to adopt the working method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15.25,&quot;left&quot;:48.424778761061944,&quot;top&quot;:94.5,&quot;width&quot;:828.0752212389382}"/>
</p:tagLst>
</file>

<file path=ppt/tags/tag11.xml><?xml version="1.0" encoding="utf-8"?>
<p:tagLst xmlns:p="http://schemas.openxmlformats.org/presentationml/2006/main">
  <p:tag name="KSO_WM_DIAGRAM_VIRTUALLY_FRAME" val="{&quot;height&quot;:415.25,&quot;left&quot;:48.424778761061944,&quot;top&quot;:94.5,&quot;width&quot;:828.0752212389382}"/>
</p:tagLst>
</file>

<file path=ppt/tags/tag12.xml><?xml version="1.0" encoding="utf-8"?>
<p:tagLst xmlns:p="http://schemas.openxmlformats.org/presentationml/2006/main">
  <p:tag name="KSO_WM_DIAGRAM_VIRTUALLY_FRAME" val="{&quot;height&quot;:415.25,&quot;left&quot;:48.424778761061944,&quot;top&quot;:94.5,&quot;width&quot;:828.0752212389382}"/>
</p:tagLst>
</file>

<file path=ppt/tags/tag13.xml><?xml version="1.0" encoding="utf-8"?>
<p:tagLst xmlns:p="http://schemas.openxmlformats.org/presentationml/2006/main">
  <p:tag name="KSO_WM_DIAGRAM_VIRTUALLY_FRAME" val="{&quot;height&quot;:415.25,&quot;left&quot;:48.424778761061944,&quot;top&quot;:94.5,&quot;width&quot;:828.0752212389382}"/>
</p:tagLst>
</file>

<file path=ppt/tags/tag14.xml><?xml version="1.0" encoding="utf-8"?>
<p:tagLst xmlns:p="http://schemas.openxmlformats.org/presentationml/2006/main">
  <p:tag name="KSO_WM_DIAGRAM_VIRTUALLY_FRAME" val="{&quot;height&quot;:415.25,&quot;left&quot;:48.424778761061944,&quot;top&quot;:94.5,&quot;width&quot;:828.0752212389382}"/>
</p:tagLst>
</file>

<file path=ppt/tags/tag15.xml><?xml version="1.0" encoding="utf-8"?>
<p:tagLst xmlns:p="http://schemas.openxmlformats.org/presentationml/2006/main">
  <p:tag name="KSO_WM_DIAGRAM_VIRTUALLY_FRAME" val="{&quot;height&quot;:415.25,&quot;left&quot;:48.424778761061944,&quot;top&quot;:94.5,&quot;width&quot;:828.0752212389382}"/>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13168</Words>
  <Application>WPS 演示</Application>
  <PresentationFormat>自定义</PresentationFormat>
  <Paragraphs>262</Paragraphs>
  <Slides>35</Slides>
  <Notes>28</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35</vt:i4>
      </vt:variant>
    </vt:vector>
  </HeadingPairs>
  <TitlesOfParts>
    <vt:vector size="61"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阿里巴巴普惠体</vt:lpstr>
      <vt:lpstr>黑体</vt:lpstr>
      <vt:lpstr>等线</vt:lpstr>
      <vt:lpstr>Times New Roman</vt:lpstr>
      <vt:lpstr>Courier New</vt:lpstr>
      <vt:lpstr>楷体_GB2312</vt:lpstr>
      <vt:lpstr>新宋体</vt:lpstr>
      <vt:lpstr>Arial Unicode MS</vt:lpstr>
      <vt:lpstr>华文细黑</vt:lpstr>
      <vt:lpstr>Segoe Print</vt:lpstr>
      <vt:lpstr>Courier New</vt:lpstr>
      <vt:lpstr>楷体_GB2312</vt:lpstr>
      <vt:lpstr>阿里巴巴普惠体</vt:lpstr>
      <vt:lpstr>楷体</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1299</cp:revision>
  <dcterms:created xsi:type="dcterms:W3CDTF">2016-06-29T09:22:00Z</dcterms:created>
  <dcterms:modified xsi:type="dcterms:W3CDTF">2026-02-27T08:25:19Z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