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6" r:id="rId3"/>
  </p:sldMasterIdLst>
  <p:notesMasterIdLst>
    <p:notesMasterId r:id="rId5"/>
  </p:notesMasterIdLst>
  <p:handoutMasterIdLst>
    <p:handoutMasterId r:id="rId59"/>
  </p:handoutMasterIdLst>
  <p:sldIdLst>
    <p:sldId id="2476" r:id="rId4"/>
    <p:sldId id="2363" r:id="rId6"/>
    <p:sldId id="2478" r:id="rId7"/>
    <p:sldId id="2343" r:id="rId8"/>
    <p:sldId id="3888" r:id="rId9"/>
    <p:sldId id="3889" r:id="rId10"/>
    <p:sldId id="3890" r:id="rId11"/>
    <p:sldId id="3891" r:id="rId12"/>
    <p:sldId id="3892" r:id="rId13"/>
    <p:sldId id="3893" r:id="rId14"/>
    <p:sldId id="3664" r:id="rId15"/>
    <p:sldId id="3800" r:id="rId16"/>
    <p:sldId id="3895" r:id="rId17"/>
    <p:sldId id="3894" r:id="rId18"/>
    <p:sldId id="3896" r:id="rId19"/>
    <p:sldId id="3897" r:id="rId20"/>
    <p:sldId id="3874" r:id="rId21"/>
    <p:sldId id="3898" r:id="rId22"/>
    <p:sldId id="3899" r:id="rId23"/>
    <p:sldId id="3867" r:id="rId24"/>
    <p:sldId id="3868" r:id="rId25"/>
    <p:sldId id="3900" r:id="rId26"/>
    <p:sldId id="3872" r:id="rId27"/>
    <p:sldId id="3912" r:id="rId28"/>
    <p:sldId id="3913" r:id="rId29"/>
    <p:sldId id="3914" r:id="rId30"/>
    <p:sldId id="3915" r:id="rId31"/>
    <p:sldId id="3916" r:id="rId32"/>
    <p:sldId id="3917" r:id="rId33"/>
    <p:sldId id="3918" r:id="rId34"/>
    <p:sldId id="3919" r:id="rId35"/>
    <p:sldId id="3920" r:id="rId36"/>
    <p:sldId id="3921" r:id="rId37"/>
    <p:sldId id="3907" r:id="rId38"/>
    <p:sldId id="3908" r:id="rId39"/>
    <p:sldId id="3909" r:id="rId40"/>
    <p:sldId id="3910" r:id="rId41"/>
    <p:sldId id="3911" r:id="rId42"/>
    <p:sldId id="3904" r:id="rId43"/>
    <p:sldId id="3905" r:id="rId44"/>
    <p:sldId id="3906" r:id="rId45"/>
    <p:sldId id="3901" r:id="rId46"/>
    <p:sldId id="3922" r:id="rId47"/>
    <p:sldId id="3923" r:id="rId48"/>
    <p:sldId id="3924" r:id="rId49"/>
    <p:sldId id="3902" r:id="rId50"/>
    <p:sldId id="3903" r:id="rId51"/>
    <p:sldId id="3884" r:id="rId52"/>
    <p:sldId id="3925" r:id="rId53"/>
    <p:sldId id="3885" r:id="rId54"/>
    <p:sldId id="3926" r:id="rId55"/>
    <p:sldId id="3927" r:id="rId56"/>
    <p:sldId id="3780" r:id="rId57"/>
    <p:sldId id="2276" r:id="rId58"/>
  </p:sldIdLst>
  <p:sldSz cx="11522075" cy="6480175"/>
  <p:notesSz cx="6858000" cy="9144000"/>
  <p:custDataLst>
    <p:tags r:id="rId63"/>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40" userDrawn="1">
          <p15:clr>
            <a:srgbClr val="A4A3A4"/>
          </p15:clr>
        </p15:guide>
        <p15:guide id="4" pos="1678" userDrawn="1">
          <p15:clr>
            <a:srgbClr val="A4A3A4"/>
          </p15:clr>
        </p15:guide>
        <p15:guide id="5" pos="0" userDrawn="1">
          <p15:clr>
            <a:srgbClr val="A4A3A4"/>
          </p15:clr>
        </p15:guide>
        <p15:guide id="6"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E6E6E6"/>
    <a:srgbClr val="000000"/>
    <a:srgbClr val="FF9900"/>
    <a:srgbClr val="CC6600"/>
    <a:srgbClr val="C2DBEE"/>
    <a:srgbClr val="1F487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7" autoAdjust="0"/>
    <p:restoredTop sz="94268" autoAdjust="0"/>
  </p:normalViewPr>
  <p:slideViewPr>
    <p:cSldViewPr showGuides="1">
      <p:cViewPr>
        <p:scale>
          <a:sx n="100" d="100"/>
          <a:sy n="100" d="100"/>
        </p:scale>
        <p:origin x="-654" y="-438"/>
      </p:cViewPr>
      <p:guideLst>
        <p:guide orient="horz" pos="562"/>
        <p:guide orient="horz" pos="462"/>
        <p:guide orient="horz" pos="2240"/>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2"/>
        <p:guide pos="2160"/>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3" Type="http://schemas.openxmlformats.org/officeDocument/2006/relationships/tags" Target="tags/tag10.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2.xml"/><Relationship Id="rId59" Type="http://schemas.openxmlformats.org/officeDocument/2006/relationships/handoutMaster" Target="handoutMasters/handoutMaster1.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A5216BAF-771C-4297-A34F-6DE11A8E18F0}"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D8886CE6-AA26-4DD4-867B-2C2FA614D321}"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B6F97BF1-F8FB-4238-95BD-8BA2E96633AD}"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6E4AC5A-5349-4815-B6F6-9F51C7BB1342}"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39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839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B71B228-470F-44B6-9BC3-00E06EFC014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3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53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1A4A9A2-F15A-4B4F-9FC8-A60CE46F8505}"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3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53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1A4A9A2-F15A-4B4F-9FC8-A60CE46F8505}"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3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53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1A4A9A2-F15A-4B4F-9FC8-A60CE46F8505}"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4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54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BFB6F5BD-4E7A-46C5-8DB4-F88FE74A8B4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5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55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527E2B21-1D80-4691-A487-9B2F3CA4CC7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49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849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E126B11-085D-4708-8676-D1B02C2DCB42}"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870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9110236-A9E3-47A1-B650-4DB6295608A0}"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80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880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548C543-B626-4296-B0C3-F9775CA157B3}"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11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911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DDD8757-E291-41ED-9A3A-6F1F3C72F63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6C561CE-3164-40DA-9771-E0667B0A663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31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931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6C561CE-3164-40DA-9771-E0667B0A663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8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484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1F63835-7B3A-4763-8268-55C29EE5F0BA}"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9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1495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49C17212-1150-46F7-9C73-C892B70026BA}"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slide" Target="../slides/slide53.xml"/><Relationship Id="rId4" Type="http://schemas.openxmlformats.org/officeDocument/2006/relationships/slide" Target="../slides/slide20.xml"/><Relationship Id="rId3" Type="http://schemas.openxmlformats.org/officeDocument/2006/relationships/slide" Target="../slides/slide1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slide" Target="../slides/slide53.xml"/><Relationship Id="rId4" Type="http://schemas.openxmlformats.org/officeDocument/2006/relationships/slide" Target="../slides/slide20.xml"/><Relationship Id="rId3" Type="http://schemas.openxmlformats.org/officeDocument/2006/relationships/slide" Target="../slides/slide11.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slide" Target="../slides/slide53.xml"/><Relationship Id="rId4" Type="http://schemas.openxmlformats.org/officeDocument/2006/relationships/slide" Target="../slides/slide3.xml"/><Relationship Id="rId3" Type="http://schemas.openxmlformats.org/officeDocument/2006/relationships/slide" Target="../slides/slide20.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20.xml"/><Relationship Id="rId4" Type="http://schemas.openxmlformats.org/officeDocument/2006/relationships/slide" Target="../slides/slide3.xml"/><Relationship Id="rId3" Type="http://schemas.openxmlformats.org/officeDocument/2006/relationships/slide" Target="../slides/slide53.xml"/><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659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7947025"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902652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语法研习课</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5"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659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794702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902652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语法研习课</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5"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语法研习课</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68770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5"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任务型课堂</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4" action="ppaction://hlinksldjump"/>
          </p:cNvPr>
          <p:cNvSpPr>
            <a:spLocks noChangeArrowheads="1"/>
          </p:cNvSpPr>
          <p:nvPr userDrawn="1"/>
        </p:nvSpPr>
        <p:spPr bwMode="auto">
          <a:xfrm>
            <a:off x="68770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自主式预习</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5" action="ppaction://hlinksldjump"/>
          </p:cNvPr>
          <p:cNvSpPr>
            <a:spLocks noChangeArrowheads="1"/>
          </p:cNvSpPr>
          <p:nvPr userDrawn="1"/>
        </p:nvSpPr>
        <p:spPr bwMode="auto">
          <a:xfrm>
            <a:off x="90376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语法研习课</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Section Ⅲ</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Using language</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1.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Section Ⅲ</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Using language</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 id="2147483658"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3.xml"/><Relationship Id="rId2" Type="http://schemas.openxmlformats.org/officeDocument/2006/relationships/image" Target="../media/image4.emf"/><Relationship Id="rId1" Type="http://schemas.openxmlformats.org/officeDocument/2006/relationships/package" Target="../embeddings/Document1.docx"/></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7.xml"/><Relationship Id="rId5" Type="http://schemas.openxmlformats.org/officeDocument/2006/relationships/hyperlink" Target="../3.&#37197;&#22871;&#32451;&#20064;&#39064;/&#35838;&#21518;&#32032;&#20859;&#35780;&#20215;/03%20Unit%201&#12288;&#35838;&#21518;&#32032;&#20859;&#35780;&#20215;(&#19977;)&#12288;Section%20&#8546;&#12288;Using%20language.docx" TargetMode="External"/><Relationship Id="rId4" Type="http://schemas.openxmlformats.org/officeDocument/2006/relationships/slide" Target="slide1.xml"/><Relationship Id="rId3" Type="http://schemas.openxmlformats.org/officeDocument/2006/relationships/tags" Target="../tags/tag9.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3"/>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bwMode="auto">
          <a:xfrm>
            <a:off x="0" y="0"/>
            <a:ext cx="11531600"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custDataLst>
              <p:tags r:id="rId2"/>
            </p:custDataLst>
          </p:nvPr>
        </p:nvSpPr>
        <p:spPr>
          <a:xfrm>
            <a:off x="0" y="3449638"/>
            <a:ext cx="3781425" cy="1516062"/>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b="1">
              <a:solidFill>
                <a:prstClr val="white"/>
              </a:solidFill>
            </a:endParaRPr>
          </a:p>
        </p:txBody>
      </p:sp>
      <p:sp>
        <p:nvSpPr>
          <p:cNvPr id="24" name="矩形 23"/>
          <p:cNvSpPr/>
          <p:nvPr>
            <p:custDataLst>
              <p:tags r:id="rId3"/>
            </p:custDataLst>
          </p:nvPr>
        </p:nvSpPr>
        <p:spPr>
          <a:xfrm>
            <a:off x="3781425" y="3457575"/>
            <a:ext cx="7750175" cy="1516063"/>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b="1">
              <a:solidFill>
                <a:prstClr val="white"/>
              </a:solidFill>
            </a:endParaRPr>
          </a:p>
        </p:txBody>
      </p:sp>
      <p:sp>
        <p:nvSpPr>
          <p:cNvPr id="10245" name="文本框 7"/>
          <p:cNvSpPr txBox="1">
            <a:spLocks noChangeArrowheads="1"/>
          </p:cNvSpPr>
          <p:nvPr>
            <p:custDataLst>
              <p:tags r:id="rId4"/>
            </p:custDataLst>
          </p:nvPr>
        </p:nvSpPr>
        <p:spPr bwMode="auto">
          <a:xfrm>
            <a:off x="503238" y="3889375"/>
            <a:ext cx="3032125"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3600" b="1">
                <a:solidFill>
                  <a:srgbClr val="FFFFFF"/>
                </a:solidFill>
                <a:latin typeface="微软雅黑" panose="020B0503020204020204" pitchFamily="34" charset="-122"/>
                <a:ea typeface="微软雅黑" panose="020B0503020204020204" pitchFamily="34" charset="-122"/>
              </a:rPr>
              <a:t>复习任务群一</a:t>
            </a:r>
            <a:endParaRPr lang="zh-CN" altLang="en-US" sz="3600" b="1">
              <a:solidFill>
                <a:srgbClr val="FFFFFF"/>
              </a:solidFill>
              <a:latin typeface="微软雅黑" panose="020B0503020204020204" pitchFamily="34" charset="-122"/>
              <a:ea typeface="微软雅黑" panose="020B0503020204020204" pitchFamily="34" charset="-122"/>
            </a:endParaRPr>
          </a:p>
        </p:txBody>
      </p:sp>
      <p:sp>
        <p:nvSpPr>
          <p:cNvPr id="26" name="矩形 5"/>
          <p:cNvSpPr/>
          <p:nvPr>
            <p:custDataLst>
              <p:tags r:id="rId5"/>
            </p:custDataLst>
          </p:nvPr>
        </p:nvSpPr>
        <p:spPr>
          <a:xfrm>
            <a:off x="4003675" y="3548063"/>
            <a:ext cx="7327900" cy="1268412"/>
          </a:xfrm>
          <a:prstGeom prst="rect">
            <a:avLst/>
          </a:prstGeom>
          <a:noFill/>
          <a:ln w="9525">
            <a:noFill/>
          </a:ln>
        </p:spPr>
        <p:txBody>
          <a:bodyPr lIns="86411" tIns="43205" rIns="86411" bIns="43205">
            <a:spAutoFit/>
          </a:bodyPr>
          <a:lstStyle/>
          <a:p>
            <a:pPr defTabSz="862330">
              <a:lnSpc>
                <a:spcPct val="120000"/>
              </a:lnSpc>
              <a:tabLst>
                <a:tab pos="2595880" algn="l"/>
              </a:tabLst>
              <a:defRPr/>
            </a:pPr>
            <a:r>
              <a:rPr sz="3200" b="1">
                <a:solidFill>
                  <a:srgbClr val="5B9BD5">
                    <a:lumMod val="50000"/>
                  </a:srgb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rPr>
              <a:t>现代文阅读Ⅰ</a:t>
            </a:r>
            <a:endParaRPr sz="3200" b="1">
              <a:solidFill>
                <a:srgbClr val="5B9BD5">
                  <a:lumMod val="50000"/>
                </a:srgb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defTabSz="862330">
              <a:lnSpc>
                <a:spcPct val="120000"/>
              </a:lnSpc>
              <a:tabLst>
                <a:tab pos="2595880" algn="l"/>
              </a:tabLst>
              <a:defRPr/>
            </a:pPr>
            <a:r>
              <a:rPr sz="32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sz="320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梯形 26"/>
          <p:cNvSpPr/>
          <p:nvPr>
            <p:custDataLst>
              <p:tags r:id="rId6"/>
            </p:custDataLst>
          </p:nvPr>
        </p:nvSpPr>
        <p:spPr>
          <a:xfrm>
            <a:off x="1512888" y="2913063"/>
            <a:ext cx="8604250" cy="1514475"/>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b="1">
              <a:solidFill>
                <a:prstClr val="white"/>
              </a:solidFill>
            </a:endParaRPr>
          </a:p>
        </p:txBody>
      </p:sp>
      <p:sp>
        <p:nvSpPr>
          <p:cNvPr id="28" name="矩形 27"/>
          <p:cNvSpPr/>
          <p:nvPr>
            <p:custDataLst>
              <p:tags r:id="rId7"/>
            </p:custDataLst>
          </p:nvPr>
        </p:nvSpPr>
        <p:spPr>
          <a:xfrm>
            <a:off x="0" y="3629025"/>
            <a:ext cx="11531600" cy="28797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b="1" dirty="0">
              <a:solidFill>
                <a:prstClr val="white"/>
              </a:solidFill>
            </a:endParaRPr>
          </a:p>
        </p:txBody>
      </p:sp>
      <p:sp>
        <p:nvSpPr>
          <p:cNvPr id="29" name="梯形 28"/>
          <p:cNvSpPr/>
          <p:nvPr>
            <p:custDataLst>
              <p:tags r:id="rId8"/>
            </p:custDataLst>
          </p:nvPr>
        </p:nvSpPr>
        <p:spPr>
          <a:xfrm flipV="1">
            <a:off x="1908175" y="2913063"/>
            <a:ext cx="7805738" cy="1341437"/>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a:defRPr/>
            </a:pPr>
            <a:endParaRPr lang="zh-CN" altLang="en-US" b="1">
              <a:solidFill>
                <a:prstClr val="white"/>
              </a:solidFill>
            </a:endParaRPr>
          </a:p>
        </p:txBody>
      </p:sp>
      <p:sp>
        <p:nvSpPr>
          <p:cNvPr id="30" name="文本框 10"/>
          <p:cNvSpPr txBox="1"/>
          <p:nvPr>
            <p:custDataLst>
              <p:tags r:id="rId9"/>
            </p:custDataLst>
          </p:nvPr>
        </p:nvSpPr>
        <p:spPr>
          <a:xfrm>
            <a:off x="9525" y="2963863"/>
            <a:ext cx="11522075" cy="1265237"/>
          </a:xfrm>
          <a:prstGeom prst="rect">
            <a:avLst/>
          </a:prstGeom>
          <a:noFill/>
        </p:spPr>
        <p:txBody>
          <a:bodyPr anchor="ctr" anchorCtr="1"/>
          <a:lstStyle/>
          <a:p>
            <a:pPr algn="ctr" defTabSz="913130" eaLnBrk="0" hangingPunct="0">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1</a:t>
            </a: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defTabSz="913130" eaLnBrk="0" hangingPunct="0">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Looking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forwards</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0251" name="标题 1"/>
          <p:cNvSpPr txBox="1">
            <a:spLocks noChangeArrowheads="1"/>
          </p:cNvSpPr>
          <p:nvPr/>
        </p:nvSpPr>
        <p:spPr bwMode="auto">
          <a:xfrm>
            <a:off x="-12700" y="4695825"/>
            <a:ext cx="11522075"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ctr" anchorCtr="1"/>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150000"/>
              </a:lnSpc>
            </a:pPr>
            <a:r>
              <a:rPr lang="en-US" altLang="zh-CN" sz="2400" b="1" dirty="0">
                <a:solidFill>
                  <a:schemeClr val="bg1"/>
                </a:solidFill>
                <a:latin typeface="微软雅黑" panose="020B0503020204020204" pitchFamily="34" charset="-122"/>
                <a:ea typeface="微软雅黑" panose="020B0503020204020204" pitchFamily="34" charset="-122"/>
              </a:rPr>
              <a:t>Section Ⅲ</a:t>
            </a:r>
            <a:r>
              <a:rPr lang="zh-CN" altLang="en-US" sz="2400" b="1" dirty="0">
                <a:solidFill>
                  <a:schemeClr val="bg1"/>
                </a:solidFill>
                <a:latin typeface="微软雅黑" panose="020B0503020204020204" pitchFamily="34" charset="-122"/>
                <a:ea typeface="微软雅黑" panose="020B0503020204020204" pitchFamily="34" charset="-122"/>
              </a:rPr>
              <a:t>　</a:t>
            </a:r>
            <a:r>
              <a:rPr lang="en-US" altLang="zh-CN" sz="2400" b="1" dirty="0">
                <a:solidFill>
                  <a:schemeClr val="bg1"/>
                </a:solidFill>
                <a:latin typeface="微软雅黑" panose="020B0503020204020204" pitchFamily="34" charset="-122"/>
                <a:ea typeface="微软雅黑" panose="020B0503020204020204" pitchFamily="34" charset="-122"/>
              </a:rPr>
              <a:t>Using language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0252" name="文本框 8"/>
          <p:cNvSpPr txBox="1">
            <a:spLocks noChangeArrowheads="1"/>
          </p:cNvSpPr>
          <p:nvPr/>
        </p:nvSpPr>
        <p:spPr bwMode="auto">
          <a:xfrm>
            <a:off x="-687388" y="4121150"/>
            <a:ext cx="38401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endParaRPr lang="zh-CN" alt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871897"/>
            <a:ext cx="10692000" cy="2505301"/>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句型公式：</a:t>
            </a:r>
            <a:r>
              <a:rPr lang="en-US" altLang="zh-CN" kern="100" dirty="0">
                <a:solidFill>
                  <a:srgbClr val="000000"/>
                </a:solidFill>
                <a:latin typeface="Times New Roman" panose="02020603050405020304"/>
                <a:cs typeface="Courier New" panose="02070309020205020404"/>
              </a:rPr>
              <a:t>It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be</a:t>
            </a:r>
            <a:r>
              <a:rPr lang="zh-CN" altLang="zh-CN" kern="100" dirty="0">
                <a:solidFill>
                  <a:srgbClr val="000000"/>
                </a:solidFill>
                <a:latin typeface="Times New Roman" panose="02020603050405020304"/>
                <a:cs typeface="Times New Roman" panose="02020603050405020304"/>
              </a:rPr>
              <a:t>＋</a:t>
            </a:r>
            <a:r>
              <a:rPr lang="en-US" altLang="zh-CN" i="1" kern="100" dirty="0">
                <a:solidFill>
                  <a:srgbClr val="000000"/>
                </a:solidFill>
                <a:latin typeface="Times New Roman" panose="02020603050405020304"/>
                <a:cs typeface="Courier New" panose="02070309020205020404"/>
              </a:rPr>
              <a:t>adj</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(for sb.) to do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____________________________________ </a:t>
            </a:r>
            <a:r>
              <a:rPr lang="en-US" altLang="zh-CN" kern="100" dirty="0">
                <a:solidFill>
                  <a:srgbClr val="000000"/>
                </a:solidFill>
                <a:latin typeface="Times New Roman" panose="02020603050405020304"/>
                <a:cs typeface="Courier New" panose="02070309020205020404"/>
              </a:rPr>
              <a:t>into mature and responsible members of society.</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对青少年来说，发展成为成熟和负责任的社会成员是至关重要的。</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921978" y="2519987"/>
            <a:ext cx="5343129" cy="523220"/>
          </a:xfrm>
          <a:prstGeom prst="rect">
            <a:avLst/>
          </a:prstGeom>
        </p:spPr>
        <p:txBody>
          <a:bodyPr wrap="none">
            <a:spAutoFit/>
          </a:bodyPr>
          <a:lstStyle/>
          <a:p>
            <a:r>
              <a:rPr lang="en-US" altLang="zh-CN" dirty="0"/>
              <a:t>It is crucial for teenagers to develop</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任务型课堂</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411" name="副标题 3"/>
          <p:cNvSpPr>
            <a:spLocks noGrp="1"/>
          </p:cNvSpPr>
          <p:nvPr>
            <p:ph type="subTitle" idx="1"/>
          </p:nvPr>
        </p:nvSpPr>
        <p:spPr bwMode="auto">
          <a:xfrm>
            <a:off x="414338" y="2438635"/>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In addition to </a:t>
            </a:r>
            <a:r>
              <a:rPr lang="en-US" altLang="zh-CN" b="1" kern="100" dirty="0">
                <a:solidFill>
                  <a:srgbClr val="000000"/>
                </a:solidFill>
                <a:latin typeface="Times New Roman" panose="02020603050405020304"/>
                <a:cs typeface="Courier New" panose="02070309020205020404"/>
              </a:rPr>
              <a:t>participation</a:t>
            </a:r>
            <a:r>
              <a:rPr lang="en-US" altLang="zh-CN" kern="100" dirty="0">
                <a:solidFill>
                  <a:srgbClr val="000000"/>
                </a:solidFill>
                <a:latin typeface="Times New Roman" panose="02020603050405020304"/>
                <a:cs typeface="Courier New" panose="02070309020205020404"/>
              </a:rPr>
              <a:t> in school, a part-time job—such as working in a café or in an office administration role—can also be helpful in this transition.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除了上学、兼职，像在咖啡馆工作或在办公室担任管理职位，也有助于这一过渡。</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422275" y="1871897"/>
            <a:ext cx="10775950" cy="523875"/>
          </a:xfrm>
          <a:prstGeom prst="rect">
            <a:avLst/>
          </a:prstGeom>
          <a:solidFill>
            <a:schemeClr val="bg1">
              <a:lumMod val="75000"/>
            </a:schemeClr>
          </a:solidFill>
        </p:spPr>
        <p:txBody>
          <a:bodyPr>
            <a:spAutoFit/>
          </a:bodyPr>
          <a:lstStyle/>
          <a:p>
            <a:pPr defTabSz="913130" eaLnBrk="0" hangingPunct="0">
              <a:defRPr/>
            </a:pPr>
            <a:r>
              <a:rPr lang="en-US" altLang="zh-CN" kern="100" dirty="0">
                <a:solidFill>
                  <a:srgbClr val="000000"/>
                </a:solidFill>
                <a:latin typeface="Times New Roman" panose="02020603050405020304"/>
                <a:ea typeface="宋体" panose="02010600030101010101" pitchFamily="2" charset="-122"/>
              </a:rPr>
              <a:t>1. </a:t>
            </a:r>
            <a:r>
              <a:rPr lang="en-US" altLang="zh-CN" b="1" kern="100" dirty="0">
                <a:solidFill>
                  <a:srgbClr val="000000"/>
                </a:solidFill>
                <a:latin typeface="Times New Roman" panose="02020603050405020304"/>
                <a:ea typeface="宋体" panose="02010600030101010101" pitchFamily="2" charset="-122"/>
              </a:rPr>
              <a:t>participation</a:t>
            </a:r>
            <a:r>
              <a:rPr lang="en-US" altLang="zh-CN" b="1" i="1" kern="100" dirty="0">
                <a:solidFill>
                  <a:srgbClr val="000000"/>
                </a:solidFill>
                <a:latin typeface="Times New Roman" panose="02020603050405020304"/>
                <a:ea typeface="宋体" panose="02010600030101010101" pitchFamily="2" charset="-122"/>
              </a:rPr>
              <a:t> n.</a:t>
            </a:r>
            <a:r>
              <a:rPr lang="en-US" altLang="zh-CN" i="1" kern="100" dirty="0">
                <a:solidFill>
                  <a:srgbClr val="000000"/>
                </a:solidFill>
                <a:latin typeface="Times New Roman" panose="02020603050405020304"/>
                <a:ea typeface="宋体" panose="02010600030101010101" pitchFamily="2" charset="-122"/>
              </a:rPr>
              <a:t> </a:t>
            </a:r>
            <a:r>
              <a:rPr lang="zh-CN" altLang="zh-CN" kern="100" dirty="0">
                <a:solidFill>
                  <a:srgbClr val="000000"/>
                </a:solidFill>
                <a:latin typeface="Times New Roman" panose="02020603050405020304"/>
                <a:ea typeface="黑体" panose="02010609060101010101" charset="-122"/>
                <a:cs typeface="Times New Roman" panose="02020603050405020304"/>
              </a:rPr>
              <a:t>参加，参与</a:t>
            </a:r>
            <a:endParaRPr lang="zh-CN" altLang="en-US" dirty="0">
              <a:solidFill>
                <a:schemeClr val="tx1"/>
              </a:solidFill>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副标题 1"/>
          <p:cNvSpPr>
            <a:spLocks noGrp="1"/>
          </p:cNvSpPr>
          <p:nvPr>
            <p:ph type="subTitle" idx="1"/>
          </p:nvPr>
        </p:nvSpPr>
        <p:spPr bwMode="auto">
          <a:xfrm>
            <a:off x="414338" y="1871897"/>
            <a:ext cx="10693400" cy="25053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(1)participate</a:t>
            </a:r>
            <a:r>
              <a:rPr lang="en-US" altLang="zh-CN" i="1"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Book Antiqua" panose="02040602050305030304"/>
                <a:cs typeface="Times New Roman" panose="02020603050405020304"/>
              </a:rPr>
              <a:t>v</a:t>
            </a:r>
            <a:r>
              <a:rPr lang="en-US" altLang="zh-CN" i="1" kern="100" dirty="0">
                <a:solidFill>
                  <a:srgbClr val="000000"/>
                </a:solidFill>
                <a:latin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参加，参与</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participate in </a:t>
            </a:r>
            <a:r>
              <a:rPr lang="zh-CN" altLang="zh-CN" kern="100" dirty="0">
                <a:solidFill>
                  <a:srgbClr val="000000"/>
                </a:solidFill>
                <a:latin typeface="Times New Roman" panose="02020603050405020304"/>
                <a:cs typeface="Times New Roman" panose="02020603050405020304"/>
              </a:rPr>
              <a:t>参加，参与</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(2)participant</a:t>
            </a:r>
            <a:r>
              <a:rPr lang="en-US" altLang="zh-CN" i="1" kern="100" dirty="0">
                <a:solidFill>
                  <a:srgbClr val="000000"/>
                </a:solidFill>
                <a:latin typeface="Times New Roman" panose="02020603050405020304"/>
                <a:cs typeface="Courier New" panose="02070309020205020404"/>
              </a:rPr>
              <a:t> n. </a:t>
            </a:r>
            <a:r>
              <a:rPr lang="zh-CN" altLang="zh-CN" kern="100" dirty="0">
                <a:solidFill>
                  <a:srgbClr val="000000"/>
                </a:solidFill>
                <a:latin typeface="Times New Roman" panose="02020603050405020304"/>
                <a:cs typeface="Times New Roman" panose="02020603050405020304"/>
              </a:rPr>
              <a:t>参与者</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53362"/>
            <a:ext cx="10692000" cy="624530"/>
          </a:xfrm>
        </p:spPr>
        <p:txBody>
          <a:bodyPr/>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【易混辨析】</a:t>
            </a:r>
            <a:r>
              <a:rPr lang="en-US" altLang="zh-CN" b="1" kern="100" dirty="0">
                <a:solidFill>
                  <a:srgbClr val="000000"/>
                </a:solidFill>
                <a:latin typeface="Times New Roman" panose="02020603050405020304"/>
                <a:cs typeface="Courier New" panose="02070309020205020404"/>
              </a:rPr>
              <a:t>participate in; attend; take part in; join; join in</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360289" y="1137388"/>
          <a:ext cx="10801498" cy="4992624"/>
        </p:xfrm>
        <a:graphic>
          <a:graphicData uri="http://schemas.openxmlformats.org/drawingml/2006/table">
            <a:tbl>
              <a:tblPr/>
              <a:tblGrid>
                <a:gridCol w="2160298"/>
                <a:gridCol w="8641200"/>
              </a:tblGrid>
              <a:tr h="0">
                <a:tc>
                  <a:txBody>
                    <a:bodyPr/>
                    <a:lstStyle/>
                    <a:p>
                      <a:pPr algn="ctr">
                        <a:lnSpc>
                          <a:spcPct val="13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易混词汇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区别</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ctr">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participate in</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正式用词，指参与某活动或事件，含积极、主动之意。</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attend</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侧重出席会议、参加学术活动等。</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take part in</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侧重参加某项群众性、集体性活动，突出参加者在其中发挥一定的作用。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join</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普通用词，指加入团体、组织等并成为其中一员，如参军、入党、入团等。</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join in</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指与他人一起参与某活动，或一同做某事，可用于</a:t>
                      </a:r>
                      <a:r>
                        <a:rPr lang="en-US" sz="2800" kern="100" dirty="0">
                          <a:solidFill>
                            <a:srgbClr val="000000"/>
                          </a:solidFill>
                          <a:effectLst/>
                          <a:latin typeface="Times New Roman" panose="02020603050405020304"/>
                          <a:ea typeface="楷体_GB2312"/>
                          <a:cs typeface="Courier New" panose="02070309020205020404"/>
                        </a:rPr>
                        <a:t>join in (doing) </a:t>
                      </a:r>
                      <a:r>
                        <a:rPr lang="en-US" sz="2800" kern="100" dirty="0" err="1">
                          <a:solidFill>
                            <a:srgbClr val="000000"/>
                          </a:solidFill>
                          <a:effectLst/>
                          <a:latin typeface="Times New Roman" panose="02020603050405020304"/>
                          <a:ea typeface="楷体_GB2312"/>
                          <a:cs typeface="Courier New" panose="02070309020205020404"/>
                        </a:rPr>
                        <a:t>sth</a:t>
                      </a:r>
                      <a:r>
                        <a:rPr lang="en-US" sz="2800" kern="100" dirty="0">
                          <a:solidFill>
                            <a:srgbClr val="000000"/>
                          </a:solidFill>
                          <a:effectLst/>
                          <a:latin typeface="Times New Roman" panose="02020603050405020304"/>
                          <a:ea typeface="楷体_GB2312"/>
                          <a:cs typeface="Courier New" panose="02070309020205020404"/>
                        </a:rPr>
                        <a:t>./join sb. in (doing) </a:t>
                      </a:r>
                      <a:r>
                        <a:rPr lang="en-US" sz="2800" kern="100" dirty="0" err="1">
                          <a:solidFill>
                            <a:srgbClr val="000000"/>
                          </a:solidFill>
                          <a:effectLst/>
                          <a:latin typeface="Times New Roman" panose="02020603050405020304"/>
                          <a:ea typeface="楷体_GB2312"/>
                          <a:cs typeface="Courier New" panose="02070309020205020404"/>
                        </a:rPr>
                        <a:t>sth</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295817"/>
            <a:ext cx="10692000" cy="3711785"/>
          </a:xfrm>
        </p:spPr>
        <p:txBody>
          <a:bodyPr/>
          <a:lstStyle/>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Companies can encourage ________________ (participate) in lectures on healthy eating and living.</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ea typeface="楷体_GB2312"/>
                <a:cs typeface="Courier New" panose="02070309020205020404"/>
              </a:rPr>
              <a:t>(2023·</a:t>
            </a:r>
            <a:r>
              <a:rPr lang="zh-CN" altLang="zh-CN" kern="100" dirty="0">
                <a:solidFill>
                  <a:srgbClr val="000000"/>
                </a:solidFill>
                <a:latin typeface="Times New Roman" panose="02020603050405020304"/>
                <a:ea typeface="楷体_GB2312"/>
                <a:cs typeface="Times New Roman" panose="02020603050405020304"/>
              </a:rPr>
              <a:t>新课标</a:t>
            </a:r>
            <a:r>
              <a:rPr lang="en-US" altLang="zh-CN" kern="100" dirty="0">
                <a:solidFill>
                  <a:srgbClr val="000000"/>
                </a:solidFill>
                <a:latin typeface="宋体" panose="02010600030101010101" pitchFamily="2" charset="-122"/>
                <a:ea typeface="楷体_GB2312"/>
                <a:cs typeface="Times New Roman" panose="02020603050405020304"/>
              </a:rPr>
              <a:t>Ⅰ</a:t>
            </a:r>
            <a:r>
              <a:rPr lang="zh-CN" altLang="zh-CN" kern="100" dirty="0">
                <a:solidFill>
                  <a:srgbClr val="000000"/>
                </a:solidFill>
                <a:latin typeface="Times New Roman" panose="02020603050405020304"/>
                <a:ea typeface="楷体_GB2312"/>
                <a:cs typeface="Times New Roman" panose="02020603050405020304"/>
              </a:rPr>
              <a:t>卷</a:t>
            </a:r>
            <a:r>
              <a:rPr lang="en-US" altLang="zh-CN" kern="100" dirty="0">
                <a:solidFill>
                  <a:srgbClr val="000000"/>
                </a:solidFill>
                <a:latin typeface="Times New Roman" panose="02020603050405020304"/>
                <a:ea typeface="楷体_GB2312"/>
                <a:cs typeface="Courier New" panose="02070309020205020404"/>
              </a:rPr>
              <a:t>)</a:t>
            </a:r>
            <a:r>
              <a:rPr lang="en-US" altLang="zh-CN" kern="100" dirty="0">
                <a:solidFill>
                  <a:srgbClr val="000000"/>
                </a:solidFill>
                <a:latin typeface="Times New Roman" panose="02020603050405020304"/>
                <a:cs typeface="Courier New" panose="02070309020205020404"/>
              </a:rPr>
              <a:t>You'll hear these _________________ (participant) stories and learn what strategies worked well for them.</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5112947" y="2519987"/>
            <a:ext cx="1996059" cy="523220"/>
          </a:xfrm>
          <a:prstGeom prst="rect">
            <a:avLst/>
          </a:prstGeom>
        </p:spPr>
        <p:txBody>
          <a:bodyPr wrap="none">
            <a:spAutoFit/>
          </a:bodyPr>
          <a:lstStyle/>
          <a:p>
            <a:r>
              <a:rPr lang="en-US" altLang="zh-CN" dirty="0"/>
              <a:t>participation</a:t>
            </a:r>
            <a:endParaRPr lang="zh-CN" altLang="en-US" dirty="0"/>
          </a:p>
        </p:txBody>
      </p:sp>
      <p:sp>
        <p:nvSpPr>
          <p:cNvPr id="4" name="矩形 3"/>
          <p:cNvSpPr/>
          <p:nvPr/>
        </p:nvSpPr>
        <p:spPr>
          <a:xfrm>
            <a:off x="6717388" y="3725007"/>
            <a:ext cx="1996059" cy="523220"/>
          </a:xfrm>
          <a:prstGeom prst="rect">
            <a:avLst/>
          </a:prstGeom>
        </p:spPr>
        <p:txBody>
          <a:bodyPr wrap="none">
            <a:spAutoFit/>
          </a:bodyPr>
          <a:lstStyle/>
          <a:p>
            <a:r>
              <a:rPr lang="en-US" altLang="zh-CN" dirty="0"/>
              <a:t>participants'</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515610"/>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词语</a:t>
            </a:r>
            <a:r>
              <a:rPr lang="zh-CN" altLang="zh-CN" kern="100" dirty="0">
                <a:solidFill>
                  <a:srgbClr val="000000"/>
                </a:solidFill>
                <a:latin typeface="Times New Roman" panose="02020603050405020304"/>
                <a:cs typeface="Times New Roman" panose="02020603050405020304"/>
              </a:rPr>
              <a:t>填空</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endParaRPr lang="en-US" altLang="zh-CN" kern="100" dirty="0" smtClean="0">
              <a:solidFill>
                <a:srgbClr val="000000"/>
              </a:solidFill>
              <a:latin typeface="宋体" panose="02010600030101010101" pitchFamily="2" charset="-122"/>
              <a:cs typeface="Times New Roman" panose="02020603050405020304"/>
            </a:endParaRPr>
          </a:p>
          <a:p>
            <a:pPr algn="just">
              <a:spcAft>
                <a:spcPts val="0"/>
              </a:spcAft>
              <a:tabLst>
                <a:tab pos="5311140" algn="l"/>
              </a:tabLst>
            </a:pPr>
            <a:r>
              <a:rPr lang="en-US" altLang="zh-CN" kern="100" dirty="0" smtClean="0">
                <a:solidFill>
                  <a:srgbClr val="000000"/>
                </a:solidFill>
                <a:latin typeface="宋体" panose="02010600030101010101" pitchFamily="2" charset="-122"/>
                <a:cs typeface="Times New Roman" panose="02020603050405020304"/>
              </a:rPr>
              <a:t>①</a:t>
            </a:r>
            <a:r>
              <a:rPr lang="en-US" altLang="zh-CN" kern="100" dirty="0">
                <a:solidFill>
                  <a:srgbClr val="000000"/>
                </a:solidFill>
                <a:latin typeface="Times New Roman" panose="02020603050405020304"/>
                <a:cs typeface="Courier New" panose="02070309020205020404"/>
              </a:rPr>
              <a:t>They all </a:t>
            </a:r>
            <a:r>
              <a:rPr lang="en-US" altLang="zh-CN" kern="100" dirty="0" smtClean="0">
                <a:solidFill>
                  <a:srgbClr val="000000"/>
                </a:solidFill>
                <a:latin typeface="Times New Roman" panose="02020603050405020304"/>
                <a:cs typeface="Courier New" panose="02070309020205020404"/>
              </a:rPr>
              <a:t>________________________ </a:t>
            </a:r>
            <a:r>
              <a:rPr lang="en-US" altLang="zh-CN" kern="100" dirty="0">
                <a:solidFill>
                  <a:srgbClr val="000000"/>
                </a:solidFill>
                <a:latin typeface="Times New Roman" panose="02020603050405020304"/>
                <a:cs typeface="Courier New" panose="02070309020205020404"/>
              </a:rPr>
              <a:t>the competition held last month.</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He ___________ the army at the age of 18.</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I first just watched the game, and then was invited to 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Jane can't __________ the meeting at 3 o'clock this afternoon because she will be teaching a class at that time.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⑤</a:t>
            </a:r>
            <a:r>
              <a:rPr lang="en-US" altLang="zh-CN" kern="100" dirty="0">
                <a:solidFill>
                  <a:srgbClr val="000000"/>
                </a:solidFill>
                <a:latin typeface="Times New Roman" panose="02020603050405020304"/>
                <a:cs typeface="Courier New" panose="02070309020205020404"/>
              </a:rPr>
              <a:t>The famous man </a:t>
            </a:r>
            <a:r>
              <a:rPr lang="en-US" altLang="zh-CN" kern="100" dirty="0" smtClean="0">
                <a:solidFill>
                  <a:srgbClr val="000000"/>
                </a:solidFill>
                <a:latin typeface="Times New Roman" panose="02020603050405020304"/>
                <a:cs typeface="Courier New" panose="02070309020205020404"/>
              </a:rPr>
              <a:t>________________________ </a:t>
            </a:r>
            <a:r>
              <a:rPr lang="en-US" altLang="zh-CN" kern="100" dirty="0">
                <a:solidFill>
                  <a:srgbClr val="000000"/>
                </a:solidFill>
                <a:latin typeface="Times New Roman" panose="02020603050405020304"/>
                <a:cs typeface="Courier New" panose="02070309020205020404"/>
              </a:rPr>
              <a:t>the student movements actively when he was at school.</a:t>
            </a:r>
            <a:endParaRPr lang="zh-CN" altLang="zh-CN" sz="1050" kern="100" dirty="0">
              <a:effectLst/>
              <a:latin typeface="宋体" panose="02010600030101010101" pitchFamily="2" charset="-122"/>
              <a:cs typeface="Courier New" panose="02070309020205020404"/>
            </a:endParaRPr>
          </a:p>
        </p:txBody>
      </p:sp>
      <p:graphicFrame>
        <p:nvGraphicFramePr>
          <p:cNvPr id="3" name="对象 2"/>
          <p:cNvGraphicFramePr>
            <a:graphicFrameLocks noChangeAspect="1"/>
          </p:cNvGraphicFramePr>
          <p:nvPr/>
        </p:nvGraphicFramePr>
        <p:xfrm>
          <a:off x="504825" y="1223807"/>
          <a:ext cx="10512425" cy="747712"/>
        </p:xfrm>
        <a:graphic>
          <a:graphicData uri="http://schemas.openxmlformats.org/presentationml/2006/ole">
            <mc:AlternateContent xmlns:mc="http://schemas.openxmlformats.org/markup-compatibility/2006">
              <mc:Choice xmlns:v="urn:schemas-microsoft-com:vml" Requires="v">
                <p:oleObj spid="_x0000_s4104" name="文档" r:id="rId1" imgW="10514330" imgH="748030" progId="Word.Document.12">
                  <p:embed/>
                </p:oleObj>
              </mc:Choice>
              <mc:Fallback>
                <p:oleObj name="文档" r:id="rId1" imgW="10514330" imgH="748030" progId="Word.Document.12">
                  <p:embed/>
                  <p:pic>
                    <p:nvPicPr>
                      <p:cNvPr id="0" name="图片 4103"/>
                      <p:cNvPicPr/>
                      <p:nvPr/>
                    </p:nvPicPr>
                    <p:blipFill>
                      <a:blip r:embed="rId2"/>
                      <a:stretch>
                        <a:fillRect/>
                      </a:stretch>
                    </p:blipFill>
                    <p:spPr>
                      <a:xfrm>
                        <a:off x="504825" y="1223807"/>
                        <a:ext cx="10512425" cy="747712"/>
                      </a:xfrm>
                      <a:prstGeom prst="rect">
                        <a:avLst/>
                      </a:prstGeom>
                    </p:spPr>
                  </p:pic>
                </p:oleObj>
              </mc:Fallback>
            </mc:AlternateContent>
          </a:graphicData>
        </a:graphic>
      </p:graphicFrame>
      <p:sp>
        <p:nvSpPr>
          <p:cNvPr id="4" name="矩形 3"/>
          <p:cNvSpPr/>
          <p:nvPr/>
        </p:nvSpPr>
        <p:spPr>
          <a:xfrm>
            <a:off x="2232547" y="1799887"/>
            <a:ext cx="3998210" cy="523220"/>
          </a:xfrm>
          <a:prstGeom prst="rect">
            <a:avLst/>
          </a:prstGeom>
        </p:spPr>
        <p:txBody>
          <a:bodyPr wrap="none">
            <a:spAutoFit/>
          </a:bodyPr>
          <a:lstStyle/>
          <a:p>
            <a:r>
              <a:rPr lang="en-US" altLang="zh-CN" dirty="0"/>
              <a:t>participated in/took part in</a:t>
            </a:r>
            <a:endParaRPr lang="zh-CN" altLang="en-US" dirty="0"/>
          </a:p>
        </p:txBody>
      </p:sp>
      <p:sp>
        <p:nvSpPr>
          <p:cNvPr id="5" name="矩形 4"/>
          <p:cNvSpPr/>
          <p:nvPr/>
        </p:nvSpPr>
        <p:spPr>
          <a:xfrm>
            <a:off x="1690817" y="2428827"/>
            <a:ext cx="1080745" cy="523220"/>
          </a:xfrm>
          <a:prstGeom prst="rect">
            <a:avLst/>
          </a:prstGeom>
        </p:spPr>
        <p:txBody>
          <a:bodyPr wrap="none">
            <a:spAutoFit/>
          </a:bodyPr>
          <a:lstStyle/>
          <a:p>
            <a:r>
              <a:rPr lang="en-US" altLang="zh-CN" dirty="0"/>
              <a:t>joined</a:t>
            </a:r>
            <a:endParaRPr lang="zh-CN" altLang="en-US" dirty="0"/>
          </a:p>
        </p:txBody>
      </p:sp>
      <p:sp>
        <p:nvSpPr>
          <p:cNvPr id="6" name="矩形 5"/>
          <p:cNvSpPr/>
          <p:nvPr/>
        </p:nvSpPr>
        <p:spPr>
          <a:xfrm>
            <a:off x="8857467" y="3024057"/>
            <a:ext cx="1111202" cy="523220"/>
          </a:xfrm>
          <a:prstGeom prst="rect">
            <a:avLst/>
          </a:prstGeom>
        </p:spPr>
        <p:txBody>
          <a:bodyPr wrap="none">
            <a:spAutoFit/>
          </a:bodyPr>
          <a:lstStyle/>
          <a:p>
            <a:r>
              <a:rPr lang="en-US" altLang="zh-CN" dirty="0"/>
              <a:t>join in</a:t>
            </a:r>
            <a:endParaRPr lang="zh-CN" altLang="en-US" dirty="0"/>
          </a:p>
        </p:txBody>
      </p:sp>
      <p:sp>
        <p:nvSpPr>
          <p:cNvPr id="7" name="矩形 6"/>
          <p:cNvSpPr/>
          <p:nvPr/>
        </p:nvSpPr>
        <p:spPr>
          <a:xfrm>
            <a:off x="2592597" y="3634047"/>
            <a:ext cx="1059906" cy="523220"/>
          </a:xfrm>
          <a:prstGeom prst="rect">
            <a:avLst/>
          </a:prstGeom>
        </p:spPr>
        <p:txBody>
          <a:bodyPr wrap="none">
            <a:spAutoFit/>
          </a:bodyPr>
          <a:lstStyle/>
          <a:p>
            <a:r>
              <a:rPr lang="en-US" altLang="zh-CN" dirty="0"/>
              <a:t>attend</a:t>
            </a:r>
            <a:endParaRPr lang="zh-CN" altLang="en-US" dirty="0"/>
          </a:p>
        </p:txBody>
      </p:sp>
      <p:sp>
        <p:nvSpPr>
          <p:cNvPr id="8" name="矩形 7"/>
          <p:cNvSpPr/>
          <p:nvPr/>
        </p:nvSpPr>
        <p:spPr>
          <a:xfrm>
            <a:off x="3563077" y="4824307"/>
            <a:ext cx="3998210" cy="523220"/>
          </a:xfrm>
          <a:prstGeom prst="rect">
            <a:avLst/>
          </a:prstGeom>
        </p:spPr>
        <p:txBody>
          <a:bodyPr wrap="none">
            <a:spAutoFit/>
          </a:bodyPr>
          <a:lstStyle/>
          <a:p>
            <a:r>
              <a:rPr lang="en-US" altLang="zh-CN" dirty="0"/>
              <a:t>took part in/participated in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43754"/>
            <a:ext cx="10692000" cy="3105150"/>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应用文写作之倡议书</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因此，我呼吁你们每一个人都</a:t>
            </a:r>
            <a:r>
              <a:rPr lang="zh-CN" altLang="zh-CN" b="1" kern="100" dirty="0">
                <a:solidFill>
                  <a:srgbClr val="000000"/>
                </a:solidFill>
                <a:latin typeface="Times New Roman" panose="02020603050405020304"/>
                <a:cs typeface="Times New Roman" panose="02020603050405020304"/>
              </a:rPr>
              <a:t>参与到这个活动中来</a:t>
            </a:r>
            <a:r>
              <a:rPr lang="zh-CN" altLang="zh-CN" kern="100" dirty="0">
                <a:solidFill>
                  <a:srgbClr val="000000"/>
                </a:solidFill>
                <a:latin typeface="Times New Roman" panose="02020603050405020304"/>
                <a:cs typeface="Times New Roman" panose="02020603050405020304"/>
              </a:rPr>
              <a:t>，为保护我们的家园尽自己的一份力量。</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Therefore, I call on every one of you to ___________________________ and do your part to protect our homeland. </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6913197" y="3465642"/>
            <a:ext cx="3836307" cy="523220"/>
          </a:xfrm>
          <a:prstGeom prst="rect">
            <a:avLst/>
          </a:prstGeom>
        </p:spPr>
        <p:txBody>
          <a:bodyPr wrap="none">
            <a:spAutoFit/>
          </a:bodyPr>
          <a:lstStyle/>
          <a:p>
            <a:r>
              <a:rPr lang="en-US" altLang="zh-CN" dirty="0"/>
              <a:t>participate in this activity</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3"/>
          <p:cNvSpPr>
            <a:spLocks noGrp="1"/>
          </p:cNvSpPr>
          <p:nvPr>
            <p:ph type="subTitle" idx="1"/>
          </p:nvPr>
        </p:nvSpPr>
        <p:spPr bwMode="auto">
          <a:xfrm>
            <a:off x="414338" y="2213080"/>
            <a:ext cx="10693400" cy="18118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教材原文</a:t>
            </a:r>
            <a:r>
              <a:rPr lang="en-US" altLang="zh-CN" kern="100" dirty="0">
                <a:solidFill>
                  <a:srgbClr val="000000"/>
                </a:solidFill>
                <a:latin typeface="IPAPANNEW"/>
                <a:ea typeface="黑体" panose="02010609060101010101" charset="-122"/>
                <a:cs typeface="Times New Roman" panose="02020603050405020304"/>
              </a:rPr>
              <a:t>]</a:t>
            </a:r>
            <a:r>
              <a:rPr lang="en-US" altLang="zh-CN" b="1" kern="100" dirty="0">
                <a:solidFill>
                  <a:srgbClr val="000000"/>
                </a:solidFill>
                <a:latin typeface="Times New Roman" panose="02020603050405020304"/>
                <a:cs typeface="Courier New" panose="02070309020205020404"/>
              </a:rPr>
              <a:t>It is crucial for teenagers to develop</a:t>
            </a:r>
            <a:r>
              <a:rPr lang="en-US" altLang="zh-CN" kern="100" dirty="0">
                <a:solidFill>
                  <a:srgbClr val="000000"/>
                </a:solidFill>
                <a:latin typeface="Times New Roman" panose="02020603050405020304"/>
                <a:cs typeface="Courier New" panose="02070309020205020404"/>
              </a:rPr>
              <a:t> into mature and responsible members of society.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对青少年来说，发展成为成熟和负责任的社会成员是至关重要的。</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22275" y="1655867"/>
            <a:ext cx="10775950" cy="523875"/>
          </a:xfrm>
          <a:prstGeom prst="rect">
            <a:avLst/>
          </a:prstGeom>
          <a:solidFill>
            <a:schemeClr val="bg1">
              <a:lumMod val="75000"/>
            </a:schemeClr>
          </a:solidFill>
        </p:spPr>
        <p:txBody>
          <a:bodyPr>
            <a:spAutoFit/>
          </a:bodyPr>
          <a:lstStyle/>
          <a:p>
            <a:pPr defTabSz="913130" eaLnBrk="0" hangingPunct="0">
              <a:defRPr/>
            </a:pPr>
            <a:r>
              <a:rPr lang="en-US" altLang="zh-CN" kern="100" dirty="0">
                <a:solidFill>
                  <a:srgbClr val="000000"/>
                </a:solidFill>
                <a:latin typeface="Times New Roman" panose="02020603050405020304"/>
                <a:ea typeface="宋体" panose="02010600030101010101" pitchFamily="2" charset="-122"/>
              </a:rPr>
              <a:t>2. </a:t>
            </a:r>
            <a:r>
              <a:rPr lang="en-US" altLang="zh-CN" b="1" kern="100" dirty="0">
                <a:solidFill>
                  <a:srgbClr val="000000"/>
                </a:solidFill>
                <a:latin typeface="宋体" panose="02010600030101010101" pitchFamily="2" charset="-122"/>
                <a:cs typeface="Times New Roman" panose="02020603050405020304"/>
              </a:rPr>
              <a:t>“</a:t>
            </a:r>
            <a:r>
              <a:rPr lang="en-US" altLang="zh-CN" b="1" kern="100" dirty="0">
                <a:solidFill>
                  <a:srgbClr val="000000"/>
                </a:solidFill>
                <a:latin typeface="Times New Roman" panose="02020603050405020304"/>
                <a:ea typeface="黑体" panose="02010609060101010101" charset="-122"/>
              </a:rPr>
              <a:t>It</a:t>
            </a:r>
            <a:r>
              <a:rPr lang="zh-CN" altLang="zh-CN" kern="100" dirty="0">
                <a:solidFill>
                  <a:srgbClr val="000000"/>
                </a:solidFill>
                <a:latin typeface="Times New Roman" panose="02020603050405020304"/>
                <a:ea typeface="黑体" panose="02010609060101010101" charset="-122"/>
                <a:cs typeface="Times New Roman" panose="02020603050405020304"/>
              </a:rPr>
              <a:t>＋</a:t>
            </a:r>
            <a:r>
              <a:rPr lang="en-US" altLang="zh-CN" b="1" kern="100" dirty="0">
                <a:solidFill>
                  <a:srgbClr val="000000"/>
                </a:solidFill>
                <a:latin typeface="Times New Roman" panose="02020603050405020304"/>
                <a:ea typeface="黑体" panose="02010609060101010101" charset="-122"/>
              </a:rPr>
              <a:t>be</a:t>
            </a:r>
            <a:r>
              <a:rPr lang="zh-CN" altLang="zh-CN" kern="100" dirty="0">
                <a:solidFill>
                  <a:srgbClr val="000000"/>
                </a:solidFill>
                <a:latin typeface="Times New Roman" panose="02020603050405020304"/>
                <a:ea typeface="黑体" panose="02010609060101010101" charset="-122"/>
                <a:cs typeface="Times New Roman" panose="02020603050405020304"/>
              </a:rPr>
              <a:t>＋</a:t>
            </a:r>
            <a:r>
              <a:rPr lang="en-US" altLang="zh-CN" b="1" i="1" kern="100" dirty="0">
                <a:solidFill>
                  <a:srgbClr val="000000"/>
                </a:solidFill>
                <a:latin typeface="Times New Roman" panose="02020603050405020304"/>
                <a:ea typeface="黑体" panose="02010609060101010101" charset="-122"/>
              </a:rPr>
              <a:t>adj</a:t>
            </a:r>
            <a:r>
              <a:rPr lang="en-US" altLang="zh-CN" b="1" kern="100" dirty="0">
                <a:solidFill>
                  <a:srgbClr val="000000"/>
                </a:solidFill>
                <a:latin typeface="Times New Roman" panose="02020603050405020304"/>
                <a:ea typeface="黑体" panose="02010609060101010101" charset="-122"/>
              </a:rPr>
              <a:t>.</a:t>
            </a:r>
            <a:r>
              <a:rPr lang="zh-CN" altLang="zh-CN" kern="100" dirty="0">
                <a:solidFill>
                  <a:srgbClr val="000000"/>
                </a:solidFill>
                <a:latin typeface="Times New Roman" panose="02020603050405020304"/>
                <a:ea typeface="黑体" panose="02010609060101010101" charset="-122"/>
                <a:cs typeface="Times New Roman" panose="02020603050405020304"/>
              </a:rPr>
              <a:t>＋</a:t>
            </a:r>
            <a:r>
              <a:rPr lang="en-US" altLang="zh-CN" kern="100" dirty="0">
                <a:solidFill>
                  <a:srgbClr val="000000"/>
                </a:solidFill>
                <a:latin typeface="Times New Roman" panose="02020603050405020304"/>
                <a:ea typeface="黑体" panose="02010609060101010101" charset="-122"/>
              </a:rPr>
              <a:t>(</a:t>
            </a:r>
            <a:r>
              <a:rPr lang="en-US" altLang="zh-CN" b="1" kern="100" dirty="0">
                <a:solidFill>
                  <a:srgbClr val="000000"/>
                </a:solidFill>
                <a:latin typeface="Times New Roman" panose="02020603050405020304"/>
                <a:ea typeface="黑体" panose="02010609060101010101" charset="-122"/>
              </a:rPr>
              <a:t>for sb.</a:t>
            </a:r>
            <a:r>
              <a:rPr lang="en-US" altLang="zh-CN" kern="100" dirty="0">
                <a:solidFill>
                  <a:srgbClr val="000000"/>
                </a:solidFill>
                <a:latin typeface="Times New Roman" panose="02020603050405020304"/>
                <a:ea typeface="黑体" panose="02010609060101010101" charset="-122"/>
              </a:rPr>
              <a:t>)</a:t>
            </a:r>
            <a:r>
              <a:rPr lang="en-US" altLang="zh-CN" b="1" kern="100" dirty="0">
                <a:solidFill>
                  <a:srgbClr val="000000"/>
                </a:solidFill>
                <a:latin typeface="Times New Roman" panose="02020603050405020304"/>
                <a:ea typeface="黑体" panose="02010609060101010101" charset="-122"/>
              </a:rPr>
              <a:t> to do </a:t>
            </a:r>
            <a:r>
              <a:rPr lang="en-US" altLang="zh-CN" b="1" kern="100" dirty="0" err="1">
                <a:solidFill>
                  <a:srgbClr val="000000"/>
                </a:solidFill>
                <a:latin typeface="Times New Roman" panose="02020603050405020304"/>
                <a:ea typeface="黑体" panose="02010609060101010101" charset="-122"/>
              </a:rPr>
              <a:t>sth</a:t>
            </a:r>
            <a:r>
              <a:rPr lang="en-US" altLang="zh-CN" b="1" kern="100" dirty="0">
                <a:solidFill>
                  <a:srgbClr val="000000"/>
                </a:solidFill>
                <a:latin typeface="Times New Roman" panose="02020603050405020304"/>
                <a:ea typeface="黑体" panose="02010609060101010101" charset="-122"/>
              </a:rPr>
              <a:t>.</a:t>
            </a:r>
            <a:r>
              <a:rPr lang="en-US" altLang="zh-CN" b="1"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句型</a:t>
            </a:r>
            <a:endParaRPr lang="zh-CN" altLang="en-US" dirty="0">
              <a:solidFill>
                <a:schemeClr val="tx1"/>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26001"/>
            <a:ext cx="10692000" cy="5515610"/>
          </a:xfrm>
        </p:spPr>
        <p:txBody>
          <a:bodyPr/>
          <a:lstStyle/>
          <a:p>
            <a:pPr algn="just">
              <a:spcAft>
                <a:spcPts val="0"/>
              </a:spcAft>
              <a:tabLst>
                <a:tab pos="5311140" algn="l"/>
              </a:tabLst>
            </a:pPr>
            <a:r>
              <a:rPr lang="en-US" altLang="zh-CN" kern="10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归纳拓展</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句型</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It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be</a:t>
            </a:r>
            <a:r>
              <a:rPr lang="zh-CN" altLang="zh-CN" kern="100" dirty="0">
                <a:solidFill>
                  <a:srgbClr val="000000"/>
                </a:solidFill>
                <a:latin typeface="Times New Roman" panose="02020603050405020304"/>
                <a:cs typeface="Times New Roman" panose="02020603050405020304"/>
              </a:rPr>
              <a:t>＋</a:t>
            </a:r>
            <a:r>
              <a:rPr lang="en-US" altLang="zh-CN" i="1" kern="100" dirty="0">
                <a:solidFill>
                  <a:srgbClr val="000000"/>
                </a:solidFill>
                <a:latin typeface="Times New Roman" panose="02020603050405020304"/>
                <a:cs typeface="Courier New" panose="02070309020205020404"/>
              </a:rPr>
              <a:t>adj</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for</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pitchFamily="18" charset="0"/>
                <a:cs typeface="Times New Roman" panose="02020603050405020304" pitchFamily="18" charset="0"/>
              </a:rPr>
              <a:t>of sb. to do </a:t>
            </a:r>
            <a:r>
              <a:rPr lang="en-US" altLang="zh-CN" kern="100" dirty="0" err="1">
                <a:solidFill>
                  <a:srgbClr val="000000"/>
                </a:solidFill>
                <a:latin typeface="Times New Roman" panose="02020603050405020304" pitchFamily="18" charset="0"/>
                <a:cs typeface="Times New Roman" panose="02020603050405020304" pitchFamily="18" charset="0"/>
              </a:rPr>
              <a:t>sth</a:t>
            </a:r>
            <a:r>
              <a:rPr lang="en-US" altLang="zh-CN" kern="100" dirty="0">
                <a:solidFill>
                  <a:srgbClr val="000000"/>
                </a:solidFill>
                <a:latin typeface="Times New Roman" panose="02020603050405020304" pitchFamily="18" charset="0"/>
                <a:cs typeface="Times New Roman" panose="02020603050405020304" pitchFamily="18" charset="0"/>
              </a:rPr>
              <a:t>.</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IPAPANNEW"/>
                <a:cs typeface="Times New Roman" panose="02020603050405020304"/>
              </a:rPr>
              <a:t>表示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IPAPANNEW"/>
                <a:cs typeface="Times New Roman" panose="02020603050405020304"/>
              </a:rPr>
              <a:t>某人做某事是</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的</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IPAPANNEW"/>
                <a:cs typeface="Times New Roman" panose="02020603050405020304"/>
              </a:rPr>
              <a:t>。在此句型中，</a:t>
            </a:r>
            <a:r>
              <a:rPr lang="en-US" altLang="zh-CN" kern="100" dirty="0">
                <a:solidFill>
                  <a:srgbClr val="000000"/>
                </a:solidFill>
                <a:latin typeface="Times New Roman" panose="02020603050405020304" pitchFamily="18" charset="0"/>
                <a:cs typeface="Times New Roman" panose="02020603050405020304" pitchFamily="18" charset="0"/>
              </a:rPr>
              <a:t>It</a:t>
            </a:r>
            <a:r>
              <a:rPr lang="zh-CN" altLang="zh-CN" kern="100" dirty="0">
                <a:solidFill>
                  <a:srgbClr val="000000"/>
                </a:solidFill>
                <a:latin typeface="IPAPANNEW"/>
                <a:cs typeface="Times New Roman" panose="02020603050405020304"/>
              </a:rPr>
              <a:t>是形式主语，真正的主语是不定式的复合结构</a:t>
            </a:r>
            <a:r>
              <a:rPr lang="en-US" altLang="zh-CN" kern="100" dirty="0">
                <a:solidFill>
                  <a:srgbClr val="000000"/>
                </a:solidFill>
                <a:latin typeface="Times New Roman" panose="02020603050405020304" pitchFamily="18" charset="0"/>
                <a:cs typeface="Times New Roman" panose="02020603050405020304" pitchFamily="18" charset="0"/>
              </a:rPr>
              <a:t>for</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cs typeface="Courier New" panose="02070309020205020404"/>
              </a:rPr>
              <a:t>of sb. to do </a:t>
            </a:r>
            <a:r>
              <a:rPr lang="en-US" altLang="zh-CN" kern="100" dirty="0" err="1">
                <a:solidFill>
                  <a:srgbClr val="000000"/>
                </a:solidFill>
                <a:latin typeface="Times New Roman" panose="02020603050405020304"/>
                <a:cs typeface="Courier New" panose="02070309020205020404"/>
              </a:rPr>
              <a:t>sth</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。若句中的形容词仅仅是描述行为，不对不定式行为者的品格进行评价，用</a:t>
            </a:r>
            <a:r>
              <a:rPr lang="en-US" altLang="zh-CN" kern="100" dirty="0">
                <a:solidFill>
                  <a:srgbClr val="000000"/>
                </a:solidFill>
                <a:latin typeface="Times New Roman" panose="02020603050405020304"/>
                <a:cs typeface="Courier New" panose="02070309020205020404"/>
              </a:rPr>
              <a:t>for</a:t>
            </a:r>
            <a:r>
              <a:rPr lang="zh-CN" altLang="zh-CN" kern="100" dirty="0">
                <a:solidFill>
                  <a:srgbClr val="000000"/>
                </a:solidFill>
                <a:latin typeface="Times New Roman" panose="02020603050405020304"/>
                <a:cs typeface="Times New Roman" panose="02020603050405020304"/>
              </a:rPr>
              <a:t>；这类形容词常用的有</a:t>
            </a:r>
            <a:r>
              <a:rPr lang="en-US" altLang="zh-CN" kern="100" dirty="0">
                <a:solidFill>
                  <a:srgbClr val="000000"/>
                </a:solidFill>
                <a:latin typeface="Times New Roman" panose="02020603050405020304"/>
                <a:cs typeface="Courier New" panose="02070309020205020404"/>
              </a:rPr>
              <a:t>difficult, easy, hard, important, dangerous, (</a:t>
            </a:r>
            <a:r>
              <a:rPr lang="en-US" altLang="zh-CN" kern="100" dirty="0" err="1">
                <a:solidFill>
                  <a:srgbClr val="000000"/>
                </a:solidFill>
                <a:latin typeface="Times New Roman" panose="02020603050405020304"/>
                <a:cs typeface="Courier New" panose="02070309020205020404"/>
              </a:rPr>
              <a:t>im</a:t>
            </a:r>
            <a:r>
              <a:rPr lang="en-US" altLang="zh-CN" kern="100" dirty="0">
                <a:solidFill>
                  <a:srgbClr val="000000"/>
                </a:solidFill>
                <a:latin typeface="Times New Roman" panose="02020603050405020304"/>
                <a:cs typeface="Courier New" panose="02070309020205020404"/>
              </a:rPr>
              <a:t>)possible, interesting, pleasant, necessary</a:t>
            </a:r>
            <a:r>
              <a:rPr lang="zh-CN" altLang="zh-CN" kern="100" dirty="0">
                <a:solidFill>
                  <a:srgbClr val="000000"/>
                </a:solidFill>
                <a:latin typeface="Times New Roman" panose="02020603050405020304"/>
                <a:cs typeface="Times New Roman" panose="02020603050405020304"/>
              </a:rPr>
              <a:t>等。若句中的形容词是描述不定式行为者的性格、品质的，用</a:t>
            </a:r>
            <a:r>
              <a:rPr lang="en-US" altLang="zh-CN" kern="100" dirty="0">
                <a:solidFill>
                  <a:srgbClr val="000000"/>
                </a:solidFill>
                <a:latin typeface="Times New Roman" panose="02020603050405020304"/>
                <a:cs typeface="Courier New" panose="02070309020205020404"/>
              </a:rPr>
              <a:t>of</a:t>
            </a:r>
            <a:r>
              <a:rPr lang="zh-CN" altLang="zh-CN" kern="100" dirty="0">
                <a:solidFill>
                  <a:srgbClr val="000000"/>
                </a:solidFill>
                <a:latin typeface="Times New Roman" panose="02020603050405020304"/>
                <a:cs typeface="Times New Roman" panose="02020603050405020304"/>
              </a:rPr>
              <a:t>；这类形容词常用的有</a:t>
            </a:r>
            <a:r>
              <a:rPr lang="en-US" altLang="zh-CN" kern="100" dirty="0">
                <a:solidFill>
                  <a:srgbClr val="000000"/>
                </a:solidFill>
                <a:latin typeface="Times New Roman" panose="02020603050405020304"/>
                <a:cs typeface="Courier New" panose="02070309020205020404"/>
              </a:rPr>
              <a:t>kind, good, nice, right, wrong, clever, careless, polite, foolish, brave, generous</a:t>
            </a:r>
            <a:r>
              <a:rPr lang="zh-CN" altLang="zh-CN" kern="100" dirty="0">
                <a:solidFill>
                  <a:srgbClr val="000000"/>
                </a:solidFill>
                <a:latin typeface="Times New Roman" panose="02020603050405020304"/>
                <a:cs typeface="Times New Roman" panose="02020603050405020304"/>
              </a:rPr>
              <a:t>等。</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94182"/>
            <a:ext cx="10692000" cy="5633593"/>
          </a:xfrm>
        </p:spPr>
        <p:txBody>
          <a:bodyPr/>
          <a:lstStyle/>
          <a:p>
            <a:pPr algn="just">
              <a:lnSpc>
                <a:spcPct val="130000"/>
              </a:lnSpc>
              <a:spcAft>
                <a:spcPts val="0"/>
              </a:spcAft>
              <a:tabLst>
                <a:tab pos="5311140" algn="l"/>
              </a:tabLst>
            </a:pPr>
            <a:r>
              <a:rPr lang="en-US" altLang="zh-CN" kern="100">
                <a:solidFill>
                  <a:srgbClr val="000000"/>
                </a:solidFill>
                <a:latin typeface="IPAPANNEW"/>
                <a:ea typeface="黑体" panose="02010609060101010101" charset="-122"/>
                <a:cs typeface="Times New Roman" panose="02020603050405020304"/>
              </a:rPr>
              <a:t>[</a:t>
            </a:r>
            <a:r>
              <a:rPr lang="zh-CN" altLang="zh-CN" kern="100" dirty="0">
                <a:solidFill>
                  <a:srgbClr val="000000"/>
                </a:solidFill>
                <a:latin typeface="IPAPANNEW"/>
                <a:ea typeface="黑体" panose="02010609060101010101" charset="-122"/>
                <a:cs typeface="Times New Roman" panose="02020603050405020304"/>
              </a:rPr>
              <a:t>即学即练</a:t>
            </a:r>
            <a:r>
              <a:rPr lang="en-US" altLang="zh-CN" kern="100" dirty="0">
                <a:solidFill>
                  <a:srgbClr val="000000"/>
                </a:solidFill>
                <a:latin typeface="IPAPANNEW"/>
                <a:ea typeface="黑体" panose="02010609060101010101"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a:t>
            </a:r>
            <a:r>
              <a:rPr lang="zh-CN" altLang="zh-CN" kern="100" dirty="0">
                <a:solidFill>
                  <a:srgbClr val="000000"/>
                </a:solidFill>
                <a:latin typeface="Times New Roman" panose="02020603050405020304"/>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It's important ______ you to </a:t>
            </a:r>
            <a:r>
              <a:rPr lang="en-US" altLang="zh-CN" kern="100" dirty="0" err="1">
                <a:solidFill>
                  <a:srgbClr val="000000"/>
                </a:solidFill>
                <a:latin typeface="Times New Roman" panose="02020603050405020304"/>
                <a:cs typeface="Courier New" panose="02070309020205020404"/>
              </a:rPr>
              <a:t>practise</a:t>
            </a:r>
            <a:r>
              <a:rPr lang="en-US" altLang="zh-CN" kern="100" dirty="0">
                <a:solidFill>
                  <a:srgbClr val="000000"/>
                </a:solidFill>
                <a:latin typeface="Times New Roman" panose="02020603050405020304"/>
                <a:cs typeface="Courier New" panose="02070309020205020404"/>
              </a:rPr>
              <a:t> your oral English in daily life.</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②</a:t>
            </a:r>
            <a:r>
              <a:rPr lang="en-US" altLang="zh-CN" kern="100" dirty="0">
                <a:solidFill>
                  <a:srgbClr val="000000"/>
                </a:solidFill>
                <a:latin typeface="Times New Roman" panose="02020603050405020304"/>
                <a:cs typeface="Courier New" panose="02070309020205020404"/>
              </a:rPr>
              <a:t>It's necessary for us ____________ (get) to school on time.</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宋体" panose="02010600030101010101" pitchFamily="2" charset="-122"/>
                <a:cs typeface="宋体" panose="02010600030101010101" pitchFamily="2" charset="-122"/>
              </a:rPr>
              <a:t>③</a:t>
            </a:r>
            <a:r>
              <a:rPr lang="en-US" altLang="zh-CN" kern="100" dirty="0">
                <a:solidFill>
                  <a:srgbClr val="000000"/>
                </a:solidFill>
                <a:latin typeface="Times New Roman" panose="02020603050405020304"/>
                <a:cs typeface="Courier New" panose="02070309020205020404"/>
              </a:rPr>
              <a:t>It's very kind ____ you to help the old man go across the road.</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a:t>
            </a:r>
            <a:r>
              <a:rPr lang="zh-CN" altLang="zh-CN" kern="100" dirty="0">
                <a:solidFill>
                  <a:srgbClr val="000000"/>
                </a:solidFill>
                <a:latin typeface="Times New Roman" panose="02020603050405020304"/>
                <a:cs typeface="Times New Roman" panose="02020603050405020304"/>
              </a:rPr>
              <a:t>写作微练</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ea typeface="楷体_GB2312"/>
                <a:cs typeface="Times New Roman" panose="02020603050405020304"/>
              </a:rPr>
              <a:t>应用文写作之建议信</a:t>
            </a:r>
            <a:r>
              <a:rPr lang="en-US" altLang="zh-CN" kern="100" dirty="0">
                <a:solidFill>
                  <a:srgbClr val="000000"/>
                </a:solidFill>
                <a:latin typeface="Times New Roman" panose="02020603050405020304"/>
                <a:ea typeface="楷体_GB2312"/>
                <a:cs typeface="Courier New" panose="02070309020205020404"/>
              </a:rPr>
              <a:t>)</a:t>
            </a:r>
            <a:r>
              <a:rPr lang="zh-CN" altLang="zh-CN" kern="100" dirty="0">
                <a:solidFill>
                  <a:srgbClr val="000000"/>
                </a:solidFill>
                <a:latin typeface="Times New Roman" panose="02020603050405020304"/>
                <a:cs typeface="Times New Roman" panose="02020603050405020304"/>
              </a:rPr>
              <a:t>最后，你最好积极参加班级活动，在活动中你可以展示你的才能。</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Finally, ____________________________________________________ where you can show your talent.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068094" y="1636717"/>
            <a:ext cx="604653" cy="523220"/>
          </a:xfrm>
          <a:prstGeom prst="rect">
            <a:avLst/>
          </a:prstGeom>
        </p:spPr>
        <p:txBody>
          <a:bodyPr wrap="none">
            <a:spAutoFit/>
          </a:bodyPr>
          <a:lstStyle/>
          <a:p>
            <a:r>
              <a:rPr lang="en-US" altLang="zh-CN" dirty="0"/>
              <a:t>for</a:t>
            </a:r>
            <a:endParaRPr lang="zh-CN" altLang="en-US" dirty="0"/>
          </a:p>
        </p:txBody>
      </p:sp>
      <p:sp>
        <p:nvSpPr>
          <p:cNvPr id="4" name="矩形 3"/>
          <p:cNvSpPr/>
          <p:nvPr/>
        </p:nvSpPr>
        <p:spPr>
          <a:xfrm>
            <a:off x="4265990" y="2184222"/>
            <a:ext cx="990977" cy="523220"/>
          </a:xfrm>
          <a:prstGeom prst="rect">
            <a:avLst/>
          </a:prstGeom>
        </p:spPr>
        <p:txBody>
          <a:bodyPr wrap="none">
            <a:spAutoFit/>
          </a:bodyPr>
          <a:lstStyle/>
          <a:p>
            <a:r>
              <a:rPr lang="en-US" altLang="zh-CN" dirty="0"/>
              <a:t>to get</a:t>
            </a:r>
            <a:endParaRPr lang="zh-CN" altLang="en-US" dirty="0"/>
          </a:p>
        </p:txBody>
      </p:sp>
      <p:sp>
        <p:nvSpPr>
          <p:cNvPr id="5" name="矩形 4"/>
          <p:cNvSpPr/>
          <p:nvPr/>
        </p:nvSpPr>
        <p:spPr>
          <a:xfrm>
            <a:off x="2962764" y="2779352"/>
            <a:ext cx="484428" cy="523220"/>
          </a:xfrm>
          <a:prstGeom prst="rect">
            <a:avLst/>
          </a:prstGeom>
        </p:spPr>
        <p:txBody>
          <a:bodyPr wrap="none">
            <a:spAutoFit/>
          </a:bodyPr>
          <a:lstStyle/>
          <a:p>
            <a:r>
              <a:rPr lang="en-US" altLang="zh-CN" dirty="0"/>
              <a:t>of</a:t>
            </a:r>
            <a:endParaRPr lang="zh-CN" altLang="en-US" dirty="0"/>
          </a:p>
        </p:txBody>
      </p:sp>
      <p:sp>
        <p:nvSpPr>
          <p:cNvPr id="6" name="矩形 5"/>
          <p:cNvSpPr/>
          <p:nvPr/>
        </p:nvSpPr>
        <p:spPr>
          <a:xfrm>
            <a:off x="2147304" y="4949177"/>
            <a:ext cx="8366393" cy="523220"/>
          </a:xfrm>
          <a:prstGeom prst="rect">
            <a:avLst/>
          </a:prstGeom>
        </p:spPr>
        <p:txBody>
          <a:bodyPr wrap="none">
            <a:spAutoFit/>
          </a:bodyPr>
          <a:lstStyle/>
          <a:p>
            <a:r>
              <a:rPr lang="en-US" altLang="zh-CN" dirty="0"/>
              <a:t>it is better for you to take an active part in class activities</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学习任务目标</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2" name="副标题 1"/>
          <p:cNvSpPr>
            <a:spLocks noGrp="1"/>
          </p:cNvSpPr>
          <p:nvPr>
            <p:ph type="subTitle" idx="1"/>
          </p:nvPr>
        </p:nvSpPr>
        <p:spPr>
          <a:xfrm>
            <a:off x="415037" y="2736031"/>
            <a:ext cx="10692000" cy="1227772"/>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Study the sentences, know about tenses and learn to use them correctly.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Learn new expressions to complete relevant exercises. </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8645" y="3117805"/>
            <a:ext cx="25050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755"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rgbClr val="FFFFFF"/>
                </a:solidFill>
                <a:latin typeface="微软雅黑" panose="020B0503020204020204" pitchFamily="34" charset="-122"/>
                <a:ea typeface="微软雅黑" panose="020B0503020204020204" pitchFamily="34" charset="-122"/>
              </a:rPr>
              <a:t>语法研习课</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sp>
        <p:nvSpPr>
          <p:cNvPr id="74756" name="副标题 1"/>
          <p:cNvSpPr>
            <a:spLocks noGrp="1"/>
          </p:cNvSpPr>
          <p:nvPr>
            <p:ph type="subTitle" idx="1"/>
          </p:nvPr>
        </p:nvSpPr>
        <p:spPr bwMode="auto">
          <a:xfrm>
            <a:off x="414338" y="3782875"/>
            <a:ext cx="10693400" cy="183101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zh-CN" altLang="zh-CN" kern="100">
                <a:solidFill>
                  <a:srgbClr val="000000"/>
                </a:solidFill>
                <a:latin typeface="宋体" panose="02010600030101010101" pitchFamily="2" charset="-122"/>
                <a:cs typeface="宋体" panose="02010600030101010101" pitchFamily="2" charset="-122"/>
              </a:rPr>
              <a:t>①</a:t>
            </a:r>
            <a:r>
              <a:rPr lang="en-US" altLang="zh-CN" kern="100" dirty="0">
                <a:solidFill>
                  <a:srgbClr val="000000"/>
                </a:solidFill>
                <a:latin typeface="Times New Roman" panose="02020603050405020304"/>
                <a:cs typeface="Courier New" panose="02070309020205020404"/>
              </a:rPr>
              <a:t>For many of us, it's something we already </a:t>
            </a:r>
            <a:r>
              <a:rPr lang="en-US" altLang="zh-CN" b="1" kern="100" dirty="0">
                <a:solidFill>
                  <a:srgbClr val="000000"/>
                </a:solidFill>
                <a:latin typeface="Times New Roman" panose="02020603050405020304"/>
                <a:cs typeface="Courier New" panose="02070309020205020404"/>
              </a:rPr>
              <a:t>have experienced</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②</a:t>
            </a:r>
            <a:r>
              <a:rPr lang="en-US" altLang="zh-CN" kern="100" dirty="0">
                <a:solidFill>
                  <a:srgbClr val="000000"/>
                </a:solidFill>
                <a:latin typeface="Times New Roman" panose="02020603050405020304"/>
                <a:cs typeface="Courier New" panose="02070309020205020404"/>
              </a:rPr>
              <a:t>What </a:t>
            </a:r>
            <a:r>
              <a:rPr lang="en-US" altLang="zh-CN" b="1" kern="100" dirty="0">
                <a:solidFill>
                  <a:srgbClr val="000000"/>
                </a:solidFill>
                <a:latin typeface="Times New Roman" panose="02020603050405020304"/>
                <a:cs typeface="Courier New" panose="02070309020205020404"/>
              </a:rPr>
              <a:t>will</a:t>
            </a:r>
            <a:r>
              <a:rPr lang="en-US" altLang="zh-CN" kern="100" dirty="0">
                <a:solidFill>
                  <a:srgbClr val="000000"/>
                </a:solidFill>
                <a:latin typeface="Times New Roman" panose="02020603050405020304"/>
                <a:cs typeface="Courier New" panose="02070309020205020404"/>
              </a:rPr>
              <a:t> we </a:t>
            </a:r>
            <a:r>
              <a:rPr lang="en-US" altLang="zh-CN" b="1" kern="100" dirty="0">
                <a:solidFill>
                  <a:srgbClr val="000000"/>
                </a:solidFill>
                <a:latin typeface="Times New Roman" panose="02020603050405020304"/>
                <a:cs typeface="Courier New" panose="02070309020205020404"/>
              </a:rPr>
              <a:t>be doing</a:t>
            </a:r>
            <a:r>
              <a:rPr lang="en-US" altLang="zh-CN" kern="100" dirty="0">
                <a:solidFill>
                  <a:srgbClr val="000000"/>
                </a:solidFill>
                <a:latin typeface="Times New Roman" panose="02020603050405020304"/>
                <a:cs typeface="Courier New" panose="02070309020205020404"/>
              </a:rPr>
              <a:t> in ten years' time?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③</a:t>
            </a:r>
            <a:r>
              <a:rPr lang="en-US" altLang="zh-CN" kern="100" dirty="0">
                <a:solidFill>
                  <a:srgbClr val="000000"/>
                </a:solidFill>
                <a:latin typeface="Times New Roman" panose="02020603050405020304"/>
                <a:cs typeface="Courier New" panose="02070309020205020404"/>
              </a:rPr>
              <a:t>He </a:t>
            </a:r>
            <a:r>
              <a:rPr lang="en-US" altLang="zh-CN" b="1" kern="100" dirty="0">
                <a:solidFill>
                  <a:srgbClr val="000000"/>
                </a:solidFill>
                <a:latin typeface="Times New Roman" panose="02020603050405020304"/>
                <a:cs typeface="Courier New" panose="02070309020205020404"/>
              </a:rPr>
              <a:t>would</a:t>
            </a:r>
            <a:r>
              <a:rPr lang="en-US" altLang="zh-CN" kern="100" dirty="0">
                <a:solidFill>
                  <a:srgbClr val="000000"/>
                </a:solidFill>
                <a:latin typeface="Times New Roman" panose="02020603050405020304"/>
                <a:cs typeface="Courier New" panose="02070309020205020404"/>
              </a:rPr>
              <a:t> later </a:t>
            </a:r>
            <a:r>
              <a:rPr lang="en-US" altLang="zh-CN" b="1" kern="100" dirty="0">
                <a:solidFill>
                  <a:srgbClr val="000000"/>
                </a:solidFill>
                <a:latin typeface="Times New Roman" panose="02020603050405020304"/>
                <a:cs typeface="Courier New" panose="02070309020205020404"/>
              </a:rPr>
              <a:t>go on</a:t>
            </a:r>
            <a:r>
              <a:rPr lang="en-US" altLang="zh-CN" kern="100" dirty="0">
                <a:solidFill>
                  <a:srgbClr val="000000"/>
                </a:solidFill>
                <a:latin typeface="Times New Roman" panose="02020603050405020304"/>
                <a:cs typeface="Courier New" panose="02070309020205020404"/>
              </a:rPr>
              <a:t> to win the Nobel Prize in Literature.</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422275" y="1727877"/>
            <a:ext cx="10702925" cy="1303177"/>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charset="-122"/>
                <a:cs typeface="Times New Roman" panose="02020603050405020304" pitchFamily="18" charset="0"/>
              </a:rPr>
              <a:t>复习动词时态</a:t>
            </a:r>
            <a:r>
              <a:rPr lang="en-US" altLang="zh-CN" b="1" kern="100" dirty="0">
                <a:solidFill>
                  <a:schemeClr val="tx1"/>
                </a:solidFill>
                <a:ea typeface="黑体" panose="02010609060101010101" charset="-122"/>
                <a:cs typeface="Times New Roman" panose="02020603050405020304" pitchFamily="18" charset="0"/>
              </a:rPr>
              <a:t>——</a:t>
            </a:r>
            <a:r>
              <a:rPr lang="zh-CN" altLang="en-US" b="1" kern="100" dirty="0">
                <a:solidFill>
                  <a:schemeClr val="tx1"/>
                </a:solidFill>
                <a:ea typeface="黑体" panose="02010609060101010101" charset="-122"/>
                <a:cs typeface="Times New Roman" panose="02020603050405020304" pitchFamily="18" charset="0"/>
              </a:rPr>
              <a:t>现在完成时、现在完成进行时、过去完成时、过去进行时、将来进行时、过去将来时</a:t>
            </a:r>
            <a:endParaRPr lang="en-US" altLang="zh-CN" b="1" kern="100" dirty="0">
              <a:solidFill>
                <a:schemeClr val="tx1"/>
              </a:solidFill>
              <a:ea typeface="黑体" panose="02010609060101010101" charset="-122"/>
              <a:cs typeface="Times New Roman" panose="02020603050405020304" pitchFamily="18" charset="0"/>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副标题 1"/>
          <p:cNvSpPr>
            <a:spLocks noGrp="1"/>
          </p:cNvSpPr>
          <p:nvPr>
            <p:ph type="subTitle" idx="1"/>
          </p:nvPr>
        </p:nvSpPr>
        <p:spPr bwMode="auto">
          <a:xfrm>
            <a:off x="414338" y="1439837"/>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④</a:t>
            </a:r>
            <a:r>
              <a:rPr lang="en-US" altLang="zh-CN" kern="100" dirty="0">
                <a:solidFill>
                  <a:srgbClr val="000000"/>
                </a:solidFill>
                <a:latin typeface="Times New Roman" panose="02020603050405020304"/>
                <a:cs typeface="Courier New" panose="02070309020205020404"/>
              </a:rPr>
              <a:t>... the young Arthur Conan Doyle, born in Scotland in 1859</a:t>
            </a:r>
            <a:r>
              <a:rPr lang="zh-CN" altLang="zh-CN" kern="100" dirty="0">
                <a:solidFill>
                  <a:srgbClr val="000000"/>
                </a:solidFill>
                <a:latin typeface="Times New Roman" panose="02020603050405020304"/>
                <a:cs typeface="Times New Roman" panose="02020603050405020304"/>
              </a:rPr>
              <a:t>，</a:t>
            </a:r>
            <a:r>
              <a:rPr lang="en-US" altLang="zh-CN" b="1" kern="100" dirty="0">
                <a:solidFill>
                  <a:srgbClr val="000000"/>
                </a:solidFill>
                <a:latin typeface="Times New Roman" panose="02020603050405020304"/>
                <a:cs typeface="Courier New" panose="02070309020205020404"/>
              </a:rPr>
              <a:t>had</a:t>
            </a:r>
            <a:r>
              <a:rPr lang="en-US" altLang="zh-CN" kern="100" dirty="0">
                <a:solidFill>
                  <a:srgbClr val="000000"/>
                </a:solidFill>
                <a:latin typeface="Times New Roman" panose="02020603050405020304"/>
                <a:cs typeface="Courier New" panose="02070309020205020404"/>
              </a:rPr>
              <a:t> originally </a:t>
            </a:r>
            <a:r>
              <a:rPr lang="en-US" altLang="zh-CN" b="1" kern="100" dirty="0">
                <a:solidFill>
                  <a:srgbClr val="000000"/>
                </a:solidFill>
                <a:latin typeface="Times New Roman" panose="02020603050405020304"/>
                <a:cs typeface="Courier New" panose="02070309020205020404"/>
              </a:rPr>
              <a:t>worked</a:t>
            </a:r>
            <a:r>
              <a:rPr lang="en-US" altLang="zh-CN" kern="100" dirty="0">
                <a:solidFill>
                  <a:srgbClr val="000000"/>
                </a:solidFill>
                <a:latin typeface="Times New Roman" panose="02020603050405020304"/>
                <a:cs typeface="Courier New" panose="02070309020205020404"/>
              </a:rPr>
              <a:t> as a doctor.</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⑤</a:t>
            </a:r>
            <a:r>
              <a:rPr lang="en-US" altLang="zh-CN" kern="100" dirty="0">
                <a:solidFill>
                  <a:srgbClr val="000000"/>
                </a:solidFill>
                <a:latin typeface="Times New Roman" panose="02020603050405020304"/>
                <a:cs typeface="Courier New" panose="02070309020205020404"/>
              </a:rPr>
              <a:t>... Doyle wrote some of his early Holmes stories while he </a:t>
            </a:r>
            <a:r>
              <a:rPr lang="en-US" altLang="zh-CN" b="1" kern="100" dirty="0">
                <a:solidFill>
                  <a:srgbClr val="000000"/>
                </a:solidFill>
                <a:latin typeface="Times New Roman" panose="02020603050405020304"/>
                <a:cs typeface="Courier New" panose="02070309020205020404"/>
              </a:rPr>
              <a:t>was waiting for</a:t>
            </a:r>
            <a:r>
              <a:rPr lang="en-US" altLang="zh-CN" kern="100" dirty="0">
                <a:solidFill>
                  <a:srgbClr val="000000"/>
                </a:solidFill>
                <a:latin typeface="Times New Roman" panose="02020603050405020304"/>
                <a:cs typeface="Courier New" panose="02070309020205020404"/>
              </a:rPr>
              <a:t> patients in his medical practice in London.</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⑥</a:t>
            </a:r>
            <a:r>
              <a:rPr lang="en-US" altLang="zh-CN" kern="100" dirty="0">
                <a:solidFill>
                  <a:srgbClr val="000000"/>
                </a:solidFill>
                <a:latin typeface="Times New Roman" panose="02020603050405020304"/>
                <a:cs typeface="Courier New" panose="02070309020205020404"/>
              </a:rPr>
              <a:t>... but Sherlock Holmes </a:t>
            </a:r>
            <a:r>
              <a:rPr lang="en-US" altLang="zh-CN" b="1" kern="100" dirty="0">
                <a:solidFill>
                  <a:srgbClr val="000000"/>
                </a:solidFill>
                <a:latin typeface="Times New Roman" panose="02020603050405020304"/>
                <a:cs typeface="Courier New" panose="02070309020205020404"/>
              </a:rPr>
              <a:t>has been entertaining</a:t>
            </a:r>
            <a:r>
              <a:rPr lang="en-US" altLang="zh-CN" kern="100" dirty="0">
                <a:solidFill>
                  <a:srgbClr val="000000"/>
                </a:solidFill>
                <a:latin typeface="Times New Roman" panose="02020603050405020304"/>
                <a:cs typeface="Courier New" panose="02070309020205020404"/>
              </a:rPr>
              <a:t> readers for well over a century.</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85360"/>
            <a:ext cx="10692000" cy="4310380"/>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以上例句中含完成时态的句子有</a:t>
            </a:r>
            <a:r>
              <a:rPr lang="en-US" altLang="zh-CN" kern="100" dirty="0">
                <a:solidFill>
                  <a:srgbClr val="000000"/>
                </a:solidFill>
                <a:latin typeface="Times New Roman" panose="02020603050405020304"/>
                <a:ea typeface="楷体_GB2312"/>
                <a:cs typeface="Courier New" panose="02070309020205020404"/>
              </a:rPr>
              <a:t>________</a:t>
            </a:r>
            <a:r>
              <a:rPr lang="en-US" altLang="zh-CN" kern="100" dirty="0" smtClean="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填序号</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，完成时态经常与</a:t>
            </a:r>
            <a:r>
              <a:rPr lang="en-US" altLang="zh-CN" kern="100" dirty="0">
                <a:solidFill>
                  <a:srgbClr val="000000"/>
                </a:solidFill>
                <a:latin typeface="Times New Roman" panose="02020603050405020304"/>
                <a:cs typeface="Courier New" panose="02070309020205020404"/>
              </a:rPr>
              <a:t>already</a:t>
            </a:r>
            <a:r>
              <a:rPr lang="zh-CN" altLang="en-US" kern="100" dirty="0">
                <a:solidFill>
                  <a:srgbClr val="000000"/>
                </a:solidFill>
                <a:latin typeface="Times New Roman" panose="02020603050405020304"/>
                <a:cs typeface="Courier New" panose="02070309020205020404"/>
              </a:rPr>
              <a:t>和</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for</a:t>
            </a:r>
            <a:r>
              <a:rPr lang="zh-CN" altLang="zh-CN" kern="100" dirty="0">
                <a:solidFill>
                  <a:srgbClr val="000000"/>
                </a:solidFill>
                <a:latin typeface="Times New Roman" panose="02020603050405020304"/>
                <a:cs typeface="Times New Roman" panose="02020603050405020304"/>
              </a:rPr>
              <a:t>＋时间段</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等时间状语连用。</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例句</a:t>
            </a:r>
            <a:r>
              <a:rPr lang="en-US" altLang="zh-CN" kern="100" dirty="0">
                <a:solidFill>
                  <a:srgbClr val="000000"/>
                </a:solidFill>
                <a:latin typeface="宋体" panose="02010600030101010101" pitchFamily="2" charset="-122"/>
                <a:cs typeface="Times New Roman" panose="02020603050405020304"/>
              </a:rPr>
              <a:t>②⑤⑥</a:t>
            </a:r>
            <a:r>
              <a:rPr lang="zh-CN" altLang="zh-CN" kern="100" dirty="0">
                <a:solidFill>
                  <a:srgbClr val="000000"/>
                </a:solidFill>
                <a:latin typeface="Times New Roman" panose="02020603050405020304"/>
                <a:cs typeface="Times New Roman" panose="02020603050405020304"/>
              </a:rPr>
              <a:t>中含有</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时态；例句</a:t>
            </a:r>
            <a:r>
              <a:rPr lang="en-US" altLang="zh-CN" kern="100" dirty="0">
                <a:solidFill>
                  <a:srgbClr val="000000"/>
                </a:solidFill>
                <a:latin typeface="宋体" panose="02010600030101010101" pitchFamily="2" charset="-122"/>
                <a:cs typeface="Times New Roman" panose="02020603050405020304"/>
              </a:rPr>
              <a:t>②</a:t>
            </a:r>
            <a:r>
              <a:rPr lang="zh-CN" altLang="zh-CN" kern="100" dirty="0">
                <a:solidFill>
                  <a:srgbClr val="000000"/>
                </a:solidFill>
                <a:latin typeface="Times New Roman" panose="02020603050405020304"/>
                <a:cs typeface="Times New Roman" panose="02020603050405020304"/>
              </a:rPr>
              <a:t>中的结构为</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will be</a:t>
            </a:r>
            <a:r>
              <a:rPr lang="zh-CN" altLang="zh-CN" kern="100" dirty="0">
                <a:solidFill>
                  <a:srgbClr val="000000"/>
                </a:solidFill>
                <a:latin typeface="Times New Roman" panose="02020603050405020304"/>
                <a:cs typeface="Times New Roman" panose="02020603050405020304"/>
              </a:rPr>
              <a:t>＋现在分词</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，表示</a:t>
            </a:r>
            <a:r>
              <a:rPr lang="en-US" altLang="zh-CN" kern="100" dirty="0">
                <a:solidFill>
                  <a:srgbClr val="000000"/>
                </a:solidFill>
                <a:latin typeface="Times New Roman" panose="02020603050405020304"/>
                <a:ea typeface="楷体_GB2312"/>
                <a:cs typeface="Courier New" panose="02070309020205020404"/>
              </a:rPr>
              <a:t>____________</a:t>
            </a:r>
            <a:r>
              <a:rPr lang="zh-CN" altLang="zh-CN" kern="100" dirty="0">
                <a:solidFill>
                  <a:srgbClr val="000000"/>
                </a:solidFill>
                <a:latin typeface="Times New Roman" panose="02020603050405020304"/>
                <a:cs typeface="Times New Roman" panose="02020603050405020304"/>
              </a:rPr>
              <a:t>；例句</a:t>
            </a:r>
            <a:r>
              <a:rPr lang="en-US" altLang="zh-CN" kern="100" dirty="0">
                <a:solidFill>
                  <a:srgbClr val="000000"/>
                </a:solidFill>
                <a:latin typeface="宋体" panose="02010600030101010101" pitchFamily="2" charset="-122"/>
                <a:cs typeface="Times New Roman" panose="02020603050405020304"/>
              </a:rPr>
              <a:t>⑤</a:t>
            </a:r>
            <a:r>
              <a:rPr lang="zh-CN" altLang="zh-CN" kern="100" dirty="0">
                <a:solidFill>
                  <a:srgbClr val="000000"/>
                </a:solidFill>
                <a:latin typeface="Times New Roman" panose="02020603050405020304"/>
                <a:cs typeface="Times New Roman" panose="02020603050405020304"/>
              </a:rPr>
              <a:t>中的结构为</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was</a:t>
            </a:r>
            <a:r>
              <a:rPr lang="zh-CN" altLang="zh-CN" kern="100" dirty="0">
                <a:solidFill>
                  <a:srgbClr val="000000"/>
                </a:solidFill>
                <a:latin typeface="Times New Roman" panose="02020603050405020304"/>
                <a:cs typeface="Times New Roman" panose="02020603050405020304"/>
              </a:rPr>
              <a:t>＋现在分词</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，表示</a:t>
            </a:r>
            <a:r>
              <a:rPr lang="en-US" altLang="zh-CN" kern="100" dirty="0">
                <a:solidFill>
                  <a:srgbClr val="000000"/>
                </a:solidFill>
                <a:latin typeface="Times New Roman" panose="02020603050405020304"/>
                <a:ea typeface="楷体_GB2312"/>
                <a:cs typeface="Courier New" panose="02070309020205020404"/>
              </a:rPr>
              <a:t>____________</a:t>
            </a:r>
            <a:r>
              <a:rPr lang="zh-CN" altLang="zh-CN" kern="100" dirty="0">
                <a:solidFill>
                  <a:srgbClr val="000000"/>
                </a:solidFill>
                <a:latin typeface="Times New Roman" panose="02020603050405020304"/>
                <a:cs typeface="Times New Roman" panose="02020603050405020304"/>
              </a:rPr>
              <a:t>，例句</a:t>
            </a:r>
            <a:r>
              <a:rPr lang="en-US" altLang="zh-CN" kern="100" dirty="0">
                <a:solidFill>
                  <a:srgbClr val="000000"/>
                </a:solidFill>
                <a:latin typeface="宋体" panose="02010600030101010101" pitchFamily="2" charset="-122"/>
                <a:cs typeface="Times New Roman" panose="02020603050405020304"/>
              </a:rPr>
              <a:t>⑥</a:t>
            </a:r>
            <a:r>
              <a:rPr lang="zh-CN" altLang="zh-CN" kern="100" dirty="0">
                <a:solidFill>
                  <a:srgbClr val="000000"/>
                </a:solidFill>
                <a:latin typeface="Times New Roman" panose="02020603050405020304"/>
                <a:cs typeface="Times New Roman" panose="02020603050405020304"/>
              </a:rPr>
              <a:t>中的结构为</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has been</a:t>
            </a:r>
            <a:r>
              <a:rPr lang="zh-CN" altLang="zh-CN" kern="100" dirty="0">
                <a:solidFill>
                  <a:srgbClr val="000000"/>
                </a:solidFill>
                <a:latin typeface="Times New Roman" panose="02020603050405020304"/>
                <a:cs typeface="Times New Roman" panose="02020603050405020304"/>
              </a:rPr>
              <a:t>＋现在分词</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，表示</a:t>
            </a:r>
            <a:r>
              <a:rPr lang="en-US" altLang="zh-CN" kern="100" dirty="0">
                <a:solidFill>
                  <a:srgbClr val="000000"/>
                </a:solidFill>
                <a:latin typeface="Times New Roman" panose="02020603050405020304"/>
                <a:ea typeface="楷体_GB2312"/>
                <a:cs typeface="Courier New" panose="02070309020205020404"/>
              </a:rPr>
              <a:t>________________</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例句</a:t>
            </a:r>
            <a:r>
              <a:rPr lang="en-US" altLang="zh-CN" kern="100" dirty="0">
                <a:solidFill>
                  <a:srgbClr val="000000"/>
                </a:solidFill>
                <a:latin typeface="宋体" panose="02010600030101010101" pitchFamily="2" charset="-122"/>
                <a:cs typeface="Times New Roman" panose="02020603050405020304"/>
              </a:rPr>
              <a:t>③</a:t>
            </a:r>
            <a:r>
              <a:rPr lang="zh-CN" altLang="zh-CN" kern="100" dirty="0">
                <a:solidFill>
                  <a:srgbClr val="000000"/>
                </a:solidFill>
                <a:latin typeface="Times New Roman" panose="02020603050405020304"/>
                <a:cs typeface="Times New Roman" panose="02020603050405020304"/>
              </a:rPr>
              <a:t>中的结构为</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________</a:t>
            </a:r>
            <a:r>
              <a:rPr lang="zh-CN" altLang="zh-CN" kern="100" dirty="0">
                <a:solidFill>
                  <a:srgbClr val="000000"/>
                </a:solidFill>
                <a:latin typeface="Times New Roman" panose="02020603050405020304"/>
                <a:cs typeface="Times New Roman" panose="02020603050405020304"/>
              </a:rPr>
              <a:t>＋动词原形</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，表示过去将来时。</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6155383" y="1161322"/>
            <a:ext cx="1261884" cy="523220"/>
          </a:xfrm>
          <a:prstGeom prst="rect">
            <a:avLst/>
          </a:prstGeom>
        </p:spPr>
        <p:txBody>
          <a:bodyPr wrap="none">
            <a:spAutoFit/>
          </a:bodyPr>
          <a:lstStyle/>
          <a:p>
            <a:r>
              <a:rPr lang="en-US" altLang="zh-CN" dirty="0"/>
              <a:t>①④⑥</a:t>
            </a:r>
            <a:endParaRPr lang="zh-CN" altLang="en-US" dirty="0"/>
          </a:p>
        </p:txBody>
      </p:sp>
      <p:sp>
        <p:nvSpPr>
          <p:cNvPr id="4" name="矩形 3"/>
          <p:cNvSpPr/>
          <p:nvPr/>
        </p:nvSpPr>
        <p:spPr>
          <a:xfrm>
            <a:off x="3923073" y="2347392"/>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进行</a:t>
            </a:r>
            <a:endParaRPr lang="zh-CN" altLang="en-US" dirty="0"/>
          </a:p>
        </p:txBody>
      </p:sp>
      <p:sp>
        <p:nvSpPr>
          <p:cNvPr id="5" name="矩形 4"/>
          <p:cNvSpPr/>
          <p:nvPr/>
        </p:nvSpPr>
        <p:spPr>
          <a:xfrm>
            <a:off x="3240687" y="295204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将来进行时</a:t>
            </a:r>
            <a:endParaRPr lang="zh-CN" altLang="en-US" dirty="0"/>
          </a:p>
        </p:txBody>
      </p:sp>
      <p:sp>
        <p:nvSpPr>
          <p:cNvPr id="6" name="矩形 5"/>
          <p:cNvSpPr/>
          <p:nvPr/>
        </p:nvSpPr>
        <p:spPr>
          <a:xfrm>
            <a:off x="2394449" y="3556702"/>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过去进行时</a:t>
            </a:r>
            <a:endParaRPr lang="zh-CN" altLang="en-US" dirty="0"/>
          </a:p>
        </p:txBody>
      </p:sp>
      <p:sp>
        <p:nvSpPr>
          <p:cNvPr id="7" name="矩形 6"/>
          <p:cNvSpPr/>
          <p:nvPr/>
        </p:nvSpPr>
        <p:spPr>
          <a:xfrm>
            <a:off x="2414772" y="4157067"/>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现在完成进行时</a:t>
            </a:r>
            <a:endParaRPr lang="zh-CN" altLang="en-US" dirty="0"/>
          </a:p>
        </p:txBody>
      </p:sp>
      <p:sp>
        <p:nvSpPr>
          <p:cNvPr id="8" name="矩形 7"/>
          <p:cNvSpPr/>
          <p:nvPr/>
        </p:nvSpPr>
        <p:spPr>
          <a:xfrm>
            <a:off x="4215022" y="4752297"/>
            <a:ext cx="1082348" cy="523220"/>
          </a:xfrm>
          <a:prstGeom prst="rect">
            <a:avLst/>
          </a:prstGeom>
        </p:spPr>
        <p:txBody>
          <a:bodyPr wrap="none">
            <a:spAutoFit/>
          </a:bodyPr>
          <a:lstStyle/>
          <a:p>
            <a:r>
              <a:rPr lang="en-US" altLang="zh-CN" dirty="0"/>
              <a:t>would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9595" y="1304432"/>
            <a:ext cx="25431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副标题 1"/>
          <p:cNvSpPr>
            <a:spLocks noGrp="1"/>
          </p:cNvSpPr>
          <p:nvPr>
            <p:ph type="subTitle" idx="1"/>
          </p:nvPr>
        </p:nvSpPr>
        <p:spPr bwMode="auto">
          <a:xfrm>
            <a:off x="414338" y="2002839"/>
            <a:ext cx="10693400" cy="310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一、现在完成时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概念及构成</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现在完成时表示到目前为止已经完成的动作或存在的状态，它强调的是结果，而不是动作。</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构成：</a:t>
            </a:r>
            <a:r>
              <a:rPr lang="en-US" altLang="zh-CN" kern="100" dirty="0">
                <a:solidFill>
                  <a:srgbClr val="000000"/>
                </a:solidFill>
                <a:latin typeface="Times New Roman" panose="02020603050405020304"/>
                <a:cs typeface="Courier New" panose="02070309020205020404"/>
              </a:rPr>
              <a:t>have/has</a:t>
            </a:r>
            <a:r>
              <a:rPr lang="zh-CN" altLang="zh-CN" kern="100" dirty="0">
                <a:solidFill>
                  <a:srgbClr val="000000"/>
                </a:solidFill>
                <a:latin typeface="Times New Roman" panose="02020603050405020304"/>
                <a:cs typeface="Times New Roman" panose="02020603050405020304"/>
              </a:rPr>
              <a:t>＋过去分词</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914178"/>
            <a:ext cx="10692000" cy="4912995"/>
          </a:xfrm>
        </p:spPr>
        <p:txBody>
          <a:bodyPr/>
          <a:lstStyle/>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用法</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表示过去发生或已经完成的某一动作对现在造成的影响或结果，常与</a:t>
            </a:r>
            <a:r>
              <a:rPr lang="en-US" altLang="zh-CN" kern="100" dirty="0">
                <a:solidFill>
                  <a:srgbClr val="000000"/>
                </a:solidFill>
                <a:latin typeface="Times New Roman" panose="02020603050405020304"/>
                <a:cs typeface="Courier New" panose="02070309020205020404"/>
              </a:rPr>
              <a:t>already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just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recently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so far</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up to now</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till now</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ever</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never</a:t>
            </a:r>
            <a:r>
              <a:rPr lang="zh-CN" altLang="zh-CN" kern="100" dirty="0">
                <a:solidFill>
                  <a:srgbClr val="000000"/>
                </a:solidFill>
                <a:latin typeface="Times New Roman" panose="02020603050405020304"/>
                <a:cs typeface="Times New Roman" panose="02020603050405020304"/>
              </a:rPr>
              <a:t>等连用。</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a:t>
            </a:r>
            <a:r>
              <a:rPr lang="en-US" altLang="zh-CN" b="1" kern="100" dirty="0">
                <a:solidFill>
                  <a:srgbClr val="000000"/>
                </a:solidFill>
                <a:latin typeface="Times New Roman" panose="02020603050405020304"/>
                <a:cs typeface="Courier New" panose="02070309020205020404"/>
              </a:rPr>
              <a:t>have already finished</a:t>
            </a:r>
            <a:r>
              <a:rPr lang="en-US" altLang="zh-CN" kern="100" dirty="0">
                <a:solidFill>
                  <a:srgbClr val="000000"/>
                </a:solidFill>
                <a:latin typeface="Times New Roman" panose="02020603050405020304"/>
                <a:cs typeface="Courier New" panose="02070309020205020404"/>
              </a:rPr>
              <a:t> all the work.</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我已经完成了所有的工作。</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err="1">
                <a:solidFill>
                  <a:srgbClr val="000000"/>
                </a:solidFill>
                <a:latin typeface="Times New Roman" panose="02020603050405020304"/>
                <a:cs typeface="Courier New" panose="02070309020205020404"/>
              </a:rPr>
              <a:t>Mr</a:t>
            </a:r>
            <a:r>
              <a:rPr lang="en-US" altLang="zh-CN" kern="100" dirty="0">
                <a:solidFill>
                  <a:srgbClr val="000000"/>
                </a:solidFill>
                <a:latin typeface="Times New Roman" panose="02020603050405020304"/>
                <a:cs typeface="Courier New" panose="02070309020205020404"/>
              </a:rPr>
              <a:t> Smith </a:t>
            </a:r>
            <a:r>
              <a:rPr lang="en-US" altLang="zh-CN" b="1" kern="100" dirty="0">
                <a:solidFill>
                  <a:srgbClr val="000000"/>
                </a:solidFill>
                <a:latin typeface="Times New Roman" panose="02020603050405020304"/>
                <a:cs typeface="Courier New" panose="02070309020205020404"/>
              </a:rPr>
              <a:t>has just left</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史密斯先生刚离开。</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1797"/>
            <a:ext cx="10692000" cy="4315027"/>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表示过去已经开始并持续到现在</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可能还会继续进行下去</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的动作或状态，常和表示一段时间的状语连用，如</a:t>
            </a:r>
            <a:r>
              <a:rPr lang="en-US" altLang="zh-CN" kern="100" dirty="0">
                <a:solidFill>
                  <a:srgbClr val="000000"/>
                </a:solidFill>
                <a:latin typeface="Times New Roman" panose="02020603050405020304"/>
                <a:cs typeface="Courier New" panose="02070309020205020404"/>
              </a:rPr>
              <a:t>for</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since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these days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this year</a:t>
            </a:r>
            <a:r>
              <a:rPr lang="zh-CN" altLang="zh-CN" kern="100" dirty="0">
                <a:solidFill>
                  <a:srgbClr val="000000"/>
                </a:solidFill>
                <a:latin typeface="Times New Roman" panose="02020603050405020304"/>
                <a:cs typeface="Times New Roman" panose="02020603050405020304"/>
              </a:rPr>
              <a:t>等。</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We </a:t>
            </a:r>
            <a:r>
              <a:rPr lang="en-US" altLang="zh-CN" b="1" kern="100" dirty="0">
                <a:solidFill>
                  <a:srgbClr val="000000"/>
                </a:solidFill>
                <a:latin typeface="Times New Roman" panose="02020603050405020304"/>
                <a:cs typeface="Courier New" panose="02070309020205020404"/>
              </a:rPr>
              <a:t>have been</a:t>
            </a:r>
            <a:r>
              <a:rPr lang="en-US" altLang="zh-CN" kern="100" dirty="0">
                <a:solidFill>
                  <a:srgbClr val="000000"/>
                </a:solidFill>
                <a:latin typeface="Times New Roman" panose="02020603050405020304"/>
                <a:cs typeface="Courier New" panose="02070309020205020404"/>
              </a:rPr>
              <a:t> good friends </a:t>
            </a:r>
            <a:r>
              <a:rPr lang="en-US" altLang="zh-CN" b="1" kern="100" dirty="0">
                <a:solidFill>
                  <a:srgbClr val="000000"/>
                </a:solidFill>
                <a:latin typeface="Times New Roman" panose="02020603050405020304"/>
                <a:cs typeface="Courier New" panose="02070309020205020404"/>
              </a:rPr>
              <a:t>since</a:t>
            </a:r>
            <a:r>
              <a:rPr lang="en-US" altLang="zh-CN" kern="100" dirty="0">
                <a:solidFill>
                  <a:srgbClr val="000000"/>
                </a:solidFill>
                <a:latin typeface="Times New Roman" panose="02020603050405020304"/>
                <a:cs typeface="Courier New" panose="02070309020205020404"/>
              </a:rPr>
              <a:t> we were very young.</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我们从小就是好朋友。</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a:t>
            </a:r>
            <a:r>
              <a:rPr lang="en-US" altLang="zh-CN" b="1" kern="100" dirty="0">
                <a:solidFill>
                  <a:srgbClr val="000000"/>
                </a:solidFill>
                <a:latin typeface="Times New Roman" panose="02020603050405020304"/>
                <a:cs typeface="Courier New" panose="02070309020205020404"/>
              </a:rPr>
              <a:t>have been</a:t>
            </a:r>
            <a:r>
              <a:rPr lang="en-US" altLang="zh-CN" kern="100" dirty="0">
                <a:solidFill>
                  <a:srgbClr val="000000"/>
                </a:solidFill>
                <a:latin typeface="Times New Roman" panose="02020603050405020304"/>
                <a:cs typeface="Courier New" panose="02070309020205020404"/>
              </a:rPr>
              <a:t> in the army </a:t>
            </a:r>
            <a:r>
              <a:rPr lang="en-US" altLang="zh-CN" b="1" kern="100" dirty="0">
                <a:solidFill>
                  <a:srgbClr val="000000"/>
                </a:solidFill>
                <a:latin typeface="Times New Roman" panose="02020603050405020304"/>
                <a:cs typeface="Courier New" panose="02070309020205020404"/>
              </a:rPr>
              <a:t>for</a:t>
            </a:r>
            <a:r>
              <a:rPr lang="en-US" altLang="zh-CN" kern="100" dirty="0">
                <a:solidFill>
                  <a:srgbClr val="000000"/>
                </a:solidFill>
                <a:latin typeface="Times New Roman" panose="02020603050405020304"/>
                <a:cs typeface="Courier New" panose="02070309020205020404"/>
              </a:rPr>
              <a:t> more than 5 years.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我在部队已经待了五年多了。</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583857"/>
            <a:ext cx="10692000" cy="3105150"/>
          </a:xfrm>
        </p:spPr>
        <p:txBody>
          <a:bodyPr/>
          <a:lstStyle/>
          <a:p>
            <a:pPr algn="just">
              <a:spcAft>
                <a:spcPts val="0"/>
              </a:spcAft>
              <a:tabLst>
                <a:tab pos="5311140" algn="l"/>
              </a:tabLst>
            </a:pPr>
            <a:r>
              <a:rPr lang="en-US" altLang="zh-CN" kern="10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在时间状语从句和条件状语从句中代替将来完成时。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Once you </a:t>
            </a:r>
            <a:r>
              <a:rPr lang="en-US" altLang="zh-CN" b="1" kern="100" dirty="0">
                <a:solidFill>
                  <a:srgbClr val="000000"/>
                </a:solidFill>
                <a:latin typeface="Times New Roman" panose="02020603050405020304"/>
                <a:cs typeface="Courier New" panose="02070309020205020404"/>
              </a:rPr>
              <a:t>have promised, </a:t>
            </a:r>
            <a:r>
              <a:rPr lang="en-US" altLang="zh-CN" kern="100" dirty="0">
                <a:solidFill>
                  <a:srgbClr val="000000"/>
                </a:solidFill>
                <a:latin typeface="Times New Roman" panose="02020603050405020304"/>
                <a:cs typeface="Courier New" panose="02070309020205020404"/>
              </a:rPr>
              <a:t>you should keep it.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一旦许下诺言，你就应当遵守。</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As long as you </a:t>
            </a:r>
            <a:r>
              <a:rPr lang="en-US" altLang="zh-CN" b="1" kern="100" dirty="0">
                <a:solidFill>
                  <a:srgbClr val="000000"/>
                </a:solidFill>
                <a:latin typeface="Times New Roman" panose="02020603050405020304"/>
                <a:cs typeface="Courier New" panose="02070309020205020404"/>
              </a:rPr>
              <a:t>have cleaned</a:t>
            </a:r>
            <a:r>
              <a:rPr lang="en-US" altLang="zh-CN" kern="100" dirty="0">
                <a:solidFill>
                  <a:srgbClr val="000000"/>
                </a:solidFill>
                <a:latin typeface="Times New Roman" panose="02020603050405020304"/>
                <a:cs typeface="Courier New" panose="02070309020205020404"/>
              </a:rPr>
              <a:t> all the windows, you are allowed to play.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只要你把所有的窗户擦完，你就可以玩了。</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58904"/>
            <a:ext cx="10692000" cy="5633593"/>
          </a:xfrm>
        </p:spPr>
        <p:txBody>
          <a:bodyPr/>
          <a:lstStyle/>
          <a:p>
            <a:pPr algn="just">
              <a:lnSpc>
                <a:spcPct val="130000"/>
              </a:lnSpc>
              <a:spcAft>
                <a:spcPts val="0"/>
              </a:spcAft>
              <a:tabLst>
                <a:tab pos="5311140" algn="l"/>
              </a:tabLst>
            </a:pPr>
            <a:r>
              <a:rPr lang="en-US" altLang="zh-CN" kern="10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三</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现在完成时与一般过去时的区别</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现在完成时强调的是过去的动作对现在造成的影响或结果，它连用的时间状语与现在有关，不与表示过去的时间状语连用；一般过去时单纯表示过去发生的动作或存在的状态，与现在的情况没有关系，它一般与表示过去的时间状语连用，如</a:t>
            </a:r>
            <a:r>
              <a:rPr lang="en-US" altLang="zh-CN" kern="100" dirty="0">
                <a:solidFill>
                  <a:srgbClr val="000000"/>
                </a:solidFill>
                <a:latin typeface="Times New Roman" panose="02020603050405020304"/>
                <a:cs typeface="Courier New" panose="02070309020205020404"/>
              </a:rPr>
              <a:t>yesterday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last year</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in the past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ago</a:t>
            </a:r>
            <a:r>
              <a:rPr lang="zh-CN" altLang="zh-CN" kern="100" dirty="0">
                <a:solidFill>
                  <a:srgbClr val="000000"/>
                </a:solidFill>
                <a:latin typeface="Times New Roman" panose="02020603050405020304"/>
                <a:cs typeface="Times New Roman" panose="02020603050405020304"/>
              </a:rPr>
              <a:t>等。</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I </a:t>
            </a:r>
            <a:r>
              <a:rPr lang="en-US" altLang="zh-CN" b="1" kern="100" dirty="0">
                <a:solidFill>
                  <a:srgbClr val="000000"/>
                </a:solidFill>
                <a:latin typeface="Times New Roman" panose="02020603050405020304"/>
                <a:cs typeface="Courier New" panose="02070309020205020404"/>
              </a:rPr>
              <a:t>lived</a:t>
            </a:r>
            <a:r>
              <a:rPr lang="en-US" altLang="zh-CN" kern="100" dirty="0">
                <a:solidFill>
                  <a:srgbClr val="000000"/>
                </a:solidFill>
                <a:latin typeface="Times New Roman" panose="02020603050405020304"/>
                <a:cs typeface="Courier New" panose="02070309020205020404"/>
              </a:rPr>
              <a:t> in London for two years.</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我在伦敦住过两年。</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现在不在伦敦</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I </a:t>
            </a:r>
            <a:r>
              <a:rPr lang="en-US" altLang="zh-CN" b="1" kern="100" dirty="0">
                <a:solidFill>
                  <a:srgbClr val="000000"/>
                </a:solidFill>
                <a:latin typeface="Times New Roman" panose="02020603050405020304"/>
                <a:cs typeface="Courier New" panose="02070309020205020404"/>
              </a:rPr>
              <a:t>have lived</a:t>
            </a:r>
            <a:r>
              <a:rPr lang="en-US" altLang="zh-CN" kern="100" dirty="0">
                <a:solidFill>
                  <a:srgbClr val="000000"/>
                </a:solidFill>
                <a:latin typeface="Times New Roman" panose="02020603050405020304"/>
                <a:cs typeface="Courier New" panose="02070309020205020404"/>
              </a:rPr>
              <a:t> in London for two years.</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我在伦敦已经住了两年了。</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现在还在伦敦</a:t>
            </a:r>
            <a:r>
              <a:rPr lang="en-US" altLang="zh-CN" kern="100" dirty="0">
                <a:solidFill>
                  <a:srgbClr val="000000"/>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1797"/>
            <a:ext cx="10692000" cy="4310380"/>
          </a:xfrm>
        </p:spPr>
        <p:txBody>
          <a:bodyPr/>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二、现在完成进行时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概念及构成</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现在完成进行时是兼有现在完成时和现在进行时两者基本特点的时态。由于它有现在完成时的特点，所以它可以表示某一动作对现在产生的结果或影响；由于它又有现在进行时的特点，所以它也可以表示某一动作的延续性、临时性、重复性、生动性乃至感情色彩。</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构成：</a:t>
            </a:r>
            <a:r>
              <a:rPr lang="en-US" altLang="zh-CN" kern="100" dirty="0">
                <a:solidFill>
                  <a:srgbClr val="000000"/>
                </a:solidFill>
                <a:latin typeface="Times New Roman" panose="02020603050405020304"/>
                <a:cs typeface="Courier New" panose="02070309020205020404"/>
              </a:rPr>
              <a:t>have/has been</a:t>
            </a:r>
            <a:r>
              <a:rPr lang="zh-CN" altLang="zh-CN" kern="100" dirty="0">
                <a:solidFill>
                  <a:srgbClr val="000000"/>
                </a:solidFill>
                <a:latin typeface="Times New Roman" panose="02020603050405020304"/>
                <a:cs typeface="Times New Roman" panose="02020603050405020304"/>
              </a:rPr>
              <a:t>＋现在分词</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935767"/>
            <a:ext cx="10692000" cy="4918269"/>
          </a:xfrm>
        </p:spPr>
        <p:txBody>
          <a:bodyPr/>
          <a:lstStyle/>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用法</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表示从过去某一时间开始一直持续到现在的动作，这个动作是否继续下去，则由具体语境决定。它常和表示与现在有关的一段时间的状语连用，如</a:t>
            </a:r>
            <a:r>
              <a:rPr lang="en-US" altLang="zh-CN" kern="100" dirty="0">
                <a:solidFill>
                  <a:srgbClr val="000000"/>
                </a:solidFill>
                <a:latin typeface="Times New Roman" panose="02020603050405020304"/>
                <a:cs typeface="Courier New" panose="02070309020205020404"/>
              </a:rPr>
              <a:t>all the time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this week</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this month</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all night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all the morning</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these days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for</a:t>
            </a:r>
            <a:r>
              <a:rPr lang="zh-CN" altLang="zh-CN" kern="100" dirty="0">
                <a:solidFill>
                  <a:srgbClr val="000000"/>
                </a:solidFill>
                <a:latin typeface="Times New Roman" panose="02020603050405020304"/>
                <a:cs typeface="Times New Roman" panose="02020603050405020304"/>
              </a:rPr>
              <a:t>＋时间段、</a:t>
            </a:r>
            <a:r>
              <a:rPr lang="en-US" altLang="zh-CN" kern="100" dirty="0">
                <a:solidFill>
                  <a:srgbClr val="000000"/>
                </a:solidFill>
                <a:latin typeface="Times New Roman" panose="02020603050405020304"/>
                <a:cs typeface="Courier New" panose="02070309020205020404"/>
              </a:rPr>
              <a:t>since</a:t>
            </a:r>
            <a:r>
              <a:rPr lang="zh-CN" altLang="zh-CN" kern="100" dirty="0">
                <a:solidFill>
                  <a:srgbClr val="000000"/>
                </a:solidFill>
                <a:latin typeface="Times New Roman" panose="02020603050405020304"/>
                <a:cs typeface="Times New Roman" panose="02020603050405020304"/>
              </a:rPr>
              <a:t>＋时间点等，还与疑问词</a:t>
            </a:r>
            <a:r>
              <a:rPr lang="en-US" altLang="zh-CN" kern="100" dirty="0">
                <a:solidFill>
                  <a:srgbClr val="000000"/>
                </a:solidFill>
                <a:latin typeface="Times New Roman" panose="02020603050405020304"/>
                <a:cs typeface="Courier New" panose="02070309020205020404"/>
              </a:rPr>
              <a:t>how long</a:t>
            </a:r>
            <a:r>
              <a:rPr lang="zh-CN" altLang="zh-CN" kern="100" dirty="0">
                <a:solidFill>
                  <a:srgbClr val="000000"/>
                </a:solidFill>
                <a:latin typeface="Times New Roman" panose="02020603050405020304"/>
                <a:cs typeface="Times New Roman" panose="02020603050405020304"/>
              </a:rPr>
              <a:t>连用。</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a:t>
            </a:r>
            <a:r>
              <a:rPr lang="en-US" altLang="zh-CN" b="1" kern="100" dirty="0">
                <a:solidFill>
                  <a:srgbClr val="000000"/>
                </a:solidFill>
                <a:latin typeface="Times New Roman" panose="02020603050405020304"/>
                <a:cs typeface="Courier New" panose="02070309020205020404"/>
              </a:rPr>
              <a:t>have been waiting</a:t>
            </a:r>
            <a:r>
              <a:rPr lang="en-US" altLang="zh-CN" kern="100" dirty="0">
                <a:solidFill>
                  <a:srgbClr val="000000"/>
                </a:solidFill>
                <a:latin typeface="Times New Roman" panose="02020603050405020304"/>
                <a:cs typeface="Courier New" panose="02070309020205020404"/>
              </a:rPr>
              <a:t> for you here for an hour.</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我已经在这里等了你一个小时。</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a:solidFill>
                  <a:schemeClr val="bg1"/>
                </a:solidFill>
                <a:latin typeface="微软雅黑" panose="020B0503020204020204" pitchFamily="34" charset="-122"/>
                <a:ea typeface="微软雅黑" panose="020B0503020204020204" pitchFamily="34" charset="-122"/>
              </a:rPr>
              <a:t>自主式预习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3316" name="副标题 1"/>
          <p:cNvSpPr>
            <a:spLocks noGrp="1"/>
          </p:cNvSpPr>
          <p:nvPr>
            <p:ph type="subTitle" idx="1"/>
          </p:nvPr>
        </p:nvSpPr>
        <p:spPr bwMode="auto">
          <a:xfrm>
            <a:off x="414338" y="1939607"/>
            <a:ext cx="10693400" cy="36407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ea typeface="黑体" panose="02010609060101010101" charset="-122"/>
                <a:cs typeface="Times New Roman" panose="02020603050405020304"/>
              </a:rPr>
              <a:t>Ⅰ</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根据语境写出句中黑体单词的汉语意思</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They met again after a </a:t>
            </a:r>
            <a:r>
              <a:rPr lang="en-US" altLang="zh-CN" b="1" kern="100" dirty="0">
                <a:solidFill>
                  <a:srgbClr val="000000"/>
                </a:solidFill>
                <a:latin typeface="Times New Roman" panose="02020603050405020304"/>
                <a:cs typeface="Courier New" panose="02070309020205020404"/>
              </a:rPr>
              <a:t>gap</a:t>
            </a:r>
            <a:r>
              <a:rPr lang="en-US" altLang="zh-CN" kern="100" dirty="0">
                <a:solidFill>
                  <a:srgbClr val="000000"/>
                </a:solidFill>
                <a:latin typeface="Times New Roman" panose="02020603050405020304"/>
                <a:cs typeface="Courier New" panose="02070309020205020404"/>
              </a:rPr>
              <a:t> of twenty years.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She will design a </a:t>
            </a:r>
            <a:r>
              <a:rPr lang="en-US" altLang="zh-CN" b="1" kern="100" dirty="0">
                <a:solidFill>
                  <a:srgbClr val="000000"/>
                </a:solidFill>
                <a:latin typeface="Times New Roman" panose="02020603050405020304"/>
                <a:cs typeface="Courier New" panose="02070309020205020404"/>
              </a:rPr>
              <a:t>fantastic</a:t>
            </a:r>
            <a:r>
              <a:rPr lang="en-US" altLang="zh-CN" kern="100" dirty="0">
                <a:solidFill>
                  <a:srgbClr val="000000"/>
                </a:solidFill>
                <a:latin typeface="Times New Roman" panose="02020603050405020304"/>
                <a:cs typeface="Courier New" panose="02070309020205020404"/>
              </a:rPr>
              <a:t> new kitchen for you—and all within your budget.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When choosing our </a:t>
            </a:r>
            <a:r>
              <a:rPr lang="en-US" altLang="zh-CN" b="1" kern="100" dirty="0">
                <a:solidFill>
                  <a:srgbClr val="000000"/>
                </a:solidFill>
                <a:latin typeface="Times New Roman" panose="02020603050405020304"/>
                <a:cs typeface="Courier New" panose="02070309020205020404"/>
              </a:rPr>
              <a:t>majors, </a:t>
            </a:r>
            <a:r>
              <a:rPr lang="en-US" altLang="zh-CN" kern="100" dirty="0">
                <a:solidFill>
                  <a:srgbClr val="000000"/>
                </a:solidFill>
                <a:latin typeface="Times New Roman" panose="02020603050405020304"/>
                <a:cs typeface="Courier New" panose="02070309020205020404"/>
              </a:rPr>
              <a:t>we need to take our interests and our career plans into consideration. </a:t>
            </a:r>
            <a:r>
              <a:rPr lang="en-US" altLang="zh-CN" kern="100" dirty="0" smtClean="0">
                <a:solidFill>
                  <a:srgbClr val="000000"/>
                </a:solidFill>
                <a:latin typeface="Times New Roman" panose="02020603050405020304"/>
                <a:ea typeface="楷体_GB2312"/>
                <a:cs typeface="Courier New" panose="02070309020205020404"/>
              </a:rPr>
              <a:t>______</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7234556" y="259199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间隔</a:t>
            </a:r>
            <a:endParaRPr lang="zh-CN" altLang="en-US" dirty="0"/>
          </a:p>
        </p:txBody>
      </p:sp>
      <p:sp>
        <p:nvSpPr>
          <p:cNvPr id="6" name="矩形 5"/>
          <p:cNvSpPr/>
          <p:nvPr/>
        </p:nvSpPr>
        <p:spPr>
          <a:xfrm>
            <a:off x="1800487" y="381616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极好的</a:t>
            </a:r>
            <a:endParaRPr lang="zh-CN" altLang="en-US" dirty="0"/>
          </a:p>
        </p:txBody>
      </p:sp>
      <p:sp>
        <p:nvSpPr>
          <p:cNvPr id="7" name="矩形 6"/>
          <p:cNvSpPr/>
          <p:nvPr/>
        </p:nvSpPr>
        <p:spPr>
          <a:xfrm>
            <a:off x="5130095" y="496832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专业</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799887"/>
            <a:ext cx="10692000" cy="3108543"/>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表示一直到说话时为止的一段时间内一再重复发生的动作。</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You </a:t>
            </a:r>
            <a:r>
              <a:rPr lang="en-US" altLang="zh-CN" b="1" kern="100" dirty="0">
                <a:solidFill>
                  <a:srgbClr val="000000"/>
                </a:solidFill>
                <a:latin typeface="Times New Roman" panose="02020603050405020304"/>
                <a:cs typeface="Courier New" panose="02070309020205020404"/>
              </a:rPr>
              <a:t>have been saying</a:t>
            </a:r>
            <a:r>
              <a:rPr lang="en-US" altLang="zh-CN" kern="100" dirty="0">
                <a:solidFill>
                  <a:srgbClr val="000000"/>
                </a:solidFill>
                <a:latin typeface="Times New Roman" panose="02020603050405020304"/>
                <a:cs typeface="Courier New" panose="02070309020205020404"/>
              </a:rPr>
              <a:t> that for five years.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那话你已经说了五年。</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We </a:t>
            </a:r>
            <a:r>
              <a:rPr lang="en-US" altLang="zh-CN" b="1" kern="100" dirty="0">
                <a:solidFill>
                  <a:srgbClr val="000000"/>
                </a:solidFill>
                <a:latin typeface="Times New Roman" panose="02020603050405020304"/>
                <a:cs typeface="Courier New" panose="02070309020205020404"/>
              </a:rPr>
              <a:t>have been seeing</a:t>
            </a:r>
            <a:r>
              <a:rPr lang="en-US" altLang="zh-CN" kern="100" dirty="0">
                <a:solidFill>
                  <a:srgbClr val="000000"/>
                </a:solidFill>
                <a:latin typeface="Times New Roman" panose="02020603050405020304"/>
                <a:cs typeface="Courier New" panose="02070309020205020404"/>
              </a:rPr>
              <a:t> each other quite a lot recently.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最近我们经常见面。</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2168"/>
            <a:ext cx="10692000" cy="4918269"/>
          </a:xfrm>
        </p:spPr>
        <p:txBody>
          <a:bodyPr/>
          <a:lstStyle/>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三</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现在完成进行时和现在完成时的区别</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现在完成进行时一般强调动作的延续性，过去发生的动作现在可能仍在继续；现在完成时强调过去发生的动作现在已经完成或表示曾经发生过。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a:t>
            </a:r>
            <a:r>
              <a:rPr lang="en-US" altLang="zh-CN" b="1" kern="100" dirty="0">
                <a:solidFill>
                  <a:srgbClr val="000000"/>
                </a:solidFill>
                <a:latin typeface="Times New Roman" panose="02020603050405020304"/>
                <a:cs typeface="Courier New" panose="02070309020205020404"/>
              </a:rPr>
              <a:t>have been writing</a:t>
            </a:r>
            <a:r>
              <a:rPr lang="en-US" altLang="zh-CN" kern="100" dirty="0">
                <a:solidFill>
                  <a:srgbClr val="000000"/>
                </a:solidFill>
                <a:latin typeface="Times New Roman" panose="02020603050405020304"/>
                <a:cs typeface="Courier New" panose="02070309020205020404"/>
              </a:rPr>
              <a:t> an article.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我一直在写一篇文章。</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仍在写</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a:t>
            </a:r>
            <a:r>
              <a:rPr lang="en-US" altLang="zh-CN" b="1" kern="100" dirty="0">
                <a:solidFill>
                  <a:srgbClr val="000000"/>
                </a:solidFill>
                <a:latin typeface="Times New Roman" panose="02020603050405020304"/>
                <a:cs typeface="Courier New" panose="02070309020205020404"/>
              </a:rPr>
              <a:t>have written</a:t>
            </a:r>
            <a:r>
              <a:rPr lang="en-US" altLang="zh-CN" kern="100" dirty="0">
                <a:solidFill>
                  <a:srgbClr val="000000"/>
                </a:solidFill>
                <a:latin typeface="Times New Roman" panose="02020603050405020304"/>
                <a:cs typeface="Courier New" panose="02070309020205020404"/>
              </a:rPr>
              <a:t> an article.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我已写好了一篇文章。</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已完成</a:t>
            </a:r>
            <a:r>
              <a:rPr lang="en-US" altLang="zh-CN" kern="100" dirty="0">
                <a:solidFill>
                  <a:srgbClr val="000000"/>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85360"/>
            <a:ext cx="10692000" cy="4315027"/>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现在完成进行时有时表示刚刚结束的动作，强调动作在不久前持续进行，带有感情色彩；现在完成时一般强调动作的结果，无感情色彩。</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Where have you been</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We </a:t>
            </a:r>
            <a:r>
              <a:rPr lang="en-US" altLang="zh-CN" b="1" kern="100" dirty="0">
                <a:solidFill>
                  <a:srgbClr val="000000"/>
                </a:solidFill>
                <a:latin typeface="Times New Roman" panose="02020603050405020304"/>
                <a:cs typeface="Courier New" panose="02070309020205020404"/>
              </a:rPr>
              <a:t>have been looking for</a:t>
            </a:r>
            <a:r>
              <a:rPr lang="en-US" altLang="zh-CN" kern="100" dirty="0">
                <a:solidFill>
                  <a:srgbClr val="000000"/>
                </a:solidFill>
                <a:latin typeface="Times New Roman" panose="02020603050405020304"/>
                <a:cs typeface="Courier New" panose="02070309020205020404"/>
              </a:rPr>
              <a:t> you everywhere.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你到哪里去了？我们到处找你。</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表示刚刚结束的动作</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We </a:t>
            </a:r>
            <a:r>
              <a:rPr lang="en-US" altLang="zh-CN" b="1" kern="100" dirty="0">
                <a:solidFill>
                  <a:srgbClr val="000000"/>
                </a:solidFill>
                <a:latin typeface="Times New Roman" panose="02020603050405020304"/>
                <a:cs typeface="Courier New" panose="02070309020205020404"/>
              </a:rPr>
              <a:t>have looked for</a:t>
            </a:r>
            <a:r>
              <a:rPr lang="en-US" altLang="zh-CN" kern="100" dirty="0">
                <a:solidFill>
                  <a:srgbClr val="000000"/>
                </a:solidFill>
                <a:latin typeface="Times New Roman" panose="02020603050405020304"/>
                <a:cs typeface="Courier New" panose="02070309020205020404"/>
              </a:rPr>
              <a:t> him, but haven't found him.</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我们找过他，但没有找到。</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表示动作已结束，强调动作的结果</a:t>
            </a:r>
            <a:r>
              <a:rPr lang="en-US" altLang="zh-CN" kern="100" dirty="0">
                <a:solidFill>
                  <a:srgbClr val="000000"/>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67827"/>
            <a:ext cx="10692000" cy="3711785"/>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现在完成进行时可以表示动作的重复性；现在完成时则常常不表示重复性。</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Have</a:t>
            </a:r>
            <a:r>
              <a:rPr lang="en-US" altLang="zh-CN" kern="100" dirty="0">
                <a:solidFill>
                  <a:srgbClr val="000000"/>
                </a:solidFill>
                <a:latin typeface="Times New Roman" panose="02020603050405020304"/>
                <a:cs typeface="Courier New" panose="02070309020205020404"/>
              </a:rPr>
              <a:t> you </a:t>
            </a:r>
            <a:r>
              <a:rPr lang="en-US" altLang="zh-CN" b="1" kern="100" dirty="0">
                <a:solidFill>
                  <a:srgbClr val="000000"/>
                </a:solidFill>
                <a:latin typeface="Times New Roman" panose="02020603050405020304"/>
                <a:cs typeface="Courier New" panose="02070309020205020404"/>
              </a:rPr>
              <a:t>been meeting</a:t>
            </a:r>
            <a:r>
              <a:rPr lang="en-US" altLang="zh-CN" kern="100" dirty="0">
                <a:solidFill>
                  <a:srgbClr val="000000"/>
                </a:solidFill>
                <a:latin typeface="Times New Roman" panose="02020603050405020304"/>
                <a:cs typeface="Courier New" panose="02070309020205020404"/>
              </a:rPr>
              <a:t> her lately?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你最近一直在见她吗？</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有</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经常见面</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之意</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Have</a:t>
            </a:r>
            <a:r>
              <a:rPr lang="en-US" altLang="zh-CN" kern="100" dirty="0">
                <a:solidFill>
                  <a:srgbClr val="000000"/>
                </a:solidFill>
                <a:latin typeface="Times New Roman" panose="02020603050405020304"/>
                <a:cs typeface="Courier New" panose="02070309020205020404"/>
              </a:rPr>
              <a:t> you </a:t>
            </a:r>
            <a:r>
              <a:rPr lang="en-US" altLang="zh-CN" b="1" kern="100" dirty="0">
                <a:solidFill>
                  <a:srgbClr val="000000"/>
                </a:solidFill>
                <a:latin typeface="Times New Roman" panose="02020603050405020304"/>
                <a:cs typeface="Courier New" panose="02070309020205020404"/>
              </a:rPr>
              <a:t>met</a:t>
            </a:r>
            <a:r>
              <a:rPr lang="en-US" altLang="zh-CN" kern="100" dirty="0">
                <a:solidFill>
                  <a:srgbClr val="000000"/>
                </a:solidFill>
                <a:latin typeface="Times New Roman" panose="02020603050405020304"/>
                <a:cs typeface="Courier New" panose="02070309020205020404"/>
              </a:rPr>
              <a:t> her lately?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你最近见过她吗？</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没有</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经常见面</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的意思</a:t>
            </a:r>
            <a:r>
              <a:rPr lang="en-US" altLang="zh-CN" kern="100" dirty="0">
                <a:solidFill>
                  <a:srgbClr val="000000"/>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28552"/>
            <a:ext cx="10692000" cy="3707765"/>
          </a:xfrm>
        </p:spPr>
        <p:txBody>
          <a:bodyPr/>
          <a:lstStyle/>
          <a:p>
            <a:pPr algn="just">
              <a:spcAft>
                <a:spcPts val="0"/>
              </a:spcAft>
              <a:tabLst>
                <a:tab pos="5311140" algn="l"/>
              </a:tabLst>
            </a:pPr>
            <a:r>
              <a:rPr lang="zh-CN" altLang="zh-CN" kern="100">
                <a:solidFill>
                  <a:srgbClr val="000000"/>
                </a:solidFill>
                <a:latin typeface="Times New Roman" panose="02020603050405020304"/>
                <a:ea typeface="黑体" panose="02010609060101010101" charset="-122"/>
                <a:cs typeface="Times New Roman" panose="02020603050405020304"/>
              </a:rPr>
              <a:t>三、过去完成时</a:t>
            </a:r>
            <a:endParaRPr lang="zh-CN" altLang="zh-CN" sz="1050" kern="10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概念及构成</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过去完成时表示过去某一时刻或动作以前已经发生或完成了的动作，对过去的某一点造成的某种影响或结果，用来指在另一个过去的动作之前就已经完成了的事件。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构成：</a:t>
            </a:r>
            <a:r>
              <a:rPr lang="en-US" altLang="zh-CN" kern="100" dirty="0">
                <a:solidFill>
                  <a:srgbClr val="000000"/>
                </a:solidFill>
                <a:latin typeface="Times New Roman" panose="02020603050405020304"/>
                <a:cs typeface="Courier New" panose="02070309020205020404"/>
              </a:rPr>
              <a:t>had</a:t>
            </a:r>
            <a:r>
              <a:rPr lang="zh-CN" altLang="zh-CN" kern="100" dirty="0">
                <a:solidFill>
                  <a:srgbClr val="000000"/>
                </a:solidFill>
                <a:latin typeface="Times New Roman" panose="02020603050405020304"/>
                <a:cs typeface="Times New Roman" panose="02020603050405020304"/>
              </a:rPr>
              <a:t>＋过去分词</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70158"/>
            <a:ext cx="10692000" cy="4918269"/>
          </a:xfrm>
        </p:spPr>
        <p:txBody>
          <a:bodyPr/>
          <a:lstStyle/>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用法</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表示在过去某一时刻或动作之前完成了的动作，即</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过去的过去</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。这个过去的时间可以用</a:t>
            </a:r>
            <a:r>
              <a:rPr lang="en-US" altLang="zh-CN" kern="100" dirty="0">
                <a:solidFill>
                  <a:srgbClr val="000000"/>
                </a:solidFill>
                <a:latin typeface="Times New Roman" panose="02020603050405020304"/>
                <a:cs typeface="Courier New" panose="02070309020205020404"/>
              </a:rPr>
              <a:t>by</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before</a:t>
            </a:r>
            <a:r>
              <a:rPr lang="zh-CN" altLang="zh-CN" kern="100" dirty="0">
                <a:solidFill>
                  <a:srgbClr val="000000"/>
                </a:solidFill>
                <a:latin typeface="Times New Roman" panose="02020603050405020304"/>
                <a:cs typeface="Times New Roman" panose="02020603050405020304"/>
              </a:rPr>
              <a:t>等构成的介词短语或时间状语从句来表示，也可以用一个过去的动作来表示，还可以通过具体语境来表示。</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 </a:t>
            </a:r>
            <a:r>
              <a:rPr lang="en-US" altLang="zh-CN" b="1" kern="100" dirty="0">
                <a:solidFill>
                  <a:srgbClr val="000000"/>
                </a:solidFill>
                <a:latin typeface="Times New Roman" panose="02020603050405020304"/>
                <a:cs typeface="Courier New" panose="02070309020205020404"/>
              </a:rPr>
              <a:t>had learned English for a few years before</a:t>
            </a:r>
            <a:r>
              <a:rPr lang="en-US" altLang="zh-CN" kern="100" dirty="0">
                <a:solidFill>
                  <a:srgbClr val="000000"/>
                </a:solidFill>
                <a:latin typeface="Times New Roman" panose="02020603050405020304"/>
                <a:cs typeface="Courier New" panose="02070309020205020404"/>
              </a:rPr>
              <a:t> he went to the United States.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在去美国之前，他已学习了几年英语。</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521512"/>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表示从过去的某一时刻开始，一直延续到过去另一时刻的动作或状态，常和</a:t>
            </a:r>
            <a:r>
              <a:rPr lang="en-US" altLang="zh-CN" kern="100" dirty="0">
                <a:solidFill>
                  <a:srgbClr val="000000"/>
                </a:solidFill>
                <a:latin typeface="Times New Roman" panose="02020603050405020304"/>
                <a:cs typeface="Courier New" panose="02070309020205020404"/>
              </a:rPr>
              <a:t>for</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since</a:t>
            </a:r>
            <a:r>
              <a:rPr lang="zh-CN" altLang="zh-CN" kern="100" dirty="0">
                <a:solidFill>
                  <a:srgbClr val="000000"/>
                </a:solidFill>
                <a:latin typeface="Times New Roman" panose="02020603050405020304"/>
                <a:cs typeface="Times New Roman" panose="02020603050405020304"/>
              </a:rPr>
              <a:t>构成的时间状语连用。</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 said he </a:t>
            </a:r>
            <a:r>
              <a:rPr lang="en-US" altLang="zh-CN" b="1" kern="100" dirty="0">
                <a:solidFill>
                  <a:srgbClr val="000000"/>
                </a:solidFill>
                <a:latin typeface="Times New Roman" panose="02020603050405020304"/>
                <a:cs typeface="Courier New" panose="02070309020205020404"/>
              </a:rPr>
              <a:t>had worked</a:t>
            </a:r>
            <a:r>
              <a:rPr lang="en-US" altLang="zh-CN" kern="100" dirty="0">
                <a:solidFill>
                  <a:srgbClr val="000000"/>
                </a:solidFill>
                <a:latin typeface="Times New Roman" panose="02020603050405020304"/>
                <a:cs typeface="Courier New" panose="02070309020205020404"/>
              </a:rPr>
              <a:t> in that factory </a:t>
            </a:r>
            <a:r>
              <a:rPr lang="en-US" altLang="zh-CN" b="1" kern="100" dirty="0">
                <a:solidFill>
                  <a:srgbClr val="000000"/>
                </a:solidFill>
                <a:latin typeface="Times New Roman" panose="02020603050405020304"/>
                <a:cs typeface="Courier New" panose="02070309020205020404"/>
              </a:rPr>
              <a:t>since</a:t>
            </a:r>
            <a:r>
              <a:rPr lang="en-US" altLang="zh-CN" kern="100" dirty="0">
                <a:solidFill>
                  <a:srgbClr val="000000"/>
                </a:solidFill>
                <a:latin typeface="Times New Roman" panose="02020603050405020304"/>
                <a:cs typeface="Courier New" panose="02070309020205020404"/>
              </a:rPr>
              <a:t> 1949.</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他说自从</a:t>
            </a:r>
            <a:r>
              <a:rPr lang="en-US" altLang="zh-CN" kern="100" dirty="0">
                <a:solidFill>
                  <a:srgbClr val="000000"/>
                </a:solidFill>
                <a:latin typeface="Times New Roman" panose="02020603050405020304"/>
                <a:cs typeface="Courier New" panose="02070309020205020404"/>
              </a:rPr>
              <a:t>1949</a:t>
            </a:r>
            <a:r>
              <a:rPr lang="zh-CN" altLang="zh-CN" kern="100" dirty="0">
                <a:solidFill>
                  <a:srgbClr val="000000"/>
                </a:solidFill>
                <a:latin typeface="Times New Roman" panose="02020603050405020304"/>
                <a:cs typeface="Times New Roman" panose="02020603050405020304"/>
              </a:rPr>
              <a:t>年以来他就在那家工厂工作。</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在含有定语从句的主从复合句中，如果叙述的是过去的事，先发生的动作常用过去完成时。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returned the book that I </a:t>
            </a:r>
            <a:r>
              <a:rPr lang="en-US" altLang="zh-CN" b="1" kern="100" dirty="0">
                <a:solidFill>
                  <a:srgbClr val="000000"/>
                </a:solidFill>
                <a:latin typeface="Times New Roman" panose="02020603050405020304"/>
                <a:cs typeface="Courier New" panose="02070309020205020404"/>
              </a:rPr>
              <a:t>had borrowed</a:t>
            </a:r>
            <a:r>
              <a:rPr lang="en-US" altLang="zh-CN" kern="100" dirty="0" smtClean="0">
                <a:solidFill>
                  <a:srgbClr val="000000"/>
                </a:solidFill>
                <a:latin typeface="Times New Roman" panose="02020603050405020304"/>
                <a:cs typeface="Courier New" panose="02070309020205020404"/>
              </a:rPr>
              <a:t>.</a:t>
            </a:r>
            <a:r>
              <a:rPr lang="zh-CN" altLang="zh-CN" kern="100" dirty="0" smtClean="0">
                <a:solidFill>
                  <a:srgbClr val="000000"/>
                </a:solidFill>
                <a:latin typeface="Times New Roman" panose="02020603050405020304"/>
                <a:cs typeface="Times New Roman" panose="02020603050405020304"/>
              </a:rPr>
              <a:t>我</a:t>
            </a:r>
            <a:r>
              <a:rPr lang="zh-CN" altLang="zh-CN" kern="100" dirty="0">
                <a:solidFill>
                  <a:srgbClr val="000000"/>
                </a:solidFill>
                <a:latin typeface="Times New Roman" panose="02020603050405020304"/>
                <a:cs typeface="Times New Roman" panose="02020603050405020304"/>
              </a:rPr>
              <a:t>归还了我借的书。</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She found the key that she </a:t>
            </a:r>
            <a:r>
              <a:rPr lang="en-US" altLang="zh-CN" b="1" kern="100" dirty="0">
                <a:solidFill>
                  <a:srgbClr val="000000"/>
                </a:solidFill>
                <a:latin typeface="Times New Roman" panose="02020603050405020304"/>
                <a:cs typeface="Courier New" panose="02070309020205020404"/>
              </a:rPr>
              <a:t>had lost</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她找到了她丢失的那把钥匙</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67827"/>
            <a:ext cx="10692000" cy="3621569"/>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a:t>
            </a:r>
            <a:r>
              <a:rPr lang="zh-CN" altLang="zh-CN" kern="100" dirty="0">
                <a:solidFill>
                  <a:srgbClr val="000000"/>
                </a:solidFill>
                <a:latin typeface="Times New Roman" panose="02020603050405020304"/>
                <a:cs typeface="Times New Roman" panose="02020603050405020304"/>
              </a:rPr>
              <a:t>过去完成时常常用在宾语从句</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或间接引语</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中，这时从句中的动作发生在主句表示的过去的动作之前。</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 said that he </a:t>
            </a:r>
            <a:r>
              <a:rPr lang="en-US" altLang="zh-CN" b="1" kern="100" dirty="0">
                <a:solidFill>
                  <a:srgbClr val="000000"/>
                </a:solidFill>
                <a:latin typeface="Times New Roman" panose="02020603050405020304"/>
                <a:cs typeface="Courier New" panose="02070309020205020404"/>
              </a:rPr>
              <a:t>had known</a:t>
            </a:r>
            <a:r>
              <a:rPr lang="en-US" altLang="zh-CN" kern="100" dirty="0">
                <a:solidFill>
                  <a:srgbClr val="000000"/>
                </a:solidFill>
                <a:latin typeface="Times New Roman" panose="02020603050405020304"/>
                <a:cs typeface="Courier New" panose="02070309020205020404"/>
              </a:rPr>
              <a:t> her well.</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他说他很了解她。</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thought I </a:t>
            </a:r>
            <a:r>
              <a:rPr lang="en-US" altLang="zh-CN" b="1" kern="100" dirty="0">
                <a:solidFill>
                  <a:srgbClr val="000000"/>
                </a:solidFill>
                <a:latin typeface="Times New Roman" panose="02020603050405020304"/>
                <a:cs typeface="Courier New" panose="02070309020205020404"/>
              </a:rPr>
              <a:t>had sent</a:t>
            </a:r>
            <a:r>
              <a:rPr lang="en-US" altLang="zh-CN" kern="100" dirty="0">
                <a:solidFill>
                  <a:srgbClr val="000000"/>
                </a:solidFill>
                <a:latin typeface="Times New Roman" panose="02020603050405020304"/>
                <a:cs typeface="Courier New" panose="02070309020205020404"/>
              </a:rPr>
              <a:t> the letter a week before.</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我认为我一星期前就把信寄出去了。</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43754"/>
            <a:ext cx="10692000" cy="3105150"/>
          </a:xfrm>
        </p:spPr>
        <p:txBody>
          <a:bodyPr/>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四、过去进行时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概念及构成</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过去进行时表示在过去某一时刻或某一时间段内正在发生或进行的动作或状态。</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构成：</a:t>
            </a:r>
            <a:r>
              <a:rPr lang="en-US" altLang="zh-CN" kern="100" dirty="0">
                <a:solidFill>
                  <a:srgbClr val="000000"/>
                </a:solidFill>
                <a:latin typeface="Times New Roman" panose="02020603050405020304"/>
                <a:cs typeface="Courier New" panose="02070309020205020404"/>
              </a:rPr>
              <a:t>was/were</a:t>
            </a:r>
            <a:r>
              <a:rPr lang="zh-CN" altLang="zh-CN" kern="100" dirty="0">
                <a:solidFill>
                  <a:srgbClr val="000000"/>
                </a:solidFill>
                <a:latin typeface="Times New Roman" panose="02020603050405020304"/>
                <a:cs typeface="Times New Roman" panose="02020603050405020304"/>
              </a:rPr>
              <a:t>＋现在分词</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614422"/>
          </a:xfrm>
        </p:spPr>
        <p:txBody>
          <a:bodyPr/>
          <a:lstStyle/>
          <a:p>
            <a:pPr algn="just">
              <a:lnSpc>
                <a:spcPct val="130000"/>
              </a:lnSpc>
              <a:spcAft>
                <a:spcPts val="0"/>
              </a:spcAft>
              <a:tabLst>
                <a:tab pos="5311140" algn="l"/>
              </a:tabLst>
            </a:pPr>
            <a:r>
              <a:rPr lang="en-US" altLang="zh-CN" kern="10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用法</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表示在过去某一时刻或某一阶段正在发生的动作。</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I </a:t>
            </a:r>
            <a:r>
              <a:rPr lang="en-US" altLang="zh-CN" b="1" kern="100" dirty="0">
                <a:solidFill>
                  <a:srgbClr val="000000"/>
                </a:solidFill>
                <a:latin typeface="Times New Roman" panose="02020603050405020304"/>
                <a:cs typeface="Courier New" panose="02070309020205020404"/>
              </a:rPr>
              <a:t>was having</a:t>
            </a:r>
            <a:r>
              <a:rPr lang="en-US" altLang="zh-CN" kern="100" dirty="0">
                <a:solidFill>
                  <a:srgbClr val="000000"/>
                </a:solidFill>
                <a:latin typeface="Times New Roman" panose="02020603050405020304"/>
                <a:cs typeface="Courier New" panose="02070309020205020404"/>
              </a:rPr>
              <a:t> a shower at that time.</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那时我正在冲澡。</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She </a:t>
            </a:r>
            <a:r>
              <a:rPr lang="en-US" altLang="zh-CN" b="1" kern="100" dirty="0">
                <a:solidFill>
                  <a:srgbClr val="000000"/>
                </a:solidFill>
                <a:latin typeface="Times New Roman" panose="02020603050405020304"/>
                <a:cs typeface="Courier New" panose="02070309020205020404"/>
              </a:rPr>
              <a:t>was having</a:t>
            </a:r>
            <a:r>
              <a:rPr lang="en-US" altLang="zh-CN" kern="100" dirty="0">
                <a:solidFill>
                  <a:srgbClr val="000000"/>
                </a:solidFill>
                <a:latin typeface="Times New Roman" panose="02020603050405020304"/>
                <a:cs typeface="Courier New" panose="02070309020205020404"/>
              </a:rPr>
              <a:t> an English class from 7</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00 to 8</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00 last night.</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昨天晚上</a:t>
            </a:r>
            <a:r>
              <a:rPr lang="en-US" altLang="zh-CN" kern="100" dirty="0">
                <a:solidFill>
                  <a:srgbClr val="000000"/>
                </a:solidFill>
                <a:latin typeface="Times New Roman" panose="02020603050405020304"/>
                <a:cs typeface="Courier New" panose="02070309020205020404"/>
              </a:rPr>
              <a:t>7</a:t>
            </a:r>
            <a:r>
              <a:rPr lang="zh-CN" altLang="zh-CN" kern="100" dirty="0">
                <a:solidFill>
                  <a:srgbClr val="000000"/>
                </a:solidFill>
                <a:latin typeface="Times New Roman" panose="02020603050405020304"/>
                <a:cs typeface="Times New Roman" panose="02020603050405020304"/>
              </a:rPr>
              <a:t>点到</a:t>
            </a:r>
            <a:r>
              <a:rPr lang="en-US" altLang="zh-CN" kern="100" dirty="0">
                <a:solidFill>
                  <a:srgbClr val="000000"/>
                </a:solidFill>
                <a:latin typeface="Times New Roman" panose="02020603050405020304"/>
                <a:cs typeface="Courier New" panose="02070309020205020404"/>
              </a:rPr>
              <a:t>8</a:t>
            </a:r>
            <a:r>
              <a:rPr lang="zh-CN" altLang="zh-CN" kern="100" dirty="0">
                <a:solidFill>
                  <a:srgbClr val="000000"/>
                </a:solidFill>
                <a:latin typeface="Times New Roman" panose="02020603050405020304"/>
                <a:cs typeface="Times New Roman" panose="02020603050405020304"/>
              </a:rPr>
              <a:t>点她正在上英语课。</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某些趋向性动词，如</a:t>
            </a:r>
            <a:r>
              <a:rPr lang="en-US" altLang="zh-CN" kern="100" dirty="0">
                <a:solidFill>
                  <a:srgbClr val="000000"/>
                </a:solidFill>
                <a:latin typeface="Times New Roman" panose="02020603050405020304"/>
                <a:cs typeface="Courier New" panose="02070309020205020404"/>
              </a:rPr>
              <a:t>go</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come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start</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leave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return</a:t>
            </a:r>
            <a:r>
              <a:rPr lang="zh-CN" altLang="zh-CN" kern="100" dirty="0">
                <a:solidFill>
                  <a:srgbClr val="000000"/>
                </a:solidFill>
                <a:latin typeface="Times New Roman" panose="02020603050405020304"/>
                <a:cs typeface="Times New Roman" panose="02020603050405020304"/>
              </a:rPr>
              <a:t>等用过去进行时表示过去将要发生的动作。</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She wanted to know when we </a:t>
            </a:r>
            <a:r>
              <a:rPr lang="en-US" altLang="zh-CN" b="1" kern="100" dirty="0">
                <a:solidFill>
                  <a:srgbClr val="000000"/>
                </a:solidFill>
                <a:latin typeface="Times New Roman" panose="02020603050405020304"/>
                <a:cs typeface="Courier New" panose="02070309020205020404"/>
              </a:rPr>
              <a:t>were starting</a:t>
            </a:r>
            <a:r>
              <a:rPr lang="en-US" altLang="zh-CN" kern="100" dirty="0">
                <a:solidFill>
                  <a:srgbClr val="000000"/>
                </a:solidFill>
                <a:latin typeface="Times New Roman" panose="02020603050405020304"/>
                <a:cs typeface="Courier New" panose="02070309020205020404"/>
              </a:rPr>
              <a:t> this task.</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她想知道我们什么时候开始这项任务。</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副标题 2"/>
          <p:cNvSpPr>
            <a:spLocks noGrp="1"/>
          </p:cNvSpPr>
          <p:nvPr>
            <p:ph type="subTitle" idx="1"/>
          </p:nvPr>
        </p:nvSpPr>
        <p:spPr bwMode="auto">
          <a:xfrm>
            <a:off x="414338" y="791815"/>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4. By </a:t>
            </a:r>
            <a:r>
              <a:rPr lang="en-US" altLang="zh-CN" b="1" kern="100" dirty="0">
                <a:solidFill>
                  <a:srgbClr val="000000"/>
                </a:solidFill>
                <a:latin typeface="Times New Roman" panose="02020603050405020304"/>
                <a:ea typeface="宋体" panose="02010600030101010101" pitchFamily="2" charset="-122"/>
                <a:cs typeface="Courier New" panose="02070309020205020404"/>
              </a:rPr>
              <a:t>regulating</a:t>
            </a:r>
            <a:r>
              <a:rPr lang="en-US" altLang="zh-CN" kern="100" dirty="0">
                <a:solidFill>
                  <a:srgbClr val="000000"/>
                </a:solidFill>
                <a:latin typeface="Times New Roman" panose="02020603050405020304"/>
                <a:ea typeface="宋体" panose="02010600030101010101" pitchFamily="2" charset="-122"/>
                <a:cs typeface="Courier New" panose="02070309020205020404"/>
              </a:rPr>
              <a:t> the economy and competition, the government could ensure equal opportunity.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5. We need to ensure a smooth </a:t>
            </a:r>
            <a:r>
              <a:rPr lang="en-US" altLang="zh-CN" b="1" kern="100" dirty="0">
                <a:solidFill>
                  <a:srgbClr val="000000"/>
                </a:solidFill>
                <a:latin typeface="Times New Roman" panose="02020603050405020304"/>
                <a:ea typeface="宋体" panose="02010600030101010101" pitchFamily="2" charset="-122"/>
                <a:cs typeface="Courier New" panose="02070309020205020404"/>
              </a:rPr>
              <a:t>transition</a:t>
            </a:r>
            <a:r>
              <a:rPr lang="en-US" altLang="zh-CN" kern="100" dirty="0">
                <a:solidFill>
                  <a:srgbClr val="000000"/>
                </a:solidFill>
                <a:latin typeface="Times New Roman" panose="02020603050405020304"/>
                <a:ea typeface="宋体" panose="02010600030101010101" pitchFamily="2" charset="-122"/>
                <a:cs typeface="Courier New" panose="02070309020205020404"/>
              </a:rPr>
              <a:t> between the old system and the new one. </a:t>
            </a:r>
            <a:r>
              <a:rPr lang="en-US" altLang="zh-CN" kern="100" dirty="0">
                <a:solidFill>
                  <a:srgbClr val="000000"/>
                </a:solidFill>
                <a:latin typeface="Times New Roman" panose="02020603050405020304"/>
                <a:ea typeface="楷体_GB2312"/>
                <a:cs typeface="Courier New" panose="02070309020205020404"/>
              </a:rPr>
              <a:t>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6. The job will require you to use all your skills to the </a:t>
            </a:r>
            <a:r>
              <a:rPr lang="en-US" altLang="zh-CN" b="1" kern="100" dirty="0">
                <a:solidFill>
                  <a:srgbClr val="000000"/>
                </a:solidFill>
                <a:latin typeface="Times New Roman" panose="02020603050405020304"/>
                <a:ea typeface="宋体" panose="02010600030101010101" pitchFamily="2" charset="-122"/>
                <a:cs typeface="Courier New" panose="02070309020205020404"/>
              </a:rPr>
              <a:t>maximum</a:t>
            </a:r>
            <a:r>
              <a:rPr lang="en-US" altLang="zh-CN" kern="100" dirty="0">
                <a:solidFill>
                  <a:srgbClr val="000000"/>
                </a:solidFill>
                <a:latin typeface="Times New Roman" panose="02020603050405020304"/>
                <a:ea typeface="宋体" panose="02010600030101010101" pitchFamily="2" charset="-122"/>
                <a:cs typeface="Courier New" panose="02070309020205020404"/>
              </a:rPr>
              <a:t>. </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r" defTabSz="914400">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7. Winning this contract is </a:t>
            </a:r>
            <a:r>
              <a:rPr lang="en-US" altLang="zh-CN" b="1" kern="100" dirty="0">
                <a:solidFill>
                  <a:srgbClr val="000000"/>
                </a:solidFill>
                <a:latin typeface="Times New Roman" panose="02020603050405020304"/>
                <a:ea typeface="宋体" panose="02010600030101010101" pitchFamily="2" charset="-122"/>
                <a:cs typeface="Courier New" panose="02070309020205020404"/>
              </a:rPr>
              <a:t>crucial</a:t>
            </a:r>
            <a:r>
              <a:rPr lang="en-US" altLang="zh-CN" kern="100" dirty="0">
                <a:solidFill>
                  <a:srgbClr val="000000"/>
                </a:solidFill>
                <a:latin typeface="Times New Roman" panose="02020603050405020304"/>
                <a:ea typeface="宋体" panose="02010600030101010101" pitchFamily="2" charset="-122"/>
                <a:cs typeface="Courier New" panose="02070309020205020404"/>
              </a:rPr>
              <a:t> to the success of the company. </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r" defTabSz="914400">
              <a:spcAft>
                <a:spcPts val="0"/>
              </a:spcAft>
              <a:tabLst>
                <a:tab pos="5311140" algn="l"/>
              </a:tabLst>
            </a:pP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p:txBody>
      </p:sp>
      <p:sp>
        <p:nvSpPr>
          <p:cNvPr id="3" name="矩形 2"/>
          <p:cNvSpPr/>
          <p:nvPr/>
        </p:nvSpPr>
        <p:spPr>
          <a:xfrm>
            <a:off x="4282146" y="143983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管理</a:t>
            </a:r>
            <a:endParaRPr lang="zh-CN" altLang="en-US" dirty="0"/>
          </a:p>
        </p:txBody>
      </p:sp>
      <p:sp>
        <p:nvSpPr>
          <p:cNvPr id="4" name="矩形 3"/>
          <p:cNvSpPr/>
          <p:nvPr/>
        </p:nvSpPr>
        <p:spPr>
          <a:xfrm>
            <a:off x="2016517" y="266400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过渡</a:t>
            </a:r>
            <a:endParaRPr lang="zh-CN" altLang="en-US" dirty="0"/>
          </a:p>
        </p:txBody>
      </p:sp>
      <p:sp>
        <p:nvSpPr>
          <p:cNvPr id="5" name="矩形 4"/>
          <p:cNvSpPr/>
          <p:nvPr/>
        </p:nvSpPr>
        <p:spPr>
          <a:xfrm>
            <a:off x="9324800" y="3816167"/>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最大限度</a:t>
            </a:r>
            <a:endParaRPr lang="zh-CN" altLang="en-US" dirty="0"/>
          </a:p>
        </p:txBody>
      </p:sp>
      <p:sp>
        <p:nvSpPr>
          <p:cNvPr id="6" name="矩形 5"/>
          <p:cNvSpPr/>
          <p:nvPr/>
        </p:nvSpPr>
        <p:spPr>
          <a:xfrm>
            <a:off x="8785457" y="502118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至关重要的</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28552"/>
            <a:ext cx="10692000" cy="3711785"/>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与</a:t>
            </a:r>
            <a:r>
              <a:rPr lang="en-US" altLang="zh-CN" kern="100" dirty="0">
                <a:solidFill>
                  <a:srgbClr val="000000"/>
                </a:solidFill>
                <a:latin typeface="Times New Roman" panose="02020603050405020304"/>
                <a:cs typeface="Courier New" panose="02070309020205020404"/>
              </a:rPr>
              <a:t>always</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forever</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frequently</a:t>
            </a:r>
            <a:r>
              <a:rPr lang="zh-CN" altLang="zh-CN" kern="100" dirty="0">
                <a:solidFill>
                  <a:srgbClr val="000000"/>
                </a:solidFill>
                <a:latin typeface="Times New Roman" panose="02020603050405020304"/>
                <a:cs typeface="Times New Roman" panose="02020603050405020304"/>
              </a:rPr>
              <a:t>等副词连用时，可表示某种感情色彩。</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She </a:t>
            </a:r>
            <a:r>
              <a:rPr lang="en-US" altLang="zh-CN" b="1" kern="100" dirty="0">
                <a:solidFill>
                  <a:srgbClr val="000000"/>
                </a:solidFill>
                <a:latin typeface="Times New Roman" panose="02020603050405020304"/>
                <a:cs typeface="Courier New" panose="02070309020205020404"/>
              </a:rPr>
              <a:t>was</a:t>
            </a:r>
            <a:r>
              <a:rPr lang="en-US" altLang="zh-CN" kern="100" dirty="0">
                <a:solidFill>
                  <a:srgbClr val="000000"/>
                </a:solidFill>
                <a:latin typeface="Times New Roman" panose="02020603050405020304"/>
                <a:cs typeface="Courier New" panose="02070309020205020404"/>
              </a:rPr>
              <a:t> forever </a:t>
            </a:r>
            <a:r>
              <a:rPr lang="en-US" altLang="zh-CN" b="1" kern="100" dirty="0">
                <a:solidFill>
                  <a:srgbClr val="000000"/>
                </a:solidFill>
                <a:latin typeface="Times New Roman" panose="02020603050405020304"/>
                <a:cs typeface="Courier New" panose="02070309020205020404"/>
              </a:rPr>
              <a:t>complaining</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她老是抱怨。</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厌烦</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She </a:t>
            </a:r>
            <a:r>
              <a:rPr lang="en-US" altLang="zh-CN" b="1" kern="100" dirty="0">
                <a:solidFill>
                  <a:srgbClr val="000000"/>
                </a:solidFill>
                <a:latin typeface="Times New Roman" panose="02020603050405020304"/>
                <a:cs typeface="Courier New" panose="02070309020205020404"/>
              </a:rPr>
              <a:t>was</a:t>
            </a:r>
            <a:r>
              <a:rPr lang="en-US" altLang="zh-CN" kern="100" dirty="0">
                <a:solidFill>
                  <a:srgbClr val="000000"/>
                </a:solidFill>
                <a:latin typeface="Times New Roman" panose="02020603050405020304"/>
                <a:cs typeface="Courier New" panose="02070309020205020404"/>
              </a:rPr>
              <a:t> always </a:t>
            </a:r>
            <a:r>
              <a:rPr lang="en-US" altLang="zh-CN" b="1" kern="100" dirty="0">
                <a:solidFill>
                  <a:srgbClr val="000000"/>
                </a:solidFill>
                <a:latin typeface="Times New Roman" panose="02020603050405020304"/>
                <a:cs typeface="Courier New" panose="02070309020205020404"/>
              </a:rPr>
              <a:t>thinking of</a:t>
            </a:r>
            <a:r>
              <a:rPr lang="en-US" altLang="zh-CN" kern="100" dirty="0">
                <a:solidFill>
                  <a:srgbClr val="000000"/>
                </a:solidFill>
                <a:latin typeface="Times New Roman" panose="02020603050405020304"/>
                <a:cs typeface="Courier New" panose="02070309020205020404"/>
              </a:rPr>
              <a:t> others.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她老是想着别人。</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赞扬</a:t>
            </a:r>
            <a:r>
              <a:rPr lang="en-US" altLang="zh-CN" kern="100" dirty="0">
                <a:solidFill>
                  <a:srgbClr val="000000"/>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295817"/>
            <a:ext cx="10692000" cy="3707765"/>
          </a:xfrm>
        </p:spPr>
        <p:txBody>
          <a:bodyPr/>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五、将来进行时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概念及构成</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将来进行时表示将来某一时刻或者将来某一段时间内正在进行的动作，预料要发生的或即将发生的动作。</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构成：</a:t>
            </a:r>
            <a:r>
              <a:rPr lang="en-US" altLang="zh-CN" kern="100" dirty="0">
                <a:solidFill>
                  <a:srgbClr val="000000"/>
                </a:solidFill>
                <a:latin typeface="Times New Roman" panose="02020603050405020304"/>
                <a:cs typeface="Courier New" panose="02070309020205020404"/>
              </a:rPr>
              <a:t>shall/will be</a:t>
            </a:r>
            <a:r>
              <a:rPr lang="zh-CN" altLang="zh-CN" kern="100" dirty="0">
                <a:solidFill>
                  <a:srgbClr val="000000"/>
                </a:solidFill>
                <a:latin typeface="Times New Roman" panose="02020603050405020304"/>
                <a:cs typeface="Times New Roman" panose="02020603050405020304"/>
              </a:rPr>
              <a:t>＋现在分词</a:t>
            </a:r>
            <a:r>
              <a:rPr lang="en-US" altLang="zh-CN" kern="100" dirty="0">
                <a:solidFill>
                  <a:srgbClr val="000000"/>
                </a:solidFill>
                <a:latin typeface="Times New Roman" panose="02020603050405020304"/>
                <a:cs typeface="Courier New" panose="02070309020205020404"/>
              </a:rPr>
              <a:t>(shall</a:t>
            </a:r>
            <a:r>
              <a:rPr lang="zh-CN" altLang="zh-CN" kern="100" dirty="0">
                <a:solidFill>
                  <a:srgbClr val="000000"/>
                </a:solidFill>
                <a:latin typeface="Times New Roman" panose="02020603050405020304"/>
                <a:cs typeface="Times New Roman" panose="02020603050405020304"/>
              </a:rPr>
              <a:t>用于第一人称单数</a:t>
            </a:r>
            <a:r>
              <a:rPr lang="en-US" altLang="zh-CN" kern="100" dirty="0">
                <a:solidFill>
                  <a:srgbClr val="000000"/>
                </a:solidFill>
                <a:latin typeface="Times New Roman" panose="02020603050405020304"/>
                <a:cs typeface="Courier New" panose="02070309020205020404"/>
              </a:rPr>
              <a:t>I</a:t>
            </a:r>
            <a:r>
              <a:rPr lang="zh-CN" altLang="zh-CN" kern="100" dirty="0">
                <a:solidFill>
                  <a:srgbClr val="000000"/>
                </a:solidFill>
                <a:latin typeface="Times New Roman" panose="02020603050405020304"/>
                <a:cs typeface="Times New Roman" panose="02020603050405020304"/>
              </a:rPr>
              <a:t>和复数</a:t>
            </a:r>
            <a:r>
              <a:rPr lang="en-US" altLang="zh-CN" kern="100" dirty="0">
                <a:solidFill>
                  <a:srgbClr val="000000"/>
                </a:solidFill>
                <a:latin typeface="Times New Roman" panose="02020603050405020304"/>
                <a:cs typeface="Courier New" panose="02070309020205020404"/>
              </a:rPr>
              <a:t>we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will</a:t>
            </a:r>
            <a:r>
              <a:rPr lang="zh-CN" altLang="zh-CN" kern="100" dirty="0">
                <a:solidFill>
                  <a:srgbClr val="000000"/>
                </a:solidFill>
                <a:latin typeface="Times New Roman" panose="02020603050405020304"/>
                <a:cs typeface="Times New Roman" panose="02020603050405020304"/>
              </a:rPr>
              <a:t>可用于各种人称。美式英语中所有人称都用</a:t>
            </a:r>
            <a:r>
              <a:rPr lang="en-US" altLang="zh-CN" kern="100" dirty="0">
                <a:solidFill>
                  <a:srgbClr val="000000"/>
                </a:solidFill>
                <a:latin typeface="Times New Roman" panose="02020603050405020304"/>
                <a:cs typeface="Courier New" panose="02070309020205020404"/>
              </a:rPr>
              <a:t>will</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2168"/>
            <a:ext cx="10692000" cy="4912995"/>
          </a:xfrm>
        </p:spPr>
        <p:txBody>
          <a:bodyPr/>
          <a:lstStyle/>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用法</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表示将来某一时刻或某一段时间内正在进行的动作。</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At this time tomorrow we </a:t>
            </a:r>
            <a:r>
              <a:rPr lang="en-US" altLang="zh-CN" b="1" kern="100" dirty="0">
                <a:solidFill>
                  <a:srgbClr val="000000"/>
                </a:solidFill>
                <a:latin typeface="Times New Roman" panose="02020603050405020304"/>
                <a:cs typeface="Courier New" panose="02070309020205020404"/>
              </a:rPr>
              <a:t>will be driving</a:t>
            </a:r>
            <a:r>
              <a:rPr lang="en-US" altLang="zh-CN" kern="100" dirty="0">
                <a:solidFill>
                  <a:srgbClr val="000000"/>
                </a:solidFill>
                <a:latin typeface="Times New Roman" panose="02020603050405020304"/>
                <a:cs typeface="Courier New" panose="02070309020205020404"/>
              </a:rPr>
              <a:t> on the way home.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明天这个时候我们将正在开车回家的路上。</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What </a:t>
            </a:r>
            <a:r>
              <a:rPr lang="en-US" altLang="zh-CN" b="1" kern="100" dirty="0">
                <a:solidFill>
                  <a:srgbClr val="000000"/>
                </a:solidFill>
                <a:latin typeface="Times New Roman" panose="02020603050405020304"/>
                <a:cs typeface="Courier New" panose="02070309020205020404"/>
              </a:rPr>
              <a:t>will</a:t>
            </a:r>
            <a:r>
              <a:rPr lang="en-US" altLang="zh-CN" kern="100" dirty="0">
                <a:solidFill>
                  <a:srgbClr val="000000"/>
                </a:solidFill>
                <a:latin typeface="Times New Roman" panose="02020603050405020304"/>
                <a:cs typeface="Courier New" panose="02070309020205020404"/>
              </a:rPr>
              <a:t> you </a:t>
            </a:r>
            <a:r>
              <a:rPr lang="en-US" altLang="zh-CN" b="1" kern="100" dirty="0">
                <a:solidFill>
                  <a:srgbClr val="000000"/>
                </a:solidFill>
                <a:latin typeface="Times New Roman" panose="02020603050405020304"/>
                <a:cs typeface="Courier New" panose="02070309020205020404"/>
              </a:rPr>
              <a:t>be doing</a:t>
            </a:r>
            <a:r>
              <a:rPr lang="en-US" altLang="zh-CN" kern="100" dirty="0">
                <a:solidFill>
                  <a:srgbClr val="000000"/>
                </a:solidFill>
                <a:latin typeface="Times New Roman" panose="02020603050405020304"/>
                <a:cs typeface="Courier New" panose="02070309020205020404"/>
              </a:rPr>
              <a:t> at eight o'clock this evening?</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今天晚上</a:t>
            </a:r>
            <a:r>
              <a:rPr lang="en-US" altLang="zh-CN" kern="100" dirty="0">
                <a:solidFill>
                  <a:srgbClr val="000000"/>
                </a:solidFill>
                <a:latin typeface="Times New Roman" panose="02020603050405020304"/>
                <a:cs typeface="Courier New" panose="02070309020205020404"/>
              </a:rPr>
              <a:t>8</a:t>
            </a:r>
            <a:r>
              <a:rPr lang="zh-CN" altLang="zh-CN" kern="100" dirty="0">
                <a:solidFill>
                  <a:srgbClr val="000000"/>
                </a:solidFill>
                <a:latin typeface="Times New Roman" panose="02020603050405020304"/>
                <a:cs typeface="Times New Roman" panose="02020603050405020304"/>
              </a:rPr>
              <a:t>点你会在做什么？</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Don't phone me between 5</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00 and 6</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00. We</a:t>
            </a:r>
            <a:r>
              <a:rPr lang="en-US" altLang="zh-CN" b="1" kern="100" dirty="0">
                <a:solidFill>
                  <a:srgbClr val="000000"/>
                </a:solidFill>
                <a:latin typeface="Times New Roman" panose="02020603050405020304"/>
                <a:cs typeface="Courier New" panose="02070309020205020404"/>
              </a:rPr>
              <a:t>'ll be having</a:t>
            </a:r>
            <a:r>
              <a:rPr lang="en-US" altLang="zh-CN" kern="100" dirty="0">
                <a:solidFill>
                  <a:srgbClr val="000000"/>
                </a:solidFill>
                <a:latin typeface="Times New Roman" panose="02020603050405020304"/>
                <a:cs typeface="Courier New" panose="02070309020205020404"/>
              </a:rPr>
              <a:t> dinner then.</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五点到六点之间不要给我打电话。那时我们将正在吃晚饭。</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511847"/>
            <a:ext cx="10692000" cy="3711785"/>
          </a:xfrm>
        </p:spPr>
        <p:txBody>
          <a:bodyPr/>
          <a:lstStyle/>
          <a:p>
            <a:pPr algn="just">
              <a:spcAft>
                <a:spcPts val="0"/>
              </a:spcAft>
              <a:tabLst>
                <a:tab pos="5311140" algn="l"/>
              </a:tabLst>
            </a:pPr>
            <a:r>
              <a:rPr lang="en-US" altLang="zh-CN" kern="10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表示预料中要发生的动作。</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Hurry up! The guests </a:t>
            </a:r>
            <a:r>
              <a:rPr lang="en-US" altLang="zh-CN" b="1" kern="100" dirty="0">
                <a:solidFill>
                  <a:srgbClr val="000000"/>
                </a:solidFill>
                <a:latin typeface="Times New Roman" panose="02020603050405020304"/>
                <a:cs typeface="Courier New" panose="02070309020205020404"/>
              </a:rPr>
              <a:t>will be arriving</a:t>
            </a:r>
            <a:r>
              <a:rPr lang="en-US" altLang="zh-CN" kern="100" dirty="0">
                <a:solidFill>
                  <a:srgbClr val="000000"/>
                </a:solidFill>
                <a:latin typeface="Times New Roman" panose="02020603050405020304"/>
                <a:cs typeface="Courier New" panose="02070309020205020404"/>
              </a:rPr>
              <a:t> at any minute!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快点！</a:t>
            </a:r>
            <a:r>
              <a:rPr lang="zh-CN" altLang="zh-CN" kern="100" dirty="0">
                <a:solidFill>
                  <a:srgbClr val="000000"/>
                </a:solidFill>
                <a:latin typeface="宋体" panose="02010600030101010101" pitchFamily="2" charset="-122"/>
                <a:ea typeface="Times New Roman" panose="02020603050405020304"/>
                <a:cs typeface="Courier New" panose="02070309020205020404"/>
              </a:rPr>
              <a:t> </a:t>
            </a:r>
            <a:r>
              <a:rPr lang="zh-CN" altLang="zh-CN" kern="100" dirty="0">
                <a:solidFill>
                  <a:srgbClr val="000000"/>
                </a:solidFill>
                <a:latin typeface="Times New Roman" panose="02020603050405020304"/>
                <a:cs typeface="Times New Roman" panose="02020603050405020304"/>
              </a:rPr>
              <a:t>客人随时会来！</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表示按计划或安排要发生的动作。</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a:t>
            </a:r>
            <a:r>
              <a:rPr lang="en-US" altLang="zh-CN" b="1" kern="100" dirty="0">
                <a:solidFill>
                  <a:srgbClr val="000000"/>
                </a:solidFill>
                <a:latin typeface="Times New Roman" panose="02020603050405020304"/>
                <a:cs typeface="Courier New" panose="02070309020205020404"/>
              </a:rPr>
              <a:t>will be seeing</a:t>
            </a:r>
            <a:r>
              <a:rPr lang="en-US" altLang="zh-CN" kern="100" dirty="0">
                <a:solidFill>
                  <a:srgbClr val="000000"/>
                </a:solidFill>
                <a:latin typeface="Times New Roman" panose="02020603050405020304"/>
                <a:cs typeface="Courier New" panose="02070309020205020404"/>
              </a:rPr>
              <a:t> you next week.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我下个星期来看你。</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30914"/>
            <a:ext cx="10692000" cy="5633593"/>
          </a:xfrm>
        </p:spPr>
        <p:txBody>
          <a:bodyPr/>
          <a:lstStyle/>
          <a:p>
            <a:pPr algn="just">
              <a:lnSpc>
                <a:spcPct val="130000"/>
              </a:lnSpc>
              <a:spcAft>
                <a:spcPts val="0"/>
              </a:spcAft>
              <a:tabLst>
                <a:tab pos="531114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六、过去将来时</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概念及构成</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过去将来时表示从过去的某一时间来看将来要发生的动作或呈现的状态。</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构成：</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would</a:t>
            </a:r>
            <a:r>
              <a:rPr lang="zh-CN" altLang="zh-CN" kern="100" dirty="0">
                <a:solidFill>
                  <a:srgbClr val="000000"/>
                </a:solidFill>
                <a:latin typeface="Times New Roman" panose="02020603050405020304"/>
                <a:cs typeface="Times New Roman" panose="02020603050405020304"/>
              </a:rPr>
              <a:t>＋动词原形</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was/were going to</a:t>
            </a:r>
            <a:r>
              <a:rPr lang="zh-CN" altLang="zh-CN" kern="100" dirty="0">
                <a:solidFill>
                  <a:srgbClr val="000000"/>
                </a:solidFill>
                <a:latin typeface="Times New Roman" panose="02020603050405020304"/>
                <a:cs typeface="Times New Roman" panose="02020603050405020304"/>
              </a:rPr>
              <a:t>＋动词原形</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was/were</a:t>
            </a:r>
            <a:r>
              <a:rPr lang="zh-CN" altLang="zh-CN" kern="100" dirty="0">
                <a:solidFill>
                  <a:srgbClr val="000000"/>
                </a:solidFill>
                <a:latin typeface="Times New Roman" panose="02020603050405020304"/>
                <a:cs typeface="Times New Roman" panose="02020603050405020304"/>
              </a:rPr>
              <a:t>＋动词不定式</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4. was/were about to</a:t>
            </a:r>
            <a:r>
              <a:rPr lang="zh-CN" altLang="zh-CN" kern="100" dirty="0">
                <a:solidFill>
                  <a:srgbClr val="000000"/>
                </a:solidFill>
                <a:latin typeface="Times New Roman" panose="02020603050405020304"/>
                <a:cs typeface="Times New Roman" panose="02020603050405020304"/>
              </a:rPr>
              <a:t>＋动词原形</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5. was/were on the point of</a:t>
            </a:r>
            <a:r>
              <a:rPr lang="zh-CN" altLang="zh-CN" kern="100" dirty="0">
                <a:solidFill>
                  <a:srgbClr val="000000"/>
                </a:solidFill>
                <a:latin typeface="Times New Roman" panose="02020603050405020304"/>
                <a:cs typeface="Times New Roman" panose="02020603050405020304"/>
              </a:rPr>
              <a:t>＋现在分词</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70158"/>
            <a:ext cx="10692000" cy="4918269"/>
          </a:xfrm>
        </p:spPr>
        <p:txBody>
          <a:bodyPr/>
          <a:lstStyle/>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用法</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would</a:t>
            </a:r>
            <a:r>
              <a:rPr lang="zh-CN" altLang="zh-CN" kern="100" dirty="0">
                <a:solidFill>
                  <a:srgbClr val="000000"/>
                </a:solidFill>
                <a:latin typeface="Times New Roman" panose="02020603050405020304"/>
                <a:cs typeface="Times New Roman" panose="02020603050405020304"/>
              </a:rPr>
              <a:t>＋动词原形</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would</a:t>
            </a:r>
            <a:r>
              <a:rPr lang="zh-CN" altLang="zh-CN" kern="100" dirty="0">
                <a:solidFill>
                  <a:srgbClr val="000000"/>
                </a:solidFill>
                <a:latin typeface="Times New Roman" panose="02020603050405020304"/>
                <a:cs typeface="Times New Roman" panose="02020603050405020304"/>
              </a:rPr>
              <a:t>＋动词原形</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为过去将来时的一般形式，常表示从过去某一时间看将要发生的动作或呈现的状态。</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 said he </a:t>
            </a:r>
            <a:r>
              <a:rPr lang="en-US" altLang="zh-CN" b="1" kern="100" dirty="0">
                <a:solidFill>
                  <a:srgbClr val="000000"/>
                </a:solidFill>
                <a:latin typeface="Times New Roman" panose="02020603050405020304"/>
                <a:cs typeface="Courier New" panose="02070309020205020404"/>
              </a:rPr>
              <a:t>would come</a:t>
            </a:r>
            <a:r>
              <a:rPr lang="en-US" altLang="zh-CN" kern="100" dirty="0">
                <a:solidFill>
                  <a:srgbClr val="000000"/>
                </a:solidFill>
                <a:latin typeface="Times New Roman" panose="02020603050405020304"/>
                <a:cs typeface="Courier New" panose="02070309020205020404"/>
              </a:rPr>
              <a:t> to see me.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他说他要来看我。</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 told me he </a:t>
            </a:r>
            <a:r>
              <a:rPr lang="en-US" altLang="zh-CN" b="1" kern="100" dirty="0">
                <a:solidFill>
                  <a:srgbClr val="000000"/>
                </a:solidFill>
                <a:latin typeface="Times New Roman" panose="02020603050405020304"/>
                <a:cs typeface="Courier New" panose="02070309020205020404"/>
              </a:rPr>
              <a:t>would go to</a:t>
            </a:r>
            <a:r>
              <a:rPr lang="en-US" altLang="zh-CN" kern="100" dirty="0">
                <a:solidFill>
                  <a:srgbClr val="000000"/>
                </a:solidFill>
                <a:latin typeface="Times New Roman" panose="02020603050405020304"/>
                <a:cs typeface="Courier New" panose="02070309020205020404"/>
              </a:rPr>
              <a:t> Beijing.</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他告诉我他将去北京。</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5711372"/>
          </a:xfrm>
        </p:spPr>
        <p:txBody>
          <a:bodyPr/>
          <a:lstStyle/>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was/were going to</a:t>
            </a:r>
            <a:r>
              <a:rPr lang="zh-CN" altLang="zh-CN" kern="100" dirty="0">
                <a:solidFill>
                  <a:srgbClr val="000000"/>
                </a:solidFill>
                <a:latin typeface="Times New Roman" panose="02020603050405020304"/>
                <a:cs typeface="Times New Roman" panose="02020603050405020304"/>
              </a:rPr>
              <a:t>＋动词原形</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was/were going to</a:t>
            </a:r>
            <a:r>
              <a:rPr lang="zh-CN" altLang="zh-CN" kern="100" dirty="0">
                <a:solidFill>
                  <a:srgbClr val="000000"/>
                </a:solidFill>
                <a:latin typeface="Times New Roman" panose="02020603050405020304"/>
                <a:cs typeface="Times New Roman" panose="02020603050405020304"/>
              </a:rPr>
              <a:t>＋动词原形</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可表示根据计划或安排即将发生的事。</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She said she </a:t>
            </a:r>
            <a:r>
              <a:rPr lang="en-US" altLang="zh-CN" b="1" kern="100" dirty="0">
                <a:solidFill>
                  <a:srgbClr val="000000"/>
                </a:solidFill>
                <a:latin typeface="Times New Roman" panose="02020603050405020304"/>
                <a:cs typeface="Courier New" panose="02070309020205020404"/>
              </a:rPr>
              <a:t>was going to start</a:t>
            </a:r>
            <a:r>
              <a:rPr lang="en-US" altLang="zh-CN" kern="100" dirty="0">
                <a:solidFill>
                  <a:srgbClr val="000000"/>
                </a:solidFill>
                <a:latin typeface="Times New Roman" panose="02020603050405020304"/>
                <a:cs typeface="Courier New" panose="02070309020205020404"/>
              </a:rPr>
              <a:t> at once</a:t>
            </a:r>
            <a:r>
              <a:rPr lang="en-US" altLang="zh-CN" kern="100" dirty="0" smtClean="0">
                <a:solidFill>
                  <a:srgbClr val="000000"/>
                </a:solidFill>
                <a:latin typeface="Times New Roman" panose="02020603050405020304"/>
                <a:cs typeface="Courier New" panose="02070309020205020404"/>
              </a:rPr>
              <a:t>.</a:t>
            </a:r>
            <a:endParaRPr lang="zh-CN" altLang="zh-CN" sz="1050" kern="100" dirty="0" smtClean="0">
              <a:latin typeface="宋体" panose="02010600030101010101" pitchFamily="2" charset="-122"/>
              <a:cs typeface="Courier New" panose="02070309020205020404"/>
            </a:endParaRPr>
          </a:p>
          <a:p>
            <a:pPr algn="just">
              <a:lnSpc>
                <a:spcPct val="120000"/>
              </a:lnSpc>
              <a:spcAft>
                <a:spcPts val="0"/>
              </a:spcAft>
              <a:tabLst>
                <a:tab pos="5311140" algn="l"/>
              </a:tabLst>
            </a:pPr>
            <a:r>
              <a:rPr lang="zh-CN" altLang="zh-CN" kern="100" dirty="0" smtClean="0">
                <a:solidFill>
                  <a:srgbClr val="000000"/>
                </a:solidFill>
                <a:latin typeface="Times New Roman" panose="02020603050405020304"/>
                <a:cs typeface="Times New Roman" panose="02020603050405020304"/>
              </a:rPr>
              <a:t>她说她将立即出发。</a:t>
            </a:r>
            <a:endParaRPr lang="zh-CN" altLang="zh-CN" sz="1050" kern="100" dirty="0" smtClean="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smtClean="0">
                <a:solidFill>
                  <a:srgbClr val="000000"/>
                </a:solidFill>
                <a:latin typeface="Times New Roman" panose="02020603050405020304"/>
                <a:cs typeface="Courier New" panose="02070309020205020404"/>
              </a:rPr>
              <a:t>I </a:t>
            </a:r>
            <a:r>
              <a:rPr lang="en-US" altLang="zh-CN" kern="100" dirty="0">
                <a:solidFill>
                  <a:srgbClr val="000000"/>
                </a:solidFill>
                <a:latin typeface="Times New Roman" panose="02020603050405020304"/>
                <a:cs typeface="Courier New" panose="02070309020205020404"/>
              </a:rPr>
              <a:t>was told that he </a:t>
            </a:r>
            <a:r>
              <a:rPr lang="en-US" altLang="zh-CN" b="1" kern="100" dirty="0">
                <a:solidFill>
                  <a:srgbClr val="000000"/>
                </a:solidFill>
                <a:latin typeface="Times New Roman" panose="02020603050405020304"/>
                <a:cs typeface="Courier New" panose="02070309020205020404"/>
              </a:rPr>
              <a:t>was going to return</a:t>
            </a:r>
            <a:r>
              <a:rPr lang="en-US" altLang="zh-CN" kern="100" dirty="0">
                <a:solidFill>
                  <a:srgbClr val="000000"/>
                </a:solidFill>
                <a:latin typeface="Times New Roman" panose="02020603050405020304"/>
                <a:cs typeface="Courier New" panose="02070309020205020404"/>
              </a:rPr>
              <a:t> home.</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我听说他准备要回家。</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a:t>
            </a: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was/were going to</a:t>
            </a:r>
            <a:r>
              <a:rPr lang="zh-CN" altLang="zh-CN" kern="100" dirty="0">
                <a:solidFill>
                  <a:srgbClr val="000000"/>
                </a:solidFill>
                <a:latin typeface="Times New Roman" panose="02020603050405020304"/>
                <a:cs typeface="Times New Roman" panose="02020603050405020304"/>
              </a:rPr>
              <a:t>＋动词原形</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可表示根据当时情况判断有可能但不一定会发生某事。</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It seemed as if it </a:t>
            </a:r>
            <a:r>
              <a:rPr lang="en-US" altLang="zh-CN" b="1" kern="100" dirty="0">
                <a:solidFill>
                  <a:srgbClr val="000000"/>
                </a:solidFill>
                <a:latin typeface="Times New Roman" panose="02020603050405020304"/>
                <a:cs typeface="Courier New" panose="02070309020205020404"/>
              </a:rPr>
              <a:t>was going to rain</a:t>
            </a:r>
            <a:r>
              <a:rPr lang="en-US" altLang="zh-CN" kern="100" dirty="0" smtClean="0">
                <a:solidFill>
                  <a:srgbClr val="000000"/>
                </a:solidFill>
                <a:latin typeface="Times New Roman" panose="02020603050405020304"/>
                <a:cs typeface="Courier New" panose="02070309020205020404"/>
              </a:rPr>
              <a:t>.</a:t>
            </a:r>
            <a:endParaRPr lang="zh-CN" altLang="zh-CN" sz="1050" kern="100" dirty="0" smtClean="0">
              <a:latin typeface="宋体" panose="02010600030101010101" pitchFamily="2" charset="-122"/>
              <a:cs typeface="Courier New" panose="02070309020205020404"/>
            </a:endParaRPr>
          </a:p>
          <a:p>
            <a:pPr algn="just">
              <a:lnSpc>
                <a:spcPct val="120000"/>
              </a:lnSpc>
              <a:spcAft>
                <a:spcPts val="0"/>
              </a:spcAft>
              <a:tabLst>
                <a:tab pos="5311140" algn="l"/>
              </a:tabLst>
            </a:pPr>
            <a:r>
              <a:rPr lang="zh-CN" altLang="zh-CN" kern="100" dirty="0" smtClean="0">
                <a:solidFill>
                  <a:srgbClr val="000000"/>
                </a:solidFill>
                <a:latin typeface="Times New Roman" panose="02020603050405020304"/>
                <a:cs typeface="Times New Roman" panose="02020603050405020304"/>
              </a:rPr>
              <a:t>好像要下雨了。</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57370"/>
            <a:ext cx="10692000" cy="4315027"/>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was/were</a:t>
            </a:r>
            <a:r>
              <a:rPr lang="zh-CN" altLang="zh-CN" kern="100" dirty="0">
                <a:solidFill>
                  <a:srgbClr val="000000"/>
                </a:solidFill>
                <a:latin typeface="Times New Roman" panose="02020603050405020304"/>
                <a:cs typeface="Times New Roman" panose="02020603050405020304"/>
              </a:rPr>
              <a:t>＋动词不定式</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was/were</a:t>
            </a:r>
            <a:r>
              <a:rPr lang="zh-CN" altLang="zh-CN" kern="100" dirty="0">
                <a:solidFill>
                  <a:srgbClr val="000000"/>
                </a:solidFill>
                <a:latin typeface="Times New Roman" panose="02020603050405020304"/>
                <a:cs typeface="Times New Roman" panose="02020603050405020304"/>
              </a:rPr>
              <a:t>＋动词不定式</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表示曾计划做某事，如果计划的事情没有实现，要用不定式的完成式。</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 said he </a:t>
            </a:r>
            <a:r>
              <a:rPr lang="en-US" altLang="zh-CN" b="1" kern="100" dirty="0">
                <a:solidFill>
                  <a:srgbClr val="000000"/>
                </a:solidFill>
                <a:latin typeface="Times New Roman" panose="02020603050405020304"/>
                <a:cs typeface="Courier New" panose="02070309020205020404"/>
              </a:rPr>
              <a:t>was to take up</a:t>
            </a:r>
            <a:r>
              <a:rPr lang="en-US" altLang="zh-CN" kern="100" dirty="0">
                <a:solidFill>
                  <a:srgbClr val="000000"/>
                </a:solidFill>
                <a:latin typeface="Times New Roman" panose="02020603050405020304"/>
                <a:cs typeface="Courier New" panose="02070309020205020404"/>
              </a:rPr>
              <a:t> the position.</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他说他要担任这个职务。</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 said he </a:t>
            </a:r>
            <a:r>
              <a:rPr lang="en-US" altLang="zh-CN" b="1" kern="100" dirty="0">
                <a:solidFill>
                  <a:srgbClr val="000000"/>
                </a:solidFill>
                <a:latin typeface="Times New Roman" panose="02020603050405020304"/>
                <a:cs typeface="Courier New" panose="02070309020205020404"/>
              </a:rPr>
              <a:t>was to have taken up</a:t>
            </a:r>
            <a:r>
              <a:rPr lang="en-US" altLang="zh-CN" kern="100" dirty="0">
                <a:solidFill>
                  <a:srgbClr val="000000"/>
                </a:solidFill>
                <a:latin typeface="Times New Roman" panose="02020603050405020304"/>
                <a:cs typeface="Courier New" panose="02070309020205020404"/>
              </a:rPr>
              <a:t> the position, but later changed his mind.</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他说他本打算担任这个职务的，但是后来改变了主意。</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副标题 1"/>
          <p:cNvSpPr>
            <a:spLocks noGrp="1"/>
          </p:cNvSpPr>
          <p:nvPr>
            <p:ph type="subTitle" idx="1"/>
          </p:nvPr>
        </p:nvSpPr>
        <p:spPr bwMode="auto">
          <a:xfrm>
            <a:off x="414338" y="755650"/>
            <a:ext cx="10693400" cy="482805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was/were about to</a:t>
            </a:r>
            <a:r>
              <a:rPr lang="zh-CN" altLang="zh-CN" kern="100" dirty="0">
                <a:solidFill>
                  <a:srgbClr val="000000"/>
                </a:solidFill>
                <a:latin typeface="Times New Roman" panose="02020603050405020304"/>
                <a:cs typeface="Times New Roman" panose="02020603050405020304"/>
              </a:rPr>
              <a:t>＋动词原形</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was/were about to</a:t>
            </a:r>
            <a:r>
              <a:rPr lang="zh-CN" altLang="zh-CN" kern="100" dirty="0">
                <a:solidFill>
                  <a:srgbClr val="000000"/>
                </a:solidFill>
                <a:latin typeface="Times New Roman" panose="02020603050405020304"/>
                <a:cs typeface="Times New Roman" panose="02020603050405020304"/>
              </a:rPr>
              <a:t>＋动词原形</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表示过去正要或即将发生的动作。</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 </a:t>
            </a:r>
            <a:r>
              <a:rPr lang="en-US" altLang="zh-CN" b="1" kern="100" dirty="0">
                <a:solidFill>
                  <a:srgbClr val="000000"/>
                </a:solidFill>
                <a:latin typeface="Times New Roman" panose="02020603050405020304"/>
                <a:cs typeface="Courier New" panose="02070309020205020404"/>
              </a:rPr>
              <a:t>was about to say</a:t>
            </a:r>
            <a:r>
              <a:rPr lang="en-US" altLang="zh-CN" kern="100" dirty="0">
                <a:solidFill>
                  <a:srgbClr val="000000"/>
                </a:solidFill>
                <a:latin typeface="Times New Roman" panose="02020603050405020304"/>
                <a:cs typeface="Courier New" panose="02070309020205020404"/>
              </a:rPr>
              <a:t> something more, but then checked himself.</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他还想说几句，却又止住了。</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5. was/were on the point of</a:t>
            </a:r>
            <a:r>
              <a:rPr lang="zh-CN" altLang="zh-CN" kern="100" dirty="0">
                <a:solidFill>
                  <a:srgbClr val="000000"/>
                </a:solidFill>
                <a:latin typeface="Times New Roman" panose="02020603050405020304"/>
                <a:cs typeface="Times New Roman" panose="02020603050405020304"/>
              </a:rPr>
              <a:t>＋现在分词</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en-US" altLang="zh-CN" kern="100" dirty="0">
                <a:solidFill>
                  <a:srgbClr val="000000"/>
                </a:solidFill>
                <a:latin typeface="Times New Roman" panose="02020603050405020304"/>
                <a:cs typeface="Courier New" panose="02070309020205020404"/>
              </a:rPr>
              <a:t>was/were on the point of</a:t>
            </a:r>
            <a:r>
              <a:rPr lang="zh-CN" altLang="zh-CN" kern="100" dirty="0">
                <a:solidFill>
                  <a:srgbClr val="000000"/>
                </a:solidFill>
                <a:latin typeface="Times New Roman" panose="02020603050405020304"/>
                <a:cs typeface="Times New Roman" panose="02020603050405020304"/>
              </a:rPr>
              <a:t>＋现在分词</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表示</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正要</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时</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I </a:t>
            </a:r>
            <a:r>
              <a:rPr lang="en-US" altLang="zh-CN" b="1" kern="100" dirty="0">
                <a:solidFill>
                  <a:srgbClr val="000000"/>
                </a:solidFill>
                <a:latin typeface="Times New Roman" panose="02020603050405020304"/>
                <a:cs typeface="Courier New" panose="02070309020205020404"/>
              </a:rPr>
              <a:t>was on the point of leaving</a:t>
            </a:r>
            <a:r>
              <a:rPr lang="en-US" altLang="zh-CN" kern="100" dirty="0">
                <a:solidFill>
                  <a:srgbClr val="000000"/>
                </a:solidFill>
                <a:latin typeface="Times New Roman" panose="02020603050405020304"/>
                <a:cs typeface="Courier New" panose="02070309020205020404"/>
              </a:rPr>
              <a:t> when you came in.</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当你们进来时，我正要离开。</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256542"/>
            <a:ext cx="10692000" cy="3707765"/>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6. </a:t>
            </a:r>
            <a:r>
              <a:rPr lang="zh-CN" altLang="zh-CN" kern="100" dirty="0">
                <a:solidFill>
                  <a:srgbClr val="000000"/>
                </a:solidFill>
                <a:latin typeface="Times New Roman" panose="02020603050405020304"/>
                <a:cs typeface="Times New Roman" panose="02020603050405020304"/>
              </a:rPr>
              <a:t>某些动词，如</a:t>
            </a:r>
            <a:r>
              <a:rPr lang="en-US" altLang="zh-CN" kern="100" dirty="0">
                <a:solidFill>
                  <a:srgbClr val="000000"/>
                </a:solidFill>
                <a:latin typeface="Times New Roman" panose="02020603050405020304"/>
                <a:cs typeface="Courier New" panose="02070309020205020404"/>
              </a:rPr>
              <a:t>come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go</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leave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arrive</a:t>
            </a:r>
            <a:r>
              <a:rPr lang="zh-CN" altLang="zh-CN" kern="100" dirty="0">
                <a:solidFill>
                  <a:srgbClr val="000000"/>
                </a:solidFill>
                <a:latin typeface="Times New Roman" panose="02020603050405020304"/>
                <a:cs typeface="Times New Roman" panose="02020603050405020304"/>
              </a:rPr>
              <a:t>、</a:t>
            </a:r>
            <a:r>
              <a:rPr lang="en-US" altLang="zh-CN" kern="100" dirty="0">
                <a:solidFill>
                  <a:srgbClr val="000000"/>
                </a:solidFill>
                <a:latin typeface="Times New Roman" panose="02020603050405020304"/>
                <a:cs typeface="Courier New" panose="02070309020205020404"/>
              </a:rPr>
              <a:t>start</a:t>
            </a:r>
            <a:r>
              <a:rPr lang="zh-CN" altLang="zh-CN" kern="100" dirty="0">
                <a:solidFill>
                  <a:srgbClr val="000000"/>
                </a:solidFill>
                <a:latin typeface="Times New Roman" panose="02020603050405020304"/>
                <a:cs typeface="Times New Roman" panose="02020603050405020304"/>
              </a:rPr>
              <a:t>等表示发生、起止的动词，可用过去进行时代替过去将来时。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He said the train </a:t>
            </a:r>
            <a:r>
              <a:rPr lang="en-US" altLang="zh-CN" b="1" kern="100" dirty="0">
                <a:solidFill>
                  <a:srgbClr val="000000"/>
                </a:solidFill>
                <a:latin typeface="Times New Roman" panose="02020603050405020304"/>
                <a:cs typeface="Courier New" panose="02070309020205020404"/>
              </a:rPr>
              <a:t>was leaving</a:t>
            </a:r>
            <a:r>
              <a:rPr lang="en-US" altLang="zh-CN" kern="100" dirty="0">
                <a:solidFill>
                  <a:srgbClr val="000000"/>
                </a:solidFill>
                <a:latin typeface="Times New Roman" panose="02020603050405020304"/>
                <a:cs typeface="Courier New" panose="02070309020205020404"/>
              </a:rPr>
              <a:t> at six the next morning.</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他说火车第二天早晨六点出发。</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She told me she </a:t>
            </a:r>
            <a:r>
              <a:rPr lang="en-US" altLang="zh-CN" b="1" kern="100" dirty="0">
                <a:solidFill>
                  <a:srgbClr val="000000"/>
                </a:solidFill>
                <a:latin typeface="Times New Roman" panose="02020603050405020304"/>
                <a:cs typeface="Courier New" panose="02070309020205020404"/>
              </a:rPr>
              <a:t>was coming</a:t>
            </a:r>
            <a:r>
              <a:rPr lang="en-US" altLang="zh-CN" kern="100" dirty="0">
                <a:solidFill>
                  <a:srgbClr val="000000"/>
                </a:solidFill>
                <a:latin typeface="Times New Roman" panose="02020603050405020304"/>
                <a:cs typeface="Courier New" panose="02070309020205020404"/>
              </a:rPr>
              <a:t> to see me.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她告诉我她要来看我。</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22172"/>
            <a:ext cx="10692000" cy="624530"/>
          </a:xfrm>
        </p:spPr>
        <p:txBody>
          <a:bodyPr/>
          <a:lstStyle/>
          <a:p>
            <a:pPr algn="just">
              <a:spcAft>
                <a:spcPts val="0"/>
              </a:spcAft>
              <a:tabLst>
                <a:tab pos="5311140" algn="l"/>
              </a:tabLst>
            </a:pPr>
            <a:r>
              <a:rPr lang="zh-CN" altLang="zh-CN" kern="100">
                <a:solidFill>
                  <a:srgbClr val="000000"/>
                </a:solidFill>
                <a:latin typeface="宋体" panose="02010600030101010101" pitchFamily="2" charset="-122"/>
                <a:ea typeface="黑体" panose="02010609060101010101" charset="-122"/>
                <a:cs typeface="宋体" panose="02010600030101010101" pitchFamily="2" charset="-122"/>
              </a:rPr>
              <a:t>Ⅱ</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拓展词汇知变形</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360289" y="1081757"/>
          <a:ext cx="10801498" cy="4992624"/>
        </p:xfrm>
        <a:graphic>
          <a:graphicData uri="http://schemas.openxmlformats.org/drawingml/2006/table">
            <a:tbl>
              <a:tblPr/>
              <a:tblGrid>
                <a:gridCol w="4176578"/>
                <a:gridCol w="6624920"/>
              </a:tblGrid>
              <a:tr h="0">
                <a:tc>
                  <a:txBody>
                    <a:bodyPr/>
                    <a:lstStyle/>
                    <a:p>
                      <a:pPr algn="ctr">
                        <a:lnSpc>
                          <a:spcPct val="13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a:solidFill>
                            <a:srgbClr val="000000"/>
                          </a:solidFill>
                          <a:effectLst/>
                          <a:latin typeface="Times New Roman" panose="02020603050405020304"/>
                          <a:ea typeface="楷体_GB2312"/>
                          <a:cs typeface="Times New Roman" panose="02020603050405020304"/>
                        </a:rPr>
                        <a:t>允许进入</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加入</a:t>
                      </a:r>
                      <a:r>
                        <a:rPr lang="en-US" sz="2800" kern="100" dirty="0">
                          <a:solidFill>
                            <a:srgbClr val="000000"/>
                          </a:solidFill>
                          <a:effectLst/>
                          <a:latin typeface="Times New Roman" panose="02020603050405020304"/>
                          <a:ea typeface="楷体_GB2312"/>
                          <a:cs typeface="Courier New" panose="02070309020205020404"/>
                        </a:rPr>
                        <a:t>)</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admit</a:t>
                      </a:r>
                      <a:r>
                        <a:rPr lang="en-US" sz="2800" i="1" kern="100" dirty="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Book Antiqua" panose="02040602050305030304"/>
                          <a:ea typeface="楷体_GB2312"/>
                          <a:cs typeface="Times New Roman" panose="02020603050405020304"/>
                        </a:rPr>
                        <a:t>v</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承认；准许进入</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加入</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；接受</a:t>
                      </a: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a:t>
                      </a:r>
                      <a:r>
                        <a:rPr lang="zh-CN" sz="2800" kern="100" dirty="0">
                          <a:solidFill>
                            <a:srgbClr val="000000"/>
                          </a:solidFill>
                          <a:effectLst/>
                          <a:latin typeface="Times New Roman" panose="02020603050405020304"/>
                          <a:ea typeface="楷体_GB2312"/>
                          <a:cs typeface="Times New Roman" panose="02020603050405020304"/>
                        </a:rPr>
                        <a:t>入学</a:t>
                      </a:r>
                      <a:r>
                        <a:rPr lang="en-US" sz="2800" kern="100" dirty="0">
                          <a:solidFill>
                            <a:srgbClr val="000000"/>
                          </a:solidFill>
                          <a:effectLst/>
                          <a:latin typeface="Times New Roman" panose="02020603050405020304"/>
                          <a:ea typeface="楷体_GB2312"/>
                          <a:cs typeface="Courier New" panose="02070309020205020404"/>
                        </a:rPr>
                        <a:t>)</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a:t>
                      </a:r>
                      <a:r>
                        <a:rPr lang="en-US" sz="2800" i="1" kern="100" dirty="0" smtClean="0">
                          <a:solidFill>
                            <a:srgbClr val="000000"/>
                          </a:solidFill>
                          <a:effectLst/>
                          <a:latin typeface="Times New Roman" panose="02020603050405020304"/>
                          <a:ea typeface="楷体_GB2312"/>
                          <a:cs typeface="Courier New" panose="02070309020205020404"/>
                        </a:rPr>
                        <a:t> n</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参加，参与</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participate</a:t>
                      </a:r>
                      <a:r>
                        <a:rPr lang="en-US" sz="2800" i="1" kern="100" dirty="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Book Antiqua" panose="02040602050305030304"/>
                          <a:ea typeface="楷体_GB2312"/>
                          <a:cs typeface="Times New Roman" panose="02020603050405020304"/>
                        </a:rPr>
                        <a:t>v</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参加，参与</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rowSpan="2">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 </a:t>
                      </a:r>
                      <a:r>
                        <a:rPr lang="en-US" sz="2800" i="1" kern="100" dirty="0">
                          <a:solidFill>
                            <a:srgbClr val="000000"/>
                          </a:solidFill>
                          <a:effectLst/>
                          <a:latin typeface="Times New Roman" panose="02020603050405020304"/>
                          <a:ea typeface="楷体_GB2312"/>
                          <a:cs typeface="Courier New" panose="02070309020205020404"/>
                        </a:rPr>
                        <a:t>ad</a:t>
                      </a:r>
                      <a:r>
                        <a:rPr lang="en-US" sz="2800" i="1" kern="100" dirty="0">
                          <a:solidFill>
                            <a:srgbClr val="000000"/>
                          </a:solidFill>
                          <a:effectLst/>
                          <a:latin typeface="Book Antiqua" panose="02040602050305030304"/>
                          <a:ea typeface="楷体_GB2312"/>
                          <a:cs typeface="Times New Roman" panose="02020603050405020304"/>
                        </a:rPr>
                        <a:t>v</a:t>
                      </a:r>
                      <a:r>
                        <a:rPr lang="en-US" sz="2800"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起初；独创地</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origin</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起源，源头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original</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最初的，原来的；独创的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a:t>
                      </a:r>
                      <a:r>
                        <a:rPr lang="en-US" sz="2800" i="1" kern="100" dirty="0" smtClean="0">
                          <a:solidFill>
                            <a:srgbClr val="000000"/>
                          </a:solidFill>
                          <a:effectLst/>
                          <a:latin typeface="Times New Roman" panose="02020603050405020304"/>
                          <a:ea typeface="楷体_GB2312"/>
                          <a:cs typeface="Courier New" panose="02070309020205020404"/>
                        </a:rPr>
                        <a:t> n</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祝贺，道贺</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congratulate</a:t>
                      </a:r>
                      <a:r>
                        <a:rPr lang="en-US" sz="2800" i="1" kern="100" dirty="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Book Antiqua" panose="02040602050305030304"/>
                          <a:ea typeface="楷体_GB2312"/>
                          <a:cs typeface="Times New Roman" panose="02020603050405020304"/>
                        </a:rPr>
                        <a:t>v</a:t>
                      </a:r>
                      <a:r>
                        <a:rPr lang="en-US" sz="2800" i="1" kern="100" dirty="0">
                          <a:solidFill>
                            <a:srgbClr val="000000"/>
                          </a:solidFill>
                          <a:effectLst/>
                          <a:latin typeface="Times New Roman" panose="02020603050405020304"/>
                          <a:ea typeface="楷体_GB2312"/>
                          <a:cs typeface="Courier New" panose="02070309020205020404"/>
                        </a:rPr>
                        <a:t>. </a:t>
                      </a:r>
                      <a:r>
                        <a:rPr lang="zh-CN" sz="2800" kern="100" dirty="0">
                          <a:solidFill>
                            <a:srgbClr val="000000"/>
                          </a:solidFill>
                          <a:effectLst/>
                          <a:latin typeface="Times New Roman" panose="02020603050405020304"/>
                          <a:ea typeface="楷体_GB2312"/>
                          <a:cs typeface="Times New Roman" panose="02020603050405020304"/>
                        </a:rPr>
                        <a:t>祝贺，向</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道贺</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矩形 3"/>
          <p:cNvSpPr/>
          <p:nvPr/>
        </p:nvSpPr>
        <p:spPr>
          <a:xfrm>
            <a:off x="576317" y="1636817"/>
            <a:ext cx="1638590" cy="523220"/>
          </a:xfrm>
          <a:prstGeom prst="rect">
            <a:avLst/>
          </a:prstGeom>
        </p:spPr>
        <p:txBody>
          <a:bodyPr wrap="none">
            <a:spAutoFit/>
          </a:bodyPr>
          <a:lstStyle/>
          <a:p>
            <a:r>
              <a:rPr lang="en-US" altLang="zh-CN" dirty="0"/>
              <a:t>admission</a:t>
            </a:r>
            <a:endParaRPr lang="zh-CN" altLang="en-US" dirty="0"/>
          </a:p>
        </p:txBody>
      </p:sp>
      <p:sp>
        <p:nvSpPr>
          <p:cNvPr id="5" name="矩形 4"/>
          <p:cNvSpPr/>
          <p:nvPr/>
        </p:nvSpPr>
        <p:spPr>
          <a:xfrm>
            <a:off x="576317" y="2736017"/>
            <a:ext cx="1996059" cy="523220"/>
          </a:xfrm>
          <a:prstGeom prst="rect">
            <a:avLst/>
          </a:prstGeom>
        </p:spPr>
        <p:txBody>
          <a:bodyPr wrap="none">
            <a:spAutoFit/>
          </a:bodyPr>
          <a:lstStyle/>
          <a:p>
            <a:r>
              <a:rPr lang="en-US" altLang="zh-CN" dirty="0"/>
              <a:t>participation</a:t>
            </a:r>
            <a:endParaRPr lang="zh-CN" altLang="en-US" dirty="0"/>
          </a:p>
        </p:txBody>
      </p:sp>
      <p:sp>
        <p:nvSpPr>
          <p:cNvPr id="6" name="矩形 5"/>
          <p:cNvSpPr/>
          <p:nvPr/>
        </p:nvSpPr>
        <p:spPr>
          <a:xfrm>
            <a:off x="576317" y="3825692"/>
            <a:ext cx="1579278" cy="523220"/>
          </a:xfrm>
          <a:prstGeom prst="rect">
            <a:avLst/>
          </a:prstGeom>
        </p:spPr>
        <p:txBody>
          <a:bodyPr wrap="none">
            <a:spAutoFit/>
          </a:bodyPr>
          <a:lstStyle/>
          <a:p>
            <a:r>
              <a:rPr lang="en-US" altLang="zh-CN" dirty="0"/>
              <a:t>originally</a:t>
            </a:r>
            <a:endParaRPr lang="zh-CN" altLang="en-US" dirty="0"/>
          </a:p>
        </p:txBody>
      </p:sp>
      <p:sp>
        <p:nvSpPr>
          <p:cNvPr id="7" name="矩形 6"/>
          <p:cNvSpPr/>
          <p:nvPr/>
        </p:nvSpPr>
        <p:spPr>
          <a:xfrm>
            <a:off x="576317" y="4934417"/>
            <a:ext cx="2255746" cy="523220"/>
          </a:xfrm>
          <a:prstGeom prst="rect">
            <a:avLst/>
          </a:prstGeom>
        </p:spPr>
        <p:txBody>
          <a:bodyPr wrap="none">
            <a:spAutoFit/>
          </a:bodyPr>
          <a:lstStyle/>
          <a:p>
            <a:r>
              <a:rPr lang="en-US" altLang="zh-CN" dirty="0"/>
              <a:t>congratulation</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4358" y="585316"/>
            <a:ext cx="2533650"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副标题 1"/>
          <p:cNvSpPr>
            <a:spLocks noGrp="1"/>
          </p:cNvSpPr>
          <p:nvPr>
            <p:ph type="subTitle" idx="1"/>
          </p:nvPr>
        </p:nvSpPr>
        <p:spPr bwMode="auto">
          <a:xfrm>
            <a:off x="414338" y="1283723"/>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宋体" panose="02010600030101010101" pitchFamily="2" charset="-122"/>
                <a:ea typeface="黑体" panose="02010609060101010101" charset="-122"/>
                <a:cs typeface="宋体" panose="02010600030101010101" pitchFamily="2" charset="-122"/>
              </a:rPr>
              <a:t>Ⅰ</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单句语法填空</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Every means </a:t>
            </a:r>
            <a:r>
              <a:rPr lang="en-US" altLang="zh-CN" kern="100" dirty="0" smtClean="0">
                <a:solidFill>
                  <a:srgbClr val="000000"/>
                </a:solidFill>
                <a:latin typeface="Times New Roman" panose="02020603050405020304"/>
                <a:cs typeface="Courier New" panose="02070309020205020404"/>
              </a:rPr>
              <a:t>_________________ </a:t>
            </a:r>
            <a:r>
              <a:rPr lang="en-US" altLang="zh-CN" kern="100" dirty="0">
                <a:solidFill>
                  <a:srgbClr val="000000"/>
                </a:solidFill>
                <a:latin typeface="Times New Roman" panose="02020603050405020304"/>
                <a:cs typeface="Courier New" panose="02070309020205020404"/>
              </a:rPr>
              <a:t>(try) to solve the problem, but none of them worked.</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This is the most interesting party that I _________________ (enjoy).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At this time tomorrow you _________________ (sit) there doing some more exercise.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The man was told the train _______________ (leave) at 10 o'clock the next morning</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3240687" y="1943907"/>
            <a:ext cx="2215671" cy="523220"/>
          </a:xfrm>
          <a:prstGeom prst="rect">
            <a:avLst/>
          </a:prstGeom>
        </p:spPr>
        <p:txBody>
          <a:bodyPr wrap="none">
            <a:spAutoFit/>
          </a:bodyPr>
          <a:lstStyle/>
          <a:p>
            <a:r>
              <a:rPr lang="en-US" altLang="zh-CN" dirty="0"/>
              <a:t>had been tried</a:t>
            </a:r>
            <a:endParaRPr lang="zh-CN" altLang="en-US" dirty="0"/>
          </a:p>
        </p:txBody>
      </p:sp>
      <p:sp>
        <p:nvSpPr>
          <p:cNvPr id="5" name="矩形 4"/>
          <p:cNvSpPr/>
          <p:nvPr/>
        </p:nvSpPr>
        <p:spPr>
          <a:xfrm>
            <a:off x="6841187" y="3139402"/>
            <a:ext cx="2085827" cy="523220"/>
          </a:xfrm>
          <a:prstGeom prst="rect">
            <a:avLst/>
          </a:prstGeom>
        </p:spPr>
        <p:txBody>
          <a:bodyPr wrap="none">
            <a:spAutoFit/>
          </a:bodyPr>
          <a:lstStyle/>
          <a:p>
            <a:r>
              <a:rPr lang="en-US" altLang="zh-CN" dirty="0"/>
              <a:t>have enjoyed</a:t>
            </a:r>
            <a:endParaRPr lang="zh-CN" altLang="en-US" dirty="0"/>
          </a:p>
        </p:txBody>
      </p:sp>
      <p:sp>
        <p:nvSpPr>
          <p:cNvPr id="8" name="矩形 7"/>
          <p:cNvSpPr/>
          <p:nvPr/>
        </p:nvSpPr>
        <p:spPr>
          <a:xfrm>
            <a:off x="5184957" y="3725007"/>
            <a:ext cx="2156360" cy="523220"/>
          </a:xfrm>
          <a:prstGeom prst="rect">
            <a:avLst/>
          </a:prstGeom>
        </p:spPr>
        <p:txBody>
          <a:bodyPr wrap="none">
            <a:spAutoFit/>
          </a:bodyPr>
          <a:lstStyle/>
          <a:p>
            <a:r>
              <a:rPr lang="en-US" altLang="zh-CN" dirty="0"/>
              <a:t>will be sitting</a:t>
            </a:r>
            <a:endParaRPr lang="zh-CN" altLang="en-US" dirty="0"/>
          </a:p>
        </p:txBody>
      </p:sp>
      <p:sp>
        <p:nvSpPr>
          <p:cNvPr id="9" name="矩形 8"/>
          <p:cNvSpPr/>
          <p:nvPr/>
        </p:nvSpPr>
        <p:spPr>
          <a:xfrm>
            <a:off x="5170162" y="4896317"/>
            <a:ext cx="1887055" cy="523220"/>
          </a:xfrm>
          <a:prstGeom prst="rect">
            <a:avLst/>
          </a:prstGeom>
        </p:spPr>
        <p:txBody>
          <a:bodyPr wrap="none">
            <a:spAutoFit/>
          </a:bodyPr>
          <a:lstStyle/>
          <a:p>
            <a:r>
              <a:rPr lang="en-US" altLang="zh-CN" dirty="0"/>
              <a:t>was leaving</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2087927"/>
            <a:ext cx="10692000" cy="1902059"/>
          </a:xfrm>
        </p:spPr>
        <p:txBody>
          <a:bodyPr/>
          <a:lstStyle/>
          <a:p>
            <a:pPr lvl="0" algn="just">
              <a:spcAft>
                <a:spcPts val="0"/>
              </a:spcAft>
              <a:tabLst>
                <a:tab pos="5311140" algn="l"/>
              </a:tabLst>
            </a:pPr>
            <a:r>
              <a:rPr lang="en-US" altLang="zh-CN" kern="100">
                <a:solidFill>
                  <a:srgbClr val="000000"/>
                </a:solidFill>
                <a:latin typeface="Times New Roman" panose="02020603050405020304"/>
                <a:cs typeface="Courier New" panose="02070309020205020404"/>
              </a:rPr>
              <a:t>5. </a:t>
            </a:r>
            <a:r>
              <a:rPr lang="en-US" altLang="zh-CN" kern="100" dirty="0">
                <a:solidFill>
                  <a:srgbClr val="000000"/>
                </a:solidFill>
                <a:latin typeface="Times New Roman" panose="02020603050405020304"/>
                <a:cs typeface="Courier New" panose="02070309020205020404"/>
              </a:rPr>
              <a:t>It is the first time that he __________ (leave) his country.</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6. No sooner ______ (have) he come into the room than it began to rain heavily.</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4819253" y="2140787"/>
            <a:ext cx="1229824" cy="523220"/>
          </a:xfrm>
          <a:prstGeom prst="rect">
            <a:avLst/>
          </a:prstGeom>
        </p:spPr>
        <p:txBody>
          <a:bodyPr wrap="none">
            <a:spAutoFit/>
          </a:bodyPr>
          <a:lstStyle/>
          <a:p>
            <a:r>
              <a:rPr lang="en-US" altLang="zh-CN" dirty="0"/>
              <a:t>has left</a:t>
            </a:r>
            <a:endParaRPr lang="zh-CN" altLang="en-US" dirty="0"/>
          </a:p>
        </p:txBody>
      </p:sp>
      <p:sp>
        <p:nvSpPr>
          <p:cNvPr id="4" name="矩形 3"/>
          <p:cNvSpPr/>
          <p:nvPr/>
        </p:nvSpPr>
        <p:spPr>
          <a:xfrm>
            <a:off x="2664607" y="2736017"/>
            <a:ext cx="702436" cy="523220"/>
          </a:xfrm>
          <a:prstGeom prst="rect">
            <a:avLst/>
          </a:prstGeom>
        </p:spPr>
        <p:txBody>
          <a:bodyPr wrap="none">
            <a:spAutoFit/>
          </a:bodyPr>
          <a:lstStyle/>
          <a:p>
            <a:r>
              <a:rPr lang="en-US" altLang="zh-CN" dirty="0"/>
              <a:t>had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17"/>
            <a:ext cx="10692000" cy="5515610"/>
          </a:xfrm>
        </p:spPr>
        <p:txBody>
          <a:bodyPr/>
          <a:lstStyle/>
          <a:p>
            <a:pPr algn="just">
              <a:spcAft>
                <a:spcPts val="0"/>
              </a:spcAft>
              <a:tabLst>
                <a:tab pos="5311140" algn="l"/>
              </a:tabLst>
            </a:pPr>
            <a:r>
              <a:rPr lang="zh-CN" altLang="zh-CN" kern="100">
                <a:solidFill>
                  <a:srgbClr val="000000"/>
                </a:solidFill>
                <a:latin typeface="宋体" panose="02010600030101010101" pitchFamily="2" charset="-122"/>
                <a:ea typeface="黑体" panose="02010609060101010101" charset="-122"/>
                <a:cs typeface="宋体" panose="02010600030101010101" pitchFamily="2" charset="-122"/>
              </a:rPr>
              <a:t>Ⅱ</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完成句子</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He __________________________all day.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他一整天都在打网球。</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The road ______________________ since it snowed.</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自从下过雪以后，这条路一直没有被清扫过。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I _____________________ your book by seven o'clock last night.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我已经在昨天晚上</a:t>
            </a:r>
            <a:r>
              <a:rPr lang="en-US" altLang="zh-CN" kern="100" dirty="0">
                <a:solidFill>
                  <a:srgbClr val="000000"/>
                </a:solidFill>
                <a:latin typeface="Times New Roman" panose="02020603050405020304"/>
                <a:cs typeface="Courier New" panose="02070309020205020404"/>
              </a:rPr>
              <a:t>7</a:t>
            </a:r>
            <a:r>
              <a:rPr lang="zh-CN" altLang="zh-CN" kern="100" dirty="0">
                <a:solidFill>
                  <a:srgbClr val="000000"/>
                </a:solidFill>
                <a:latin typeface="Times New Roman" panose="02020603050405020304"/>
                <a:cs typeface="Times New Roman" panose="02020603050405020304"/>
              </a:rPr>
              <a:t>点之前把你的书读完了。</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Nobody knew 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000000"/>
                </a:solidFill>
                <a:latin typeface="Times New Roman" panose="02020603050405020304"/>
                <a:cs typeface="Times New Roman" panose="02020603050405020304"/>
              </a:rPr>
              <a:t>没人知道客人们是否要来。</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013849" y="1223807"/>
            <a:ext cx="3513455" cy="521970"/>
          </a:xfrm>
          <a:prstGeom prst="rect">
            <a:avLst/>
          </a:prstGeom>
        </p:spPr>
        <p:txBody>
          <a:bodyPr wrap="none">
            <a:spAutoFit/>
          </a:bodyPr>
          <a:lstStyle/>
          <a:p>
            <a:r>
              <a:rPr lang="en-US" altLang="zh-CN" dirty="0"/>
              <a:t>has been playing tennis</a:t>
            </a:r>
            <a:endParaRPr lang="zh-CN" altLang="en-US" dirty="0"/>
          </a:p>
        </p:txBody>
      </p:sp>
      <p:sp>
        <p:nvSpPr>
          <p:cNvPr id="4" name="矩形 3"/>
          <p:cNvSpPr/>
          <p:nvPr/>
        </p:nvSpPr>
        <p:spPr>
          <a:xfrm>
            <a:off x="2592597" y="2428827"/>
            <a:ext cx="2954655" cy="523220"/>
          </a:xfrm>
          <a:prstGeom prst="rect">
            <a:avLst/>
          </a:prstGeom>
        </p:spPr>
        <p:txBody>
          <a:bodyPr wrap="none">
            <a:spAutoFit/>
          </a:bodyPr>
          <a:lstStyle/>
          <a:p>
            <a:r>
              <a:rPr lang="en-US" altLang="zh-CN" dirty="0"/>
              <a:t>hasn't been cleaned</a:t>
            </a:r>
            <a:endParaRPr lang="zh-CN" altLang="en-US" dirty="0"/>
          </a:p>
        </p:txBody>
      </p:sp>
      <p:sp>
        <p:nvSpPr>
          <p:cNvPr id="5" name="矩形 4"/>
          <p:cNvSpPr/>
          <p:nvPr/>
        </p:nvSpPr>
        <p:spPr>
          <a:xfrm>
            <a:off x="1296417" y="3600137"/>
            <a:ext cx="3113353" cy="523220"/>
          </a:xfrm>
          <a:prstGeom prst="rect">
            <a:avLst/>
          </a:prstGeom>
        </p:spPr>
        <p:txBody>
          <a:bodyPr wrap="none">
            <a:spAutoFit/>
          </a:bodyPr>
          <a:lstStyle/>
          <a:p>
            <a:r>
              <a:rPr lang="en-US" altLang="zh-CN" dirty="0"/>
              <a:t>had finished reading</a:t>
            </a:r>
            <a:endParaRPr lang="zh-CN" altLang="en-US" dirty="0"/>
          </a:p>
        </p:txBody>
      </p:sp>
      <p:sp>
        <p:nvSpPr>
          <p:cNvPr id="6" name="矩形 5"/>
          <p:cNvSpPr/>
          <p:nvPr/>
        </p:nvSpPr>
        <p:spPr>
          <a:xfrm>
            <a:off x="3456717" y="4805157"/>
            <a:ext cx="4806124" cy="523220"/>
          </a:xfrm>
          <a:prstGeom prst="rect">
            <a:avLst/>
          </a:prstGeom>
        </p:spPr>
        <p:txBody>
          <a:bodyPr wrap="none">
            <a:spAutoFit/>
          </a:bodyPr>
          <a:lstStyle/>
          <a:p>
            <a:r>
              <a:rPr lang="en-US" altLang="zh-CN" dirty="0"/>
              <a:t>whether the guests were coming</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平行四边形 29"/>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31"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33" name="矩形 32"/>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6"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燕尾形 36"/>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40"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41" name="组合 41"/>
          <p:cNvGrpSpPr/>
          <p:nvPr/>
        </p:nvGrpSpPr>
        <p:grpSpPr bwMode="auto">
          <a:xfrm>
            <a:off x="3829050" y="1195388"/>
            <a:ext cx="4102100" cy="1787525"/>
            <a:chOff x="3785732" y="617328"/>
            <a:chExt cx="4799076" cy="2091592"/>
          </a:xfrm>
        </p:grpSpPr>
        <p:sp>
          <p:nvSpPr>
            <p:cNvPr id="42" name="椭圆 41"/>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3" name="椭圆 42"/>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4" name="直接连接符 43"/>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6" name="组合 49"/>
            <p:cNvGrpSpPr/>
            <p:nvPr/>
          </p:nvGrpSpPr>
          <p:grpSpPr bwMode="auto">
            <a:xfrm>
              <a:off x="5137389" y="617328"/>
              <a:ext cx="2091594" cy="2091592"/>
              <a:chOff x="5049409" y="1518109"/>
              <a:chExt cx="2091594" cy="2091592"/>
            </a:xfrm>
          </p:grpSpPr>
          <p:sp>
            <p:nvSpPr>
              <p:cNvPr id="50" name="椭圆 49"/>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6"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48"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7" name="直接连接符 56"/>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66" name="燕尾形 6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67" name="矩形 66">
            <a:hlinkClick r:id="rId2" action="ppaction://hlinkfile"/>
          </p:cNvPr>
          <p:cNvSpPr/>
          <p:nvPr>
            <p:custDataLst>
              <p:tags r:id="rId3"/>
            </p:custDataLst>
          </p:nvPr>
        </p:nvSpPr>
        <p:spPr>
          <a:xfrm>
            <a:off x="3235325" y="4895850"/>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1</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素养评价</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三</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68" name="矩形 67">
            <a:hlinkClick r:id="rId4" action="ppaction://hlinksldjump"/>
          </p:cNvPr>
          <p:cNvSpPr/>
          <p:nvPr/>
        </p:nvSpPr>
        <p:spPr>
          <a:xfrm>
            <a:off x="3243263" y="5508339"/>
            <a:ext cx="8026386" cy="500063"/>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Ⅲ</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Using language</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5" action="ppaction://hlinkfile"/>
          </p:cNvPr>
          <p:cNvSpPr/>
          <p:nvPr/>
        </p:nvSpPr>
        <p:spPr>
          <a:xfrm>
            <a:off x="-107950" y="-7212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7"/>
                                        </p:tgtEl>
                                      </p:cBhvr>
                                    </p:animEffect>
                                    <p:animScale>
                                      <p:cBhvr>
                                        <p:cTn id="7" dur="1000" autoRev="1" fill="hold"/>
                                        <p:tgtEl>
                                          <p:spTgt spid="37"/>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7" grpId="1"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60289" y="566192"/>
          <a:ext cx="10801498" cy="5547360"/>
        </p:xfrm>
        <a:graphic>
          <a:graphicData uri="http://schemas.openxmlformats.org/drawingml/2006/table">
            <a:tbl>
              <a:tblPr/>
              <a:tblGrid>
                <a:gridCol w="5400748"/>
                <a:gridCol w="5400750"/>
              </a:tblGrid>
              <a:tr h="0">
                <a:tc>
                  <a:txBody>
                    <a:bodyPr/>
                    <a:lstStyle/>
                    <a:p>
                      <a:pPr algn="ctr">
                        <a:lnSpc>
                          <a:spcPct val="13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教材词汇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3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拓展词汇</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l">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a:solidFill>
                            <a:srgbClr val="000000"/>
                          </a:solidFill>
                          <a:effectLst/>
                          <a:latin typeface="Times New Roman" panose="02020603050405020304"/>
                          <a:ea typeface="楷体_GB2312"/>
                          <a:cs typeface="Times New Roman" panose="02020603050405020304"/>
                        </a:rPr>
                        <a:t>选择；可选择的事物；选修课</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optional</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可选择的；选修的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l">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a:solidFill>
                            <a:srgbClr val="000000"/>
                          </a:solidFill>
                          <a:effectLst/>
                          <a:latin typeface="Times New Roman" panose="02020603050405020304"/>
                          <a:ea typeface="楷体_GB2312"/>
                          <a:cs typeface="Times New Roman" panose="02020603050405020304"/>
                        </a:rPr>
                        <a:t>完成；成就</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accomplish</a:t>
                      </a:r>
                      <a:r>
                        <a:rPr lang="en-US" sz="2800" i="1" kern="100">
                          <a:solidFill>
                            <a:srgbClr val="000000"/>
                          </a:solidFill>
                          <a:effectLst/>
                          <a:latin typeface="Times New Roman" panose="02020603050405020304"/>
                          <a:ea typeface="楷体_GB2312"/>
                          <a:cs typeface="Courier New" panose="02070309020205020404"/>
                        </a:rPr>
                        <a:t> </a:t>
                      </a:r>
                      <a:r>
                        <a:rPr lang="en-US" sz="2800" i="1" kern="100">
                          <a:solidFill>
                            <a:srgbClr val="000000"/>
                          </a:solidFill>
                          <a:effectLst/>
                          <a:latin typeface="Book Antiqua" panose="02040602050305030304"/>
                          <a:ea typeface="楷体_GB2312"/>
                          <a:cs typeface="Times New Roman" panose="02020603050405020304"/>
                        </a:rPr>
                        <a:t>v</a:t>
                      </a:r>
                      <a:r>
                        <a:rPr lang="en-US" sz="2800" i="1"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完成</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rowSpan="3">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adj. </a:t>
                      </a:r>
                      <a:r>
                        <a:rPr lang="zh-CN" sz="2800" kern="100" dirty="0">
                          <a:solidFill>
                            <a:srgbClr val="000000"/>
                          </a:solidFill>
                          <a:effectLst/>
                          <a:latin typeface="Times New Roman" panose="02020603050405020304"/>
                          <a:ea typeface="楷体_GB2312"/>
                          <a:cs typeface="Times New Roman" panose="02020603050405020304"/>
                        </a:rPr>
                        <a:t>独立的，自主的</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depend</a:t>
                      </a:r>
                      <a:r>
                        <a:rPr lang="en-US" sz="2800" i="1" kern="100">
                          <a:solidFill>
                            <a:srgbClr val="000000"/>
                          </a:solidFill>
                          <a:effectLst/>
                          <a:latin typeface="Times New Roman" panose="02020603050405020304"/>
                          <a:ea typeface="楷体_GB2312"/>
                          <a:cs typeface="Courier New" panose="02070309020205020404"/>
                        </a:rPr>
                        <a:t> </a:t>
                      </a:r>
                      <a:r>
                        <a:rPr lang="en-US" sz="2800" i="1" kern="100">
                          <a:solidFill>
                            <a:srgbClr val="000000"/>
                          </a:solidFill>
                          <a:effectLst/>
                          <a:latin typeface="Book Antiqua" panose="02040602050305030304"/>
                          <a:ea typeface="楷体_GB2312"/>
                          <a:cs typeface="Times New Roman" panose="02020603050405020304"/>
                        </a:rPr>
                        <a:t>v</a:t>
                      </a:r>
                      <a:r>
                        <a:rPr lang="en-US" sz="2800" i="1"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依靠，依赖</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dependent</a:t>
                      </a:r>
                      <a:r>
                        <a:rPr lang="en-US" sz="2800" i="1" kern="100">
                          <a:solidFill>
                            <a:srgbClr val="000000"/>
                          </a:solidFill>
                          <a:effectLst/>
                          <a:latin typeface="Times New Roman" panose="02020603050405020304"/>
                          <a:ea typeface="楷体_GB2312"/>
                          <a:cs typeface="Courier New" panose="02070309020205020404"/>
                        </a:rPr>
                        <a:t> adj. </a:t>
                      </a:r>
                      <a:r>
                        <a:rPr lang="zh-CN" sz="2800" kern="100">
                          <a:solidFill>
                            <a:srgbClr val="000000"/>
                          </a:solidFill>
                          <a:effectLst/>
                          <a:latin typeface="Times New Roman" panose="02020603050405020304"/>
                          <a:ea typeface="楷体_GB2312"/>
                          <a:cs typeface="Times New Roman" panose="02020603050405020304"/>
                        </a:rPr>
                        <a:t>依靠的，依赖的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independence</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独立，自主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rowSpan="3">
                  <a:txBody>
                    <a:bodyPr/>
                    <a:lstStyle/>
                    <a:p>
                      <a:pPr algn="just">
                        <a:lnSpc>
                          <a:spcPct val="130000"/>
                        </a:lnSpc>
                        <a:spcAft>
                          <a:spcPts val="0"/>
                        </a:spcAft>
                        <a:tabLst>
                          <a:tab pos="5311140" algn="l"/>
                        </a:tabLst>
                      </a:pPr>
                      <a:r>
                        <a:rPr lang="en-US" sz="2800" kern="100" dirty="0" smtClean="0">
                          <a:solidFill>
                            <a:srgbClr val="000000"/>
                          </a:solidFill>
                          <a:effectLst/>
                          <a:latin typeface="Times New Roman" panose="02020603050405020304"/>
                          <a:ea typeface="楷体_GB2312"/>
                          <a:cs typeface="Courier New" panose="02070309020205020404"/>
                        </a:rPr>
                        <a:t>_____________</a:t>
                      </a:r>
                      <a:r>
                        <a:rPr lang="en-US" sz="2800" i="1" kern="100" dirty="0" smtClean="0">
                          <a:solidFill>
                            <a:srgbClr val="000000"/>
                          </a:solidFill>
                          <a:effectLst/>
                          <a:latin typeface="Times New Roman" panose="02020603050405020304"/>
                          <a:ea typeface="楷体_GB2312"/>
                          <a:cs typeface="Courier New" panose="02070309020205020404"/>
                        </a:rPr>
                        <a:t> </a:t>
                      </a:r>
                      <a:r>
                        <a:rPr lang="en-US" sz="2800" i="1" kern="100" dirty="0">
                          <a:solidFill>
                            <a:srgbClr val="000000"/>
                          </a:solidFill>
                          <a:effectLst/>
                          <a:latin typeface="Times New Roman" panose="02020603050405020304"/>
                          <a:ea typeface="楷体_GB2312"/>
                          <a:cs typeface="Courier New" panose="02070309020205020404"/>
                        </a:rPr>
                        <a:t>n. </a:t>
                      </a:r>
                      <a:r>
                        <a:rPr lang="zh-CN" sz="2800" kern="100" dirty="0">
                          <a:solidFill>
                            <a:srgbClr val="000000"/>
                          </a:solidFill>
                          <a:effectLst/>
                          <a:latin typeface="Times New Roman" panose="02020603050405020304"/>
                          <a:ea typeface="楷体_GB2312"/>
                          <a:cs typeface="Times New Roman" panose="02020603050405020304"/>
                        </a:rPr>
                        <a:t>就业；雇用</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employ</a:t>
                      </a:r>
                      <a:r>
                        <a:rPr lang="en-US" sz="2800" i="1" kern="100">
                          <a:solidFill>
                            <a:srgbClr val="000000"/>
                          </a:solidFill>
                          <a:effectLst/>
                          <a:latin typeface="Times New Roman" panose="02020603050405020304"/>
                          <a:ea typeface="楷体_GB2312"/>
                          <a:cs typeface="Courier New" panose="02070309020205020404"/>
                        </a:rPr>
                        <a:t> </a:t>
                      </a:r>
                      <a:r>
                        <a:rPr lang="en-US" sz="2800" i="1" kern="100">
                          <a:solidFill>
                            <a:srgbClr val="000000"/>
                          </a:solidFill>
                          <a:effectLst/>
                          <a:latin typeface="Book Antiqua" panose="02040602050305030304"/>
                          <a:ea typeface="楷体_GB2312"/>
                          <a:cs typeface="Times New Roman" panose="02020603050405020304"/>
                        </a:rPr>
                        <a:t>v</a:t>
                      </a:r>
                      <a:r>
                        <a:rPr lang="en-US" sz="2800" i="1"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雇用；运用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3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employer</a:t>
                      </a:r>
                      <a:r>
                        <a:rPr lang="en-US" sz="2800" i="1" kern="100">
                          <a:solidFill>
                            <a:srgbClr val="000000"/>
                          </a:solidFill>
                          <a:effectLst/>
                          <a:latin typeface="Times New Roman" panose="02020603050405020304"/>
                          <a:ea typeface="楷体_GB2312"/>
                          <a:cs typeface="Courier New" panose="02070309020205020404"/>
                        </a:rPr>
                        <a:t> n. </a:t>
                      </a:r>
                      <a:r>
                        <a:rPr lang="zh-CN" sz="2800" kern="100">
                          <a:solidFill>
                            <a:srgbClr val="000000"/>
                          </a:solidFill>
                          <a:effectLst/>
                          <a:latin typeface="Times New Roman" panose="02020603050405020304"/>
                          <a:ea typeface="楷体_GB2312"/>
                          <a:cs typeface="Times New Roman" panose="02020603050405020304"/>
                        </a:rPr>
                        <a:t>雇主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3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employee</a:t>
                      </a:r>
                      <a:r>
                        <a:rPr lang="en-US" sz="2800" i="1" kern="100" dirty="0">
                          <a:solidFill>
                            <a:srgbClr val="000000"/>
                          </a:solidFill>
                          <a:effectLst/>
                          <a:latin typeface="Times New Roman" panose="02020603050405020304"/>
                          <a:ea typeface="楷体_GB2312"/>
                          <a:cs typeface="Courier New" panose="02070309020205020404"/>
                        </a:rPr>
                        <a:t> n. </a:t>
                      </a:r>
                      <a:r>
                        <a:rPr lang="zh-CN" sz="2800" kern="100" dirty="0">
                          <a:solidFill>
                            <a:srgbClr val="000000"/>
                          </a:solidFill>
                          <a:effectLst/>
                          <a:latin typeface="Times New Roman" panose="02020603050405020304"/>
                          <a:ea typeface="楷体_GB2312"/>
                          <a:cs typeface="Times New Roman" panose="02020603050405020304"/>
                        </a:rPr>
                        <a:t>雇员</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矩形 3"/>
          <p:cNvSpPr/>
          <p:nvPr/>
        </p:nvSpPr>
        <p:spPr>
          <a:xfrm>
            <a:off x="576317" y="1085022"/>
            <a:ext cx="1101584" cy="523220"/>
          </a:xfrm>
          <a:prstGeom prst="rect">
            <a:avLst/>
          </a:prstGeom>
        </p:spPr>
        <p:txBody>
          <a:bodyPr wrap="none">
            <a:spAutoFit/>
          </a:bodyPr>
          <a:lstStyle/>
          <a:p>
            <a:r>
              <a:rPr lang="en-US" altLang="zh-CN" dirty="0"/>
              <a:t>option</a:t>
            </a:r>
            <a:endParaRPr lang="zh-CN" altLang="en-US" dirty="0"/>
          </a:p>
        </p:txBody>
      </p:sp>
      <p:sp>
        <p:nvSpPr>
          <p:cNvPr id="5" name="矩形 4"/>
          <p:cNvSpPr/>
          <p:nvPr/>
        </p:nvSpPr>
        <p:spPr>
          <a:xfrm>
            <a:off x="576317" y="2217087"/>
            <a:ext cx="2533066" cy="523220"/>
          </a:xfrm>
          <a:prstGeom prst="rect">
            <a:avLst/>
          </a:prstGeom>
        </p:spPr>
        <p:txBody>
          <a:bodyPr wrap="none">
            <a:spAutoFit/>
          </a:bodyPr>
          <a:lstStyle/>
          <a:p>
            <a:r>
              <a:rPr lang="en-US" altLang="zh-CN" dirty="0"/>
              <a:t>accomplishment</a:t>
            </a:r>
            <a:endParaRPr lang="zh-CN" altLang="en-US" dirty="0"/>
          </a:p>
        </p:txBody>
      </p:sp>
      <p:sp>
        <p:nvSpPr>
          <p:cNvPr id="6" name="矩形 5"/>
          <p:cNvSpPr/>
          <p:nvPr/>
        </p:nvSpPr>
        <p:spPr>
          <a:xfrm>
            <a:off x="576317" y="3057867"/>
            <a:ext cx="1936749" cy="523220"/>
          </a:xfrm>
          <a:prstGeom prst="rect">
            <a:avLst/>
          </a:prstGeom>
        </p:spPr>
        <p:txBody>
          <a:bodyPr wrap="none">
            <a:spAutoFit/>
          </a:bodyPr>
          <a:lstStyle/>
          <a:p>
            <a:r>
              <a:rPr lang="en-US" altLang="zh-CN" dirty="0"/>
              <a:t>independent</a:t>
            </a:r>
            <a:endParaRPr lang="zh-CN" altLang="en-US" dirty="0"/>
          </a:p>
        </p:txBody>
      </p:sp>
      <p:sp>
        <p:nvSpPr>
          <p:cNvPr id="7" name="矩形 6"/>
          <p:cNvSpPr/>
          <p:nvPr/>
        </p:nvSpPr>
        <p:spPr>
          <a:xfrm>
            <a:off x="576317" y="4977752"/>
            <a:ext cx="1976823" cy="523220"/>
          </a:xfrm>
          <a:prstGeom prst="rect">
            <a:avLst/>
          </a:prstGeom>
        </p:spPr>
        <p:txBody>
          <a:bodyPr wrap="none">
            <a:spAutoFit/>
          </a:bodyPr>
          <a:lstStyle/>
          <a:p>
            <a:r>
              <a:rPr lang="en-US" altLang="zh-CN" dirty="0"/>
              <a:t>employment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71479"/>
            <a:ext cx="10692000" cy="5730543"/>
          </a:xfrm>
        </p:spPr>
        <p:txBody>
          <a:bodyPr/>
          <a:lstStyle/>
          <a:p>
            <a:pPr algn="just">
              <a:lnSpc>
                <a:spcPct val="120000"/>
              </a:lnSpc>
              <a:spcAft>
                <a:spcPts val="0"/>
              </a:spcAft>
              <a:tabLst>
                <a:tab pos="5311140" algn="l"/>
              </a:tabLst>
            </a:pPr>
            <a:r>
              <a:rPr lang="en-US" altLang="zh-CN" kern="100" dirty="0">
                <a:solidFill>
                  <a:srgbClr val="000000"/>
                </a:solidFill>
                <a:latin typeface="宋体" panose="02010600030101010101" pitchFamily="2" charset="-122"/>
                <a:ea typeface="黑体" panose="02010609060101010101" charset="-122"/>
                <a:cs typeface="Times New Roman" panose="02020603050405020304"/>
              </a:rPr>
              <a:t>Ⅲ</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补全短语</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in addition ____ </a:t>
            </a:r>
            <a:r>
              <a:rPr lang="zh-CN" altLang="zh-CN" kern="100" dirty="0">
                <a:solidFill>
                  <a:srgbClr val="000000"/>
                </a:solidFill>
                <a:latin typeface="Times New Roman" panose="02020603050405020304"/>
                <a:cs typeface="Times New Roman" panose="02020603050405020304"/>
              </a:rPr>
              <a:t>除了</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之外</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make ____ one's mind </a:t>
            </a:r>
            <a:r>
              <a:rPr lang="zh-CN" altLang="zh-CN" kern="100" dirty="0">
                <a:solidFill>
                  <a:srgbClr val="000000"/>
                </a:solidFill>
                <a:latin typeface="Times New Roman" panose="02020603050405020304"/>
                <a:cs typeface="Times New Roman" panose="02020603050405020304"/>
              </a:rPr>
              <a:t>做出决定，拿定主意</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pass ____ </a:t>
            </a:r>
            <a:r>
              <a:rPr lang="zh-CN" altLang="zh-CN" kern="100" dirty="0">
                <a:solidFill>
                  <a:srgbClr val="000000"/>
                </a:solidFill>
                <a:latin typeface="Times New Roman" panose="02020603050405020304"/>
                <a:cs typeface="Times New Roman" panose="02020603050405020304"/>
              </a:rPr>
              <a:t>放弃，错过</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机会</a:t>
            </a:r>
            <a:r>
              <a:rPr lang="en-US" altLang="zh-CN" kern="100" dirty="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4. put ______ </a:t>
            </a:r>
            <a:r>
              <a:rPr lang="zh-CN" altLang="zh-CN" kern="100" dirty="0">
                <a:solidFill>
                  <a:srgbClr val="000000"/>
                </a:solidFill>
                <a:latin typeface="Times New Roman" panose="02020603050405020304"/>
                <a:cs typeface="Times New Roman" panose="02020603050405020304"/>
              </a:rPr>
              <a:t>推迟</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，使</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延期</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5. reject... out ____ hand </a:t>
            </a:r>
            <a:r>
              <a:rPr lang="zh-CN" altLang="zh-CN" kern="100" dirty="0">
                <a:solidFill>
                  <a:srgbClr val="000000"/>
                </a:solidFill>
                <a:latin typeface="Times New Roman" panose="02020603050405020304"/>
                <a:cs typeface="Times New Roman" panose="02020603050405020304"/>
              </a:rPr>
              <a:t>坚决拒绝</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；彻底否决</a:t>
            </a:r>
            <a:r>
              <a:rPr lang="en-US" altLang="zh-CN" kern="100" dirty="0">
                <a:solidFill>
                  <a:srgbClr val="000000"/>
                </a:solidFill>
                <a:latin typeface="宋体" panose="02010600030101010101" pitchFamily="2" charset="-122"/>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6. weigh ____ </a:t>
            </a:r>
            <a:r>
              <a:rPr lang="zh-CN" altLang="zh-CN" kern="100" dirty="0">
                <a:solidFill>
                  <a:srgbClr val="000000"/>
                </a:solidFill>
                <a:latin typeface="Times New Roman" panose="02020603050405020304"/>
                <a:cs typeface="Times New Roman" panose="02020603050405020304"/>
              </a:rPr>
              <a:t>仔细考虑，权衡</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7. free ____ </a:t>
            </a:r>
            <a:r>
              <a:rPr lang="zh-CN" altLang="zh-CN" kern="100" dirty="0">
                <a:solidFill>
                  <a:srgbClr val="000000"/>
                </a:solidFill>
                <a:latin typeface="Times New Roman" panose="02020603050405020304"/>
                <a:cs typeface="Times New Roman" panose="02020603050405020304"/>
              </a:rPr>
              <a:t>没有</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的；免于</a:t>
            </a: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的</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8. be suitable ______ </a:t>
            </a:r>
            <a:r>
              <a:rPr lang="zh-CN" altLang="zh-CN" kern="100" dirty="0">
                <a:solidFill>
                  <a:srgbClr val="000000"/>
                </a:solidFill>
                <a:latin typeface="Times New Roman" panose="02020603050405020304"/>
                <a:cs typeface="Times New Roman" panose="02020603050405020304"/>
              </a:rPr>
              <a:t>适合</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9. have second ____________ (</a:t>
            </a:r>
            <a:r>
              <a:rPr lang="zh-CN" altLang="zh-CN" kern="100" dirty="0">
                <a:solidFill>
                  <a:srgbClr val="000000"/>
                </a:solidFill>
                <a:latin typeface="Times New Roman" panose="02020603050405020304"/>
                <a:cs typeface="Times New Roman" panose="02020603050405020304"/>
              </a:rPr>
              <a:t>对原先的决定</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犹豫，产生怀疑</a:t>
            </a:r>
            <a:endParaRPr lang="zh-CN" altLang="zh-CN" sz="1050" kern="100" dirty="0">
              <a:latin typeface="宋体" panose="02010600030101010101" pitchFamily="2" charset="-122"/>
              <a:cs typeface="Courier New" panose="02070309020205020404"/>
            </a:endParaRPr>
          </a:p>
          <a:p>
            <a:pPr algn="just">
              <a:lnSpc>
                <a:spcPct val="12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10. due ____ </a:t>
            </a:r>
            <a:r>
              <a:rPr lang="zh-CN" altLang="zh-CN" kern="100" dirty="0">
                <a:solidFill>
                  <a:srgbClr val="000000"/>
                </a:solidFill>
                <a:latin typeface="Times New Roman" panose="02020603050405020304"/>
                <a:cs typeface="Times New Roman" panose="02020603050405020304"/>
              </a:rPr>
              <a:t>由于，因为</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664607" y="979202"/>
            <a:ext cx="463588" cy="523220"/>
          </a:xfrm>
          <a:prstGeom prst="rect">
            <a:avLst/>
          </a:prstGeom>
        </p:spPr>
        <p:txBody>
          <a:bodyPr wrap="none">
            <a:spAutoFit/>
          </a:bodyPr>
          <a:lstStyle/>
          <a:p>
            <a:r>
              <a:rPr lang="en-US" altLang="zh-CN" dirty="0"/>
              <a:t>to</a:t>
            </a:r>
            <a:endParaRPr lang="zh-CN" altLang="en-US" dirty="0"/>
          </a:p>
        </p:txBody>
      </p:sp>
      <p:sp>
        <p:nvSpPr>
          <p:cNvPr id="4" name="矩形 3"/>
          <p:cNvSpPr/>
          <p:nvPr/>
        </p:nvSpPr>
        <p:spPr>
          <a:xfrm>
            <a:off x="1819537" y="1492897"/>
            <a:ext cx="543739" cy="523220"/>
          </a:xfrm>
          <a:prstGeom prst="rect">
            <a:avLst/>
          </a:prstGeom>
        </p:spPr>
        <p:txBody>
          <a:bodyPr wrap="none">
            <a:spAutoFit/>
          </a:bodyPr>
          <a:lstStyle/>
          <a:p>
            <a:r>
              <a:rPr lang="en-US" altLang="zh-CN" dirty="0"/>
              <a:t>up</a:t>
            </a:r>
            <a:endParaRPr lang="zh-CN" altLang="en-US" dirty="0"/>
          </a:p>
        </p:txBody>
      </p:sp>
      <p:sp>
        <p:nvSpPr>
          <p:cNvPr id="5" name="矩形 4"/>
          <p:cNvSpPr/>
          <p:nvPr/>
        </p:nvSpPr>
        <p:spPr>
          <a:xfrm>
            <a:off x="1656467" y="1996767"/>
            <a:ext cx="543739" cy="523220"/>
          </a:xfrm>
          <a:prstGeom prst="rect">
            <a:avLst/>
          </a:prstGeom>
        </p:spPr>
        <p:txBody>
          <a:bodyPr wrap="none">
            <a:spAutoFit/>
          </a:bodyPr>
          <a:lstStyle/>
          <a:p>
            <a:r>
              <a:rPr lang="en-US" altLang="zh-CN" dirty="0"/>
              <a:t>up</a:t>
            </a:r>
            <a:endParaRPr lang="zh-CN" altLang="en-US" dirty="0"/>
          </a:p>
        </p:txBody>
      </p:sp>
      <p:sp>
        <p:nvSpPr>
          <p:cNvPr id="6" name="矩形 5"/>
          <p:cNvSpPr/>
          <p:nvPr/>
        </p:nvSpPr>
        <p:spPr>
          <a:xfrm>
            <a:off x="1665992" y="2553797"/>
            <a:ext cx="598177" cy="523220"/>
          </a:xfrm>
          <a:prstGeom prst="rect">
            <a:avLst/>
          </a:prstGeom>
        </p:spPr>
        <p:txBody>
          <a:bodyPr wrap="none">
            <a:spAutoFit/>
          </a:bodyPr>
          <a:lstStyle/>
          <a:p>
            <a:r>
              <a:rPr lang="en-US" altLang="zh-CN" dirty="0"/>
              <a:t>off</a:t>
            </a:r>
            <a:endParaRPr lang="zh-CN" altLang="en-US" dirty="0"/>
          </a:p>
        </p:txBody>
      </p:sp>
      <p:sp>
        <p:nvSpPr>
          <p:cNvPr id="7" name="矩形 6"/>
          <p:cNvSpPr/>
          <p:nvPr/>
        </p:nvSpPr>
        <p:spPr>
          <a:xfrm>
            <a:off x="2664607" y="3057967"/>
            <a:ext cx="484428" cy="523220"/>
          </a:xfrm>
          <a:prstGeom prst="rect">
            <a:avLst/>
          </a:prstGeom>
        </p:spPr>
        <p:txBody>
          <a:bodyPr wrap="none">
            <a:spAutoFit/>
          </a:bodyPr>
          <a:lstStyle/>
          <a:p>
            <a:r>
              <a:rPr lang="en-US" altLang="zh-CN" dirty="0" smtClean="0"/>
              <a:t>of</a:t>
            </a:r>
            <a:endParaRPr lang="zh-CN" altLang="en-US" dirty="0"/>
          </a:p>
        </p:txBody>
      </p:sp>
      <p:sp>
        <p:nvSpPr>
          <p:cNvPr id="8" name="矩形 7"/>
          <p:cNvSpPr/>
          <p:nvPr/>
        </p:nvSpPr>
        <p:spPr>
          <a:xfrm>
            <a:off x="1928336" y="3528127"/>
            <a:ext cx="543739" cy="523220"/>
          </a:xfrm>
          <a:prstGeom prst="rect">
            <a:avLst/>
          </a:prstGeom>
        </p:spPr>
        <p:txBody>
          <a:bodyPr wrap="none">
            <a:spAutoFit/>
          </a:bodyPr>
          <a:lstStyle/>
          <a:p>
            <a:r>
              <a:rPr lang="en-US" altLang="zh-CN" dirty="0"/>
              <a:t>up</a:t>
            </a:r>
            <a:endParaRPr lang="zh-CN" altLang="en-US" dirty="0"/>
          </a:p>
        </p:txBody>
      </p:sp>
      <p:sp>
        <p:nvSpPr>
          <p:cNvPr id="9" name="矩形 8"/>
          <p:cNvSpPr/>
          <p:nvPr/>
        </p:nvSpPr>
        <p:spPr>
          <a:xfrm>
            <a:off x="1584457" y="4075274"/>
            <a:ext cx="484428" cy="523220"/>
          </a:xfrm>
          <a:prstGeom prst="rect">
            <a:avLst/>
          </a:prstGeom>
        </p:spPr>
        <p:txBody>
          <a:bodyPr wrap="none">
            <a:spAutoFit/>
          </a:bodyPr>
          <a:lstStyle/>
          <a:p>
            <a:r>
              <a:rPr lang="en-US" altLang="zh-CN" dirty="0" smtClean="0"/>
              <a:t>of</a:t>
            </a:r>
            <a:endParaRPr lang="zh-CN" altLang="en-US" dirty="0"/>
          </a:p>
        </p:txBody>
      </p:sp>
      <p:sp>
        <p:nvSpPr>
          <p:cNvPr id="10" name="矩形 9"/>
          <p:cNvSpPr/>
          <p:nvPr/>
        </p:nvSpPr>
        <p:spPr>
          <a:xfrm>
            <a:off x="2706993" y="4598494"/>
            <a:ext cx="604653" cy="523220"/>
          </a:xfrm>
          <a:prstGeom prst="rect">
            <a:avLst/>
          </a:prstGeom>
        </p:spPr>
        <p:txBody>
          <a:bodyPr wrap="none">
            <a:spAutoFit/>
          </a:bodyPr>
          <a:lstStyle/>
          <a:p>
            <a:r>
              <a:rPr lang="en-US" altLang="zh-CN" dirty="0"/>
              <a:t>for</a:t>
            </a:r>
            <a:endParaRPr lang="zh-CN" altLang="en-US" dirty="0"/>
          </a:p>
        </p:txBody>
      </p:sp>
      <p:sp>
        <p:nvSpPr>
          <p:cNvPr id="11" name="矩形 10"/>
          <p:cNvSpPr/>
          <p:nvPr/>
        </p:nvSpPr>
        <p:spPr>
          <a:xfrm>
            <a:off x="3127614" y="5076443"/>
            <a:ext cx="1420582" cy="523220"/>
          </a:xfrm>
          <a:prstGeom prst="rect">
            <a:avLst/>
          </a:prstGeom>
        </p:spPr>
        <p:txBody>
          <a:bodyPr wrap="none">
            <a:spAutoFit/>
          </a:bodyPr>
          <a:lstStyle/>
          <a:p>
            <a:r>
              <a:rPr lang="en-US" altLang="zh-CN" dirty="0"/>
              <a:t>thoughts</a:t>
            </a:r>
            <a:endParaRPr lang="zh-CN" altLang="en-US" dirty="0"/>
          </a:p>
        </p:txBody>
      </p:sp>
      <p:sp>
        <p:nvSpPr>
          <p:cNvPr id="12" name="矩形 11"/>
          <p:cNvSpPr/>
          <p:nvPr/>
        </p:nvSpPr>
        <p:spPr>
          <a:xfrm>
            <a:off x="1790267" y="5599663"/>
            <a:ext cx="463588" cy="523220"/>
          </a:xfrm>
          <a:prstGeom prst="rect">
            <a:avLst/>
          </a:prstGeom>
        </p:spPr>
        <p:txBody>
          <a:bodyPr wrap="none">
            <a:spAutoFit/>
          </a:bodyPr>
          <a:lstStyle/>
          <a:p>
            <a:r>
              <a:rPr lang="en-US" altLang="zh-CN" dirty="0"/>
              <a:t>to</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223807"/>
            <a:ext cx="10692000" cy="3621569"/>
          </a:xfrm>
        </p:spPr>
        <p:txBody>
          <a:bodyPr/>
          <a:lstStyle/>
          <a:p>
            <a:pPr algn="just">
              <a:spcAft>
                <a:spcPts val="0"/>
              </a:spcAft>
              <a:tabLst>
                <a:tab pos="5311140" algn="l"/>
              </a:tabLst>
            </a:pPr>
            <a:r>
              <a:rPr lang="en-US" altLang="zh-CN" kern="100" dirty="0">
                <a:solidFill>
                  <a:srgbClr val="000000"/>
                </a:solidFill>
                <a:latin typeface="宋体" panose="02010600030101010101" pitchFamily="2" charset="-122"/>
                <a:ea typeface="黑体" panose="02010609060101010101" charset="-122"/>
                <a:cs typeface="Times New Roman" panose="02020603050405020304"/>
              </a:rPr>
              <a:t>Ⅳ</a:t>
            </a:r>
            <a:r>
              <a:rPr lang="en-US" altLang="zh-CN" kern="100" dirty="0">
                <a:solidFill>
                  <a:srgbClr val="000000"/>
                </a:solidFill>
                <a:latin typeface="Times New Roman" panose="02020603050405020304"/>
                <a:ea typeface="黑体" panose="02010609060101010101" charset="-122"/>
                <a:cs typeface="Courier New" panose="02070309020205020404"/>
              </a:rPr>
              <a:t>. </a:t>
            </a:r>
            <a:r>
              <a:rPr lang="zh-CN" altLang="zh-CN" kern="100" dirty="0">
                <a:solidFill>
                  <a:srgbClr val="000000"/>
                </a:solidFill>
                <a:latin typeface="Times New Roman" panose="02020603050405020304"/>
                <a:ea typeface="黑体" panose="02010609060101010101" charset="-122"/>
                <a:cs typeface="Times New Roman" panose="02020603050405020304"/>
              </a:rPr>
              <a:t>补全句子</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t>
            </a:r>
            <a:r>
              <a:rPr lang="zh-CN" altLang="zh-CN" kern="100" dirty="0">
                <a:solidFill>
                  <a:srgbClr val="000000"/>
                </a:solidFill>
                <a:latin typeface="Times New Roman" panose="02020603050405020304"/>
                <a:cs typeface="Times New Roman" panose="02020603050405020304"/>
              </a:rPr>
              <a:t>句型公式：过去完成时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 the young Arthur Conan Doyle, born in Scotland in 1859, __________ __________________ as a doctor.</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于</a:t>
            </a:r>
            <a:r>
              <a:rPr lang="en-US" altLang="zh-CN" kern="100" dirty="0">
                <a:solidFill>
                  <a:srgbClr val="000000"/>
                </a:solidFill>
                <a:latin typeface="Times New Roman" panose="02020603050405020304"/>
                <a:cs typeface="Courier New" panose="02070309020205020404"/>
              </a:rPr>
              <a:t>1859</a:t>
            </a:r>
            <a:r>
              <a:rPr lang="zh-CN" altLang="zh-CN" kern="100" dirty="0">
                <a:solidFill>
                  <a:srgbClr val="000000"/>
                </a:solidFill>
                <a:latin typeface="Times New Roman" panose="02020603050405020304"/>
                <a:cs typeface="Times New Roman" panose="02020603050405020304"/>
              </a:rPr>
              <a:t>年出生于苏格兰的年轻的阿瑟</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柯南</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道尔，最初是一名医生。</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9865607" y="2447977"/>
            <a:ext cx="702436" cy="523220"/>
          </a:xfrm>
          <a:prstGeom prst="rect">
            <a:avLst/>
          </a:prstGeom>
        </p:spPr>
        <p:txBody>
          <a:bodyPr wrap="none">
            <a:spAutoFit/>
          </a:bodyPr>
          <a:lstStyle/>
          <a:p>
            <a:r>
              <a:rPr lang="en-US" altLang="zh-CN" dirty="0" smtClean="0"/>
              <a:t>had</a:t>
            </a:r>
            <a:endParaRPr lang="zh-CN" altLang="en-US" dirty="0"/>
          </a:p>
        </p:txBody>
      </p:sp>
      <p:sp>
        <p:nvSpPr>
          <p:cNvPr id="4" name="矩形 3"/>
          <p:cNvSpPr/>
          <p:nvPr/>
        </p:nvSpPr>
        <p:spPr>
          <a:xfrm>
            <a:off x="576317" y="3057867"/>
            <a:ext cx="2746265" cy="523220"/>
          </a:xfrm>
          <a:prstGeom prst="rect">
            <a:avLst/>
          </a:prstGeom>
        </p:spPr>
        <p:txBody>
          <a:bodyPr wrap="none">
            <a:spAutoFit/>
          </a:bodyPr>
          <a:lstStyle/>
          <a:p>
            <a:r>
              <a:rPr lang="en-US" altLang="zh-CN" dirty="0"/>
              <a:t>originally worked</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41203"/>
            <a:ext cx="10692000" cy="4918269"/>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a:t>
            </a:r>
            <a:r>
              <a:rPr lang="zh-CN" altLang="zh-CN" kern="100" dirty="0">
                <a:solidFill>
                  <a:srgbClr val="000000"/>
                </a:solidFill>
                <a:latin typeface="Times New Roman" panose="02020603050405020304"/>
                <a:cs typeface="Times New Roman" panose="02020603050405020304"/>
              </a:rPr>
              <a:t>句型公式：过去进行时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 Doyle wrote some of his early Holmes stories while he ____________ </a:t>
            </a:r>
            <a:r>
              <a:rPr lang="en-US" altLang="zh-CN" kern="100" dirty="0" smtClean="0">
                <a:solidFill>
                  <a:srgbClr val="000000"/>
                </a:solidFill>
                <a:latin typeface="Times New Roman" panose="02020603050405020304"/>
                <a:cs typeface="Courier New" panose="02070309020205020404"/>
              </a:rPr>
              <a:t>_______________ </a:t>
            </a:r>
            <a:r>
              <a:rPr lang="en-US" altLang="zh-CN" kern="100" dirty="0">
                <a:solidFill>
                  <a:srgbClr val="000000"/>
                </a:solidFill>
                <a:latin typeface="Times New Roman" panose="02020603050405020304"/>
                <a:cs typeface="Courier New" panose="02070309020205020404"/>
              </a:rPr>
              <a:t>in his medical practice in London.</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道尔在伦敦行医等待病人时写下了他早期的一些福尔摩斯故事。</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a:t>
            </a:r>
            <a:r>
              <a:rPr lang="zh-CN" altLang="zh-CN" kern="100" dirty="0">
                <a:solidFill>
                  <a:srgbClr val="000000"/>
                </a:solidFill>
                <a:latin typeface="Times New Roman" panose="02020603050405020304"/>
                <a:cs typeface="Times New Roman" panose="02020603050405020304"/>
              </a:rPr>
              <a:t>句型公式：现在完成进行时</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 but Sherlock Holmes __________________________ readers for well over a century.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cs typeface="Times New Roman" panose="02020603050405020304"/>
              </a:rPr>
              <a:t>但夏洛克</a:t>
            </a:r>
            <a:r>
              <a:rPr lang="en-US" altLang="zh-CN" kern="100" dirty="0">
                <a:solidFill>
                  <a:srgbClr val="000000"/>
                </a:solidFill>
                <a:latin typeface="Times New Roman" panose="02020603050405020304"/>
                <a:cs typeface="Courier New" panose="02070309020205020404"/>
              </a:rPr>
              <a:t>·</a:t>
            </a:r>
            <a:r>
              <a:rPr lang="zh-CN" altLang="zh-CN" kern="100" dirty="0">
                <a:solidFill>
                  <a:srgbClr val="000000"/>
                </a:solidFill>
                <a:latin typeface="Times New Roman" panose="02020603050405020304"/>
                <a:cs typeface="Times New Roman" panose="02020603050405020304"/>
              </a:rPr>
              <a:t>福尔摩斯却在一个多世纪以来一直吸引着读者</a:t>
            </a:r>
            <a:r>
              <a:rPr lang="zh-CN" altLang="zh-CN" kern="100" dirty="0" smtClean="0">
                <a:solidFill>
                  <a:srgbClr val="000000"/>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9037862" y="1492697"/>
            <a:ext cx="1907895" cy="523220"/>
          </a:xfrm>
          <a:prstGeom prst="rect">
            <a:avLst/>
          </a:prstGeom>
        </p:spPr>
        <p:txBody>
          <a:bodyPr wrap="none">
            <a:spAutoFit/>
          </a:bodyPr>
          <a:lstStyle/>
          <a:p>
            <a:r>
              <a:rPr lang="en-US" altLang="zh-CN" dirty="0"/>
              <a:t>was waiting</a:t>
            </a:r>
            <a:endParaRPr lang="zh-CN" altLang="en-US" dirty="0"/>
          </a:p>
        </p:txBody>
      </p:sp>
      <p:sp>
        <p:nvSpPr>
          <p:cNvPr id="4" name="矩形 3"/>
          <p:cNvSpPr/>
          <p:nvPr/>
        </p:nvSpPr>
        <p:spPr>
          <a:xfrm>
            <a:off x="576317" y="2097452"/>
            <a:ext cx="1808508" cy="523220"/>
          </a:xfrm>
          <a:prstGeom prst="rect">
            <a:avLst/>
          </a:prstGeom>
        </p:spPr>
        <p:txBody>
          <a:bodyPr wrap="none">
            <a:spAutoFit/>
          </a:bodyPr>
          <a:lstStyle/>
          <a:p>
            <a:r>
              <a:rPr lang="en-US" altLang="zh-CN" dirty="0"/>
              <a:t>for patients</a:t>
            </a:r>
            <a:endParaRPr lang="zh-CN" altLang="en-US" dirty="0"/>
          </a:p>
        </p:txBody>
      </p:sp>
      <p:sp>
        <p:nvSpPr>
          <p:cNvPr id="5" name="矩形 4"/>
          <p:cNvSpPr/>
          <p:nvPr/>
        </p:nvSpPr>
        <p:spPr>
          <a:xfrm>
            <a:off x="4536867" y="3888177"/>
            <a:ext cx="3230372" cy="523220"/>
          </a:xfrm>
          <a:prstGeom prst="rect">
            <a:avLst/>
          </a:prstGeom>
        </p:spPr>
        <p:txBody>
          <a:bodyPr wrap="none">
            <a:spAutoFit/>
          </a:bodyPr>
          <a:lstStyle/>
          <a:p>
            <a:r>
              <a:rPr lang="en-US" altLang="zh-CN" dirty="0"/>
              <a:t>has been entertaining</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11708</Words>
  <Application>WPS 演示</Application>
  <PresentationFormat>自定义</PresentationFormat>
  <Paragraphs>549</Paragraphs>
  <Slides>54</Slides>
  <Notes>14</Notes>
  <HiddenSlides>0</HiddenSlides>
  <MMClips>0</MMClips>
  <ScaleCrop>false</ScaleCrop>
  <HeadingPairs>
    <vt:vector size="8" baseType="variant">
      <vt:variant>
        <vt:lpstr>已用的字体</vt:lpstr>
      </vt:variant>
      <vt:variant>
        <vt:i4>19</vt:i4>
      </vt:variant>
      <vt:variant>
        <vt:lpstr>主题</vt:lpstr>
      </vt:variant>
      <vt:variant>
        <vt:i4>2</vt:i4>
      </vt:variant>
      <vt:variant>
        <vt:lpstr>嵌入 OLE 服务器</vt:lpstr>
      </vt:variant>
      <vt:variant>
        <vt:i4>1</vt:i4>
      </vt:variant>
      <vt:variant>
        <vt:lpstr>幻灯片标题</vt:lpstr>
      </vt:variant>
      <vt:variant>
        <vt:i4>54</vt:i4>
      </vt:variant>
    </vt:vector>
  </HeadingPairs>
  <TitlesOfParts>
    <vt:vector size="76" baseType="lpstr">
      <vt:lpstr>Arial</vt:lpstr>
      <vt:lpstr>宋体</vt:lpstr>
      <vt:lpstr>Wingdings</vt:lpstr>
      <vt:lpstr>Times New Roman</vt:lpstr>
      <vt:lpstr>微软雅黑</vt:lpstr>
      <vt:lpstr>Calibri Light</vt:lpstr>
      <vt:lpstr>等线 Light</vt:lpstr>
      <vt:lpstr>HelveticaNeueLT Pro 67 MdCn</vt:lpstr>
      <vt:lpstr>Calibri</vt:lpstr>
      <vt:lpstr>Calibri</vt:lpstr>
      <vt:lpstr>Times New Roman</vt:lpstr>
      <vt:lpstr>Courier New</vt:lpstr>
      <vt:lpstr>黑体</vt:lpstr>
      <vt:lpstr>楷体_GB2312</vt:lpstr>
      <vt:lpstr>新宋体</vt:lpstr>
      <vt:lpstr>Book Antiqua</vt:lpstr>
      <vt:lpstr>Arial Unicode MS</vt:lpstr>
      <vt:lpstr>IPAPANNEW</vt:lpstr>
      <vt:lpstr>Segoe Print</vt:lpstr>
      <vt:lpstr>Office 主题</vt:lpstr>
      <vt:lpstr>自定义设计方案</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1304</cp:revision>
  <dcterms:created xsi:type="dcterms:W3CDTF">2016-06-29T09:22:00Z</dcterms:created>
  <dcterms:modified xsi:type="dcterms:W3CDTF">2026-02-12T02:54:29Z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