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53"/>
  </p:handoutMasterIdLst>
  <p:sldIdLst>
    <p:sldId id="2476" r:id="rId4"/>
    <p:sldId id="2363" r:id="rId6"/>
    <p:sldId id="2478" r:id="rId7"/>
    <p:sldId id="2343" r:id="rId8"/>
    <p:sldId id="3888" r:id="rId9"/>
    <p:sldId id="3889" r:id="rId10"/>
    <p:sldId id="3890" r:id="rId11"/>
    <p:sldId id="3891" r:id="rId12"/>
    <p:sldId id="3892" r:id="rId13"/>
    <p:sldId id="3664" r:id="rId14"/>
    <p:sldId id="3800" r:id="rId15"/>
    <p:sldId id="3893" r:id="rId16"/>
    <p:sldId id="3894" r:id="rId17"/>
    <p:sldId id="3874" r:id="rId18"/>
    <p:sldId id="3895" r:id="rId19"/>
    <p:sldId id="3875" r:id="rId20"/>
    <p:sldId id="3896" r:id="rId21"/>
    <p:sldId id="3897" r:id="rId22"/>
    <p:sldId id="3865" r:id="rId23"/>
    <p:sldId id="3873" r:id="rId24"/>
    <p:sldId id="3867" r:id="rId25"/>
    <p:sldId id="3868" r:id="rId26"/>
    <p:sldId id="3898" r:id="rId27"/>
    <p:sldId id="3899" r:id="rId28"/>
    <p:sldId id="3900" r:id="rId29"/>
    <p:sldId id="3872" r:id="rId30"/>
    <p:sldId id="3884" r:id="rId31"/>
    <p:sldId id="3901" r:id="rId32"/>
    <p:sldId id="3902" r:id="rId33"/>
    <p:sldId id="3903" r:id="rId34"/>
    <p:sldId id="3904" r:id="rId35"/>
    <p:sldId id="3905" r:id="rId36"/>
    <p:sldId id="3906" r:id="rId37"/>
    <p:sldId id="3909" r:id="rId38"/>
    <p:sldId id="3907" r:id="rId39"/>
    <p:sldId id="3908" r:id="rId40"/>
    <p:sldId id="3910" r:id="rId41"/>
    <p:sldId id="3911" r:id="rId42"/>
    <p:sldId id="3912" r:id="rId43"/>
    <p:sldId id="3913" r:id="rId44"/>
    <p:sldId id="3914" r:id="rId45"/>
    <p:sldId id="3918" r:id="rId46"/>
    <p:sldId id="3885" r:id="rId47"/>
    <p:sldId id="3919" r:id="rId48"/>
    <p:sldId id="3920" r:id="rId49"/>
    <p:sldId id="3921" r:id="rId50"/>
    <p:sldId id="3780" r:id="rId51"/>
    <p:sldId id="2276" r:id="rId52"/>
  </p:sldIdLst>
  <p:sldSz cx="11522075" cy="6480175"/>
  <p:notesSz cx="6858000" cy="9144000"/>
  <p:custDataLst>
    <p:tags r:id="rId57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0" d="100"/>
          <a:sy n="110" d="100"/>
        </p:scale>
        <p:origin x="-978" y="-78"/>
      </p:cViewPr>
      <p:guideLst>
        <p:guide orient="horz" pos="562"/>
        <p:guide orient="horz" pos="462"/>
        <p:guide orient="horz" pos="2212"/>
        <p:guide pos="1678"/>
        <p:guide/>
        <p:guide pos="3660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7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7" Type="http://schemas.openxmlformats.org/officeDocument/2006/relationships/tags" Target="tags/tag10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6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32CB9F35-425D-4233-A523-E6F2245D8EF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6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32CB9F35-425D-4233-A523-E6F2245D8EF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47.xml"/><Relationship Id="rId4" Type="http://schemas.openxmlformats.org/officeDocument/2006/relationships/slide" Target="../slides/slide21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47.xml"/><Relationship Id="rId4" Type="http://schemas.openxmlformats.org/officeDocument/2006/relationships/slide" Target="../slides/slide21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47.xml"/><Relationship Id="rId4" Type="http://schemas.openxmlformats.org/officeDocument/2006/relationships/slide" Target="../slides/slide3.xml"/><Relationship Id="rId3" Type="http://schemas.openxmlformats.org/officeDocument/2006/relationships/slide" Target="../slides/slide2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1.xml"/><Relationship Id="rId4" Type="http://schemas.openxmlformats.org/officeDocument/2006/relationships/slide" Target="../slides/slide3.xml"/><Relationship Id="rId3" Type="http://schemas.openxmlformats.org/officeDocument/2006/relationships/slide" Target="../slides/slide47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7.xml"/><Relationship Id="rId6" Type="http://schemas.openxmlformats.org/officeDocument/2006/relationships/slideLayout" Target="../slideLayouts/slideLayout7.xml"/><Relationship Id="rId5" Type="http://schemas.openxmlformats.org/officeDocument/2006/relationships/hyperlink" Target="../3.&#37197;&#22871;&#32451;&#20064;&#39064;/&#35838;&#21518;&#32032;&#20859;&#35780;&#20215;/19%20Unit%205&#12288;&#35838;&#21518;&#32032;&#20859;&#35780;&#20215;(&#21313;&#20061;)&#12288;Section%20&#8546;&#12288;Using%20language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"/>
          <p:cNvSpPr/>
          <p:nvPr>
            <p:custDataLst>
              <p:tags r:id="rId5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sz="3200" b="1"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sz="3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梯形 26"/>
          <p:cNvSpPr/>
          <p:nvPr>
            <p:custDataLst>
              <p:tags r:id="rId6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8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9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Into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 unknown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490012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while you may be tempted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out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strange object or to test the waters of a new situation, it can be safer to steer clear of the unfamiliar.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因此，当你可能忍不住想要查看一个陌生的物体或摸清新环境的情况时，避开不熟悉的东西可能会更安全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878645"/>
            <a:ext cx="10775950" cy="523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defTabSz="913130" eaLnBrk="0" hangingPunct="0">
              <a:defRPr/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1. check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调查，检查；结账离开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63923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in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登记入住；检票登机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off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上打钩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表示选择、完成、正确等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through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检查；核对；校订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核实，检查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是否一切正常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6514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talk to the flood of international tourists and to visiting Chinese zookeepers who often come to check ___ the pandas.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you want to stay at a hotel, you have to check ___.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by one she checked them ____ on her register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01674" y="33480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82165" y="393469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92985" y="4529918"/>
            <a:ext cx="598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off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91915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应用文写作之通知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旅客必须于中午前结账离开，否则将收取全日费用。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Guests must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_______________________, or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will be charged for the day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0408" y="3564123"/>
            <a:ext cx="33826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check out before noon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41940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more recent times, Norwegian explorer, Roald Amundsen endured one of the most hostile environments on Earth when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out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uncharted territory to reach the South Pole.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sz="2800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近代以来，挪威探险家罗阿尔德</a:t>
            </a:r>
            <a:r>
              <a:rPr lang="en-US" altLang="zh-CN" sz="2800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·</a:t>
            </a:r>
            <a:r>
              <a:rPr lang="zh-CN" altLang="zh-CN" sz="2800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阿蒙森为抵达南极，踏上未知领域，期间经受了地球上最恶劣的环境之一的考验。</a:t>
            </a:r>
            <a:endParaRPr lang="zh-CN" altLang="zh-CN" sz="2800" kern="100" dirty="0"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1157864"/>
            <a:ext cx="10775950" cy="523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defTabSz="913130" eaLnBrk="0" hangingPunct="0">
              <a:defRPr/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set out 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动身踏上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漫长的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旅途；从</a:t>
            </a:r>
            <a:r>
              <a:rPr lang="en-US" altLang="zh-CN" b="1" kern="100" dirty="0">
                <a:solidFill>
                  <a:srgbClr val="000000"/>
                </a:solidFill>
                <a:latin typeface="+mn-ea"/>
                <a:ea typeface="+mn-ea"/>
              </a:rPr>
              <a:t>……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开始；从</a:t>
            </a:r>
            <a:r>
              <a:rPr lang="en-US" altLang="zh-CN" b="1" kern="100" dirty="0">
                <a:solidFill>
                  <a:srgbClr val="000000"/>
                </a:solidFill>
                <a:latin typeface="+mn-ea"/>
                <a:ea typeface="+mn-ea"/>
              </a:rPr>
              <a:t>……</a:t>
            </a:r>
            <a:r>
              <a:rPr lang="zh-CN" altLang="en-US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着手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988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up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建立，创立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about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开始，着手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aside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留出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用于；置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于不顾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down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记下；写下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off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出发，动身；使爆炸，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Emerson would always set ______ new ideas that occurred to him.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resting a few minutes longer, they set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urged the participants to set _______ minor differences for the sake of achieving peace.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company was set ___ in 1851, and moved to the new building in 2011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0084" y="2051955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down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201197" y="2644859"/>
            <a:ext cx="1156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out/off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60672" y="3256927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aside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40857" y="43922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up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5891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一句多译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地震过后，人们开始重建自己的家园。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the earthquake, the people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their homes.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(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set about)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the earthquake, the people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their homes. (set out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88174" y="2700027"/>
            <a:ext cx="3033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set about rebuilding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892141" y="3941003"/>
            <a:ext cx="2605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set out to rebuild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第二天一大早，我们收拾好设备，向海岸出发了。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Early the next morning we packed up the equipment and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 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因此，我们最好每天留出一些时间锻炼，这对我们的身体和学习都有好处。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Therefore, we'd better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each day, which is beneficial for our body and learning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97534" y="2520007"/>
            <a:ext cx="21226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set off for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1402" y="3114811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coast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81651" y="4908101"/>
            <a:ext cx="4753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set aside some time for exercise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 A travel company in Hong Kong says it regularly arranges quick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getaways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here for people living in Shanghai and Hong Kong.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逃跑，逃走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短假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假日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休闲地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57481" y="245525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341307"/>
            <a:ext cx="10692000" cy="2446952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Study the sentences, review noun clauses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summarise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characteristics and usage rules of noun clauses.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Learn more vocabulary and expressions about the topic and better understand what to do when faced with the unknown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.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out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了解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的情况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检查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结账离开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engineer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checked out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the machines before they were put to use.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According to regulations of this hotel, guests should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 out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their rooms by noon.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We'll have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check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before we employ him.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4493" y="372497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19505" y="492405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83543" y="554515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33732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002390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Intrigued by Maya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civilisation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from a very young age, 15-year-old Canadian William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Gadoury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had made an incredible discovery from his study of ancient star charts.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Through comparison, he found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locations of the 117 known Maya cities correspond to the positions of the stars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63723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复习名词性从句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0609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Based on this,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believed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had spotted an unknown Maya city buried deep in the jungle.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 his theory has been dismissed by scholars, it shows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powerful the secrets of Ancient Maya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civilisation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are among people.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isn't difficult to see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Extending south from parts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now know as Mexico into Central America, Maya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civilisation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has been surrounded by mystery since its rediscovery in the 19th century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4113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⑦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most extraordinary about these complex structures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were built without the use of wheels, metal tools or even animal power.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fact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Maya society was technologically primitive makes its achievements all the more incredible and mysterious.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the greatest mystery of all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caused the Maya to abandon most of their great cities.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⑩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Maya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civilisation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collapsed remains a mystery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75791"/>
            <a:ext cx="10693400" cy="56335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research seems to indicate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Maya people themselves may have played a part in their downfall.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 changing the landscape in this way,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possible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Maya people unknowingly reduced their ability to deal with natural disasters.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⑬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Research also suggests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those natural disasters may have led to the decline of the Maya.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recent studies have found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there were far fewer tropical cyclones than usual between 700 AD and 1000 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Many scientists believe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these droughts were the main reason why Maya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civilisation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began to collapse at different rates in different places.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58822"/>
            <a:ext cx="10693400" cy="56938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以上例句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主语从句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表语从句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宾语从句；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⑧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引导的名词性从句，其中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省略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了引导词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⑥⑦⑨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含有连接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引导的名词性从句，连接词在从句中作主语或宾语。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④⑤⑦⑩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含有连接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引导的名词性从句，连接词在从句中作状语。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引导的主语从句，其中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从句是真正的主语，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4713" y="575791"/>
            <a:ext cx="1334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⑦⑩</a:t>
            </a:r>
            <a:r>
              <a:rPr lang="zh-CN" altLang="zh-CN" dirty="0"/>
              <a:t>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98486" y="6117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⑦⑨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5543" y="1146633"/>
            <a:ext cx="4063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①②③④⑤⑥</a:t>
            </a:r>
            <a:r>
              <a:rPr lang="zh-CN" altLang="zh-CN" dirty="0"/>
              <a:t>⑪⑬⑭⑮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533345" y="11878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同位语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50109" y="1655911"/>
            <a:ext cx="3776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①②③⑧</a:t>
            </a:r>
            <a:r>
              <a:rPr lang="zh-CN" altLang="zh-CN" dirty="0"/>
              <a:t>⑪⑫⑬⑭⑮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49814" y="22679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①③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320877" y="28440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代词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02032" y="39654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副词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27097" y="5076291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that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59760" y="56044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形式主语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3" grpId="0"/>
      <p:bldP spid="7" grpId="0"/>
      <p:bldP spid="6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575791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7419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一、名词性从句概述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主语从句、宾语从句、表语从句和同位语从句在复合句中的作用相当于名词，因此这四种从句统称为名词性从句。它们有下列相同之处：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关联词大抵相同。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从属连词：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连接代词：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连接副词：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需用陈述语序。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四种从句一般不用逗号和主句分开。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二、名词性从句的分类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主语从句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主语从句在复合句中作主句的主语，它的位置与陈述句基本结构中的主语相同。引导主语从句的关联词有从属连词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that, 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；连接代词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；连接副词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77993"/>
            <a:ext cx="10693400" cy="561442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colours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influence our moods has been proved.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颜色能影响我们的情绪这一点已经得到了证明。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our team will win the match remains to be seen.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我们队能否赢得比赛还得等等看。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they are looking for is their missing dog.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他们正在寻找的是他们失踪的狗。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will take the place of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Yang is still unknown.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谁将代替杨先生尚不清楚。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they are leaving for Kunming by plane has been decided.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他们什么时候乘飞机去昆明已经定下来了。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77993"/>
            <a:ext cx="10693400" cy="561442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为了保持句子平衡，可用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作形式主语，真正的主语从句放后面。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常见的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作形式主语的结构：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＋形容词＋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从句。常用于这种结构的形容词：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important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重要的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necessary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必要的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right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正确的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 	wrong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错误的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strange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奇怪的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 	(un)likely(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可能的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certain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明确的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clear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清楚的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obvious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明显的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natural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自然的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 likely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there will be a snowstorm tomorrow.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明天可能会有一场暴风雪。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441" y="2339987"/>
            <a:ext cx="10729192" cy="2736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4662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They made their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getaway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along a pavement on a stolen motorcycle.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army was forced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retreat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after suffering heavy losses.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He forced himself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subdue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overcome his fears.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 forces were sent to complete a secret mission in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uncharted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place.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754" y="29328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逃走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15732" y="35281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后退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80563" y="41147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克制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93166" y="531378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地图上没有标明的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1895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＋名词＋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从句。常用于这种结构的名词：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pity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遗憾　　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a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shame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遗憾</a:t>
            </a:r>
            <a:endParaRPr lang="zh-CN" altLang="zh-CN" sz="105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fact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an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honour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荣誉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105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wonder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奇迹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a great pity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can't go abroad for further education.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你不能去国外深造真是遗憾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441" y="2195971"/>
            <a:ext cx="10729192" cy="17641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从句。常用于这种结构的过去分词：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said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说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	believed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认为；相信</a:t>
            </a:r>
            <a:endParaRPr lang="zh-CN" altLang="zh-CN" sz="105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报道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	hoped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</a:t>
            </a:r>
            <a:endParaRPr lang="zh-CN" altLang="zh-CN" sz="105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	suggested/advised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endParaRPr lang="zh-CN" altLang="zh-CN" sz="105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ordered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命令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 	thought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认为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announced/declared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宣布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said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boy has a great gift for language.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据说这个男孩在语言方面很有天赋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441" y="1583903"/>
            <a:ext cx="10729192" cy="2952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7218"/>
            <a:ext cx="10693400" cy="12988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＋不及物动词＋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从句。常用于这种结构的动词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</a:rPr>
              <a:t>happen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发生；碰巧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</a:rPr>
              <a:t>occur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发生；出现</a:t>
            </a:r>
            <a:endParaRPr lang="zh-CN" altLang="zh-CN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副标题 1"/>
          <p:cNvSpPr txBox="1"/>
          <p:nvPr/>
        </p:nvSpPr>
        <p:spPr bwMode="auto">
          <a:xfrm>
            <a:off x="414338" y="2844043"/>
            <a:ext cx="10693400" cy="120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happens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has heard of the story.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他碰巧听说过这个故事。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441" y="2195971"/>
            <a:ext cx="10729192" cy="5400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48280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在句子中起宾语作用的从句称为宾语从句。宾语从句的从属连词有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；连接代词主要有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等；连接副词主要有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Many people believe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teaching children music makes them smarter, better able to learn new things.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许多人都认为教孩子音乐使他们更聪明，能更好地学习新东西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69384"/>
            <a:ext cx="10693400" cy="1831014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动词短语后的宾语从句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有些动词短语后可以带宾语从句，如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find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point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work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turn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make sure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make up one's mind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keep in mind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511895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副标题 1"/>
          <p:cNvSpPr txBox="1"/>
          <p:nvPr/>
        </p:nvSpPr>
        <p:spPr bwMode="auto">
          <a:xfrm>
            <a:off x="414338" y="3744143"/>
            <a:ext cx="10693400" cy="120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you </a:t>
            </a:r>
            <a:r>
              <a:rPr lang="en-US" altLang="zh-CN" b="1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found out when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next train to Beijing will leave?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你已经弄清楚下一趟去北京的火车什么时候离开了吗？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91"/>
            <a:ext cx="10692000" cy="5775960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为了平衡句子，可用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作形式宾语，真正的宾语从句放后面。常用的结构：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it possible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difficult...that...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可能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容易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难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it necessary... that...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发现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觉得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有必要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it clear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说清楚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it a rule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成为习惯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take it for granted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认为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是理所当然的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bring it to one's attention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注意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 to it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务必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lvl="0"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Internet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makes it possible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can work at home.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因特网使我们在家里工作成为可能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不可省略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的宾语从句。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宾语从句被其他成分分隔时。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don't doubt, in any case,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keeps his promise.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我们相信在任何情况下他都会遵守自己的诺言。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当有两个或两个以上的宾语从句时，第一个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可以省略，但后面的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不能省略。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Scientists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find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the number of wild goats has increased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new species has appeared.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科学家们发现野山羊的数目增加了，而且出现了一个新种群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60306"/>
            <a:ext cx="10693400" cy="48280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在句子中起表语作用的从句称为表语从句。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表语从句的连接词有从属连词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；连接代词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；连接副词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等。此外，表语从句还可用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because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if/as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等引导。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trouble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have no one to ask for help.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问题是我无人可求助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6335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系动词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＋表语从句。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表语从句多用在系动词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的后面。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problem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so many people don't have enough water to drink in Africa.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问题是在非洲有那么多人没有足够的水喝。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连系动词＋表语从句。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连系动词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appear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sound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taste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feel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remain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等后接表语从句。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black clouds are gathering. It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looks as if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is going to rain.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乌云密布。看起来要下雨了。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同位语从句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在句子中起同位语作用的从句称为同位语从句。它用以说明或解释所修饰的名词的内容。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引导的同位语从句。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从属连词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引导同位语从句，其所修饰的常见名词如下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3830167"/>
            <a:ext cx="10693400" cy="243425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belief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信念，相信　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doubt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怀疑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explanation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解释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hope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希望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wish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愿望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	idea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想法，主意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dream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梦想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	news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新闻；消息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2087959"/>
            <a:ext cx="10693400" cy="18310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She had started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delve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into her father's distant past.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shrank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back against the wall as he heard them approaching.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66638" y="21599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探究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4457" y="33590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退缩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6514"/>
            <a:ext cx="10693400" cy="3711785"/>
          </a:xfr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message/information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信息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 	truth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事实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possibility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可能性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 	statement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论断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想法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promise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承诺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question/problem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问题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reason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原因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suggestion/advice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 	order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命令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2070735" algn="l"/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fear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恐惧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warning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警告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67504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doubt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human activity  caused global warming.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毫无疑问的是人类活动导致了全球变暖。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news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resigned got around.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他辞职的消息传开了。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等引导同位语从句。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They're talking about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problem whether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can land on the moon.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他们正在讨论我们能否登上月球这个问题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97276"/>
            <a:ext cx="10693400" cy="5404365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引导的名词性从句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从属连词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在主语从句中不作任何成分，只起连接作用，无意义，不能省略。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引导的主语从句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从属连词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在主语从句中不作成分，只起连接作用，意为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是否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连接代词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在名词性从句中常作主语、宾语、表语，起连接作用，有意义。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④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连接副词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等在名词性从句中常作状语，起连接作用，有意义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53978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699033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6385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用适当的连接词填空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______ she gets on well with her classmates is known to us 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______ impressed me most during the trip to Guilin was its beautiful scenery.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It is hoped ______ the measures will improve air quality in our city.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A huge advantage of digital books is ______ they can be continually updated.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8509" y="2195971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8509" y="2782567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What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27097" y="3998891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that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51533" y="4591123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7899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There is growing evidence ______ the economy is starting to recover.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Then arose the question _______ we were to get the machines needed.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Suddenly it hit me ____ difficult it was for a woman to get a medical education at that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 news excited all of us ______ our son was admitted to Peking University.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95349" y="1655911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that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89907" y="2267979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72805" y="2854983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how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49032" y="4019549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At that time, his discovery had a great effect on many people's lives.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改为主语从句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Because the weather was terrible, all the flights today were cancelled.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改为表语从句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2375991"/>
            <a:ext cx="10693400" cy="129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      At 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that time, what he discovered had a great effect on many people's lives.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副标题 1"/>
          <p:cNvSpPr txBox="1"/>
          <p:nvPr/>
        </p:nvSpPr>
        <p:spPr bwMode="auto">
          <a:xfrm>
            <a:off x="414338" y="4784623"/>
            <a:ext cx="10693400" cy="122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      All 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the flights today were cancelled. That was because the weather was terrible.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450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Martin promised to return my digital camera in good condition.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改为同位语从句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He happened to be out when I visited him yesterday.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改为主语从句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2520007"/>
            <a:ext cx="10693400" cy="122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      Martin 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made a promise that he would return my digital camera in good condition.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副标题 1"/>
          <p:cNvSpPr txBox="1"/>
          <p:nvPr/>
        </p:nvSpPr>
        <p:spPr bwMode="auto">
          <a:xfrm>
            <a:off x="414338" y="4271741"/>
            <a:ext cx="10693400" cy="62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</a:rPr>
              <a:t>      It 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</a:rPr>
              <a:t>happened that he was out when I visited him yesterday.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5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十九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>
            <a:hlinkClick r:id="rId4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55703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变形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40457" y="1175783"/>
          <a:ext cx="10477362" cy="5023300"/>
        </p:xfrm>
        <a:graphic>
          <a:graphicData uri="http://schemas.openxmlformats.org/drawingml/2006/table">
            <a:tbl>
              <a:tblPr/>
              <a:tblGrid>
                <a:gridCol w="4284476"/>
                <a:gridCol w="619288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消失，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不见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disappear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消失，不见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appear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出现，呈现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appearance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到来，出现；外表，外观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明智的，理智的，合理的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sense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感觉；意识</a:t>
                      </a:r>
                      <a:r>
                        <a:rPr lang="zh-CN" sz="2800" i="1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意识到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152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可以理解的；易懂的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de-DE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understand</a:t>
                      </a:r>
                      <a:r>
                        <a:rPr lang="de-DE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de-DE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de-DE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理解，明白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732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调查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investigate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调查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92485" y="1979947"/>
            <a:ext cx="2214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disappearance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2485" y="3403305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sensible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2485" y="4516113"/>
            <a:ext cx="2355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understandable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485" y="5628920"/>
            <a:ext cx="2036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investigation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33880"/>
            <a:ext cx="10693400" cy="5730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make __ getaway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逃跑，逃走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run ____ one's life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逃命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check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调查，检查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test ____ waters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试水，试探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steer clear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避开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处脱身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throw oneself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积极投入到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think 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再三考虑，慎重考虑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shrink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避免做，不愿做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set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动身踏上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漫长的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旅途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look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调查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问题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28589" y="107984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48569" y="1583903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for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67746" y="2123963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out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14063" y="2644859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71595" y="3119405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74310" y="3652971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884194" y="4154575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twice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97143" y="4663533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04553" y="517249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922182" y="5688359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84209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形式作主语；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time when...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Often,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 a sensible and understandable natural response, dating back to _______________ our ancestors were running for their lives from dangers, such as wild animals, lightning and fire.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通常情况下，快速逃离是一种明智且可以理解的自然反应，这可以追溯到我们的祖先从野兽、闪电和火灾等危险中逃命的时代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65801" y="2087959"/>
            <a:ext cx="3679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making a quick getaway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768504" y="2716867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 time when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5011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句型公式：部分否定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However,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follow this instinct.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然而，并不是每个人都选择遵循这种本能。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need for sb.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new situations, we should always look into things first and consider our options.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虽然我们没有必要在新情况面前退缩，但我们总应该首先调查一番，再考虑我们的选择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6661" y="1615022"/>
            <a:ext cx="3272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not everyone chooses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52625" y="3400690"/>
            <a:ext cx="5508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there is no need for us to shrink from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86914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句型公式：强调句型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Interestingly,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 involved with our vision.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有趣的是，正是大脑的后部与我们的视觉有关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8709" y="2570990"/>
            <a:ext cx="5024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is the back part of the brain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12412</Words>
  <Application>WPS 演示</Application>
  <PresentationFormat>自定义</PresentationFormat>
  <Paragraphs>486</Paragraphs>
  <Slides>48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微软雅黑</vt:lpstr>
      <vt:lpstr>Calibri Light</vt:lpstr>
      <vt:lpstr>等线 Light</vt:lpstr>
      <vt:lpstr>HelveticaNeueLT Pro 67 MdCn</vt:lpstr>
      <vt:lpstr>Calibri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MS Mincho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1302</cp:revision>
  <dcterms:created xsi:type="dcterms:W3CDTF">2016-06-29T09:22:00Z</dcterms:created>
  <dcterms:modified xsi:type="dcterms:W3CDTF">2026-02-27T07:58:43Z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