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3"/>
  </p:sldMasterIdLst>
  <p:notesMasterIdLst>
    <p:notesMasterId r:id="rId5"/>
  </p:notesMasterIdLst>
  <p:handoutMasterIdLst>
    <p:handoutMasterId r:id="rId38"/>
  </p:handoutMasterIdLst>
  <p:sldIdLst>
    <p:sldId id="2476" r:id="rId4"/>
    <p:sldId id="3810" r:id="rId6"/>
    <p:sldId id="3785" r:id="rId7"/>
    <p:sldId id="3786" r:id="rId8"/>
    <p:sldId id="3825" r:id="rId9"/>
    <p:sldId id="3826" r:id="rId10"/>
    <p:sldId id="3827" r:id="rId11"/>
    <p:sldId id="3821" r:id="rId12"/>
    <p:sldId id="3828" r:id="rId13"/>
    <p:sldId id="3829" r:id="rId14"/>
    <p:sldId id="3822" r:id="rId15"/>
    <p:sldId id="3831" r:id="rId16"/>
    <p:sldId id="3823" r:id="rId17"/>
    <p:sldId id="3824" r:id="rId18"/>
    <p:sldId id="3832" r:id="rId19"/>
    <p:sldId id="3833" r:id="rId20"/>
    <p:sldId id="3834" r:id="rId21"/>
    <p:sldId id="3835" r:id="rId22"/>
    <p:sldId id="3836" r:id="rId23"/>
    <p:sldId id="3837" r:id="rId24"/>
    <p:sldId id="3838" r:id="rId25"/>
    <p:sldId id="3839" r:id="rId26"/>
    <p:sldId id="3811" r:id="rId27"/>
    <p:sldId id="3820" r:id="rId28"/>
    <p:sldId id="3840" r:id="rId29"/>
    <p:sldId id="3848" r:id="rId30"/>
    <p:sldId id="3849" r:id="rId31"/>
    <p:sldId id="3850" r:id="rId32"/>
    <p:sldId id="3851" r:id="rId33"/>
    <p:sldId id="3852" r:id="rId34"/>
    <p:sldId id="3853" r:id="rId35"/>
    <p:sldId id="3817" r:id="rId36"/>
    <p:sldId id="2276" r:id="rId37"/>
  </p:sldIdLst>
  <p:sldSz cx="11522075" cy="6480175"/>
  <p:notesSz cx="6858000" cy="9144000"/>
  <p:custDataLst>
    <p:tags r:id="rId42"/>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74" autoAdjust="0"/>
    <p:restoredTop sz="94268" autoAdjust="0"/>
  </p:normalViewPr>
  <p:slideViewPr>
    <p:cSldViewPr showGuides="1">
      <p:cViewPr varScale="1">
        <p:scale>
          <a:sx n="110" d="100"/>
          <a:sy n="110" d="100"/>
        </p:scale>
        <p:origin x="-906"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936"/>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tags" Target="tags/tag17.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32.xml"/><Relationship Id="rId3" Type="http://schemas.openxmlformats.org/officeDocument/2006/relationships/slide" Target="../slides/slide11.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4.xml"/><Relationship Id="rId3" Type="http://schemas.openxmlformats.org/officeDocument/2006/relationships/slide" Target="../slides/slide32.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3.xml"/><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3.xml"/><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3.xml"/><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3.xml"/><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Unit 4</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Everyday economics</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4</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Everyday economics</a:t>
            </a:r>
            <a:endParaRPr lang="en-US" altLang="zh-CN"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notesSlide" Target="../notesSlides/notesSlide1.xml"/><Relationship Id="rId11" Type="http://schemas.openxmlformats.org/officeDocument/2006/relationships/slideLayout" Target="../slideLayouts/slideLayout9.xml"/><Relationship Id="rId10" Type="http://schemas.openxmlformats.org/officeDocument/2006/relationships/tags" Target="../tags/tag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1.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1.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NULL" TargetMode="Externa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2.xml"/><Relationship Id="rId4" Type="http://schemas.openxmlformats.org/officeDocument/2006/relationships/hyperlink" Target="..\3.&#37197;&#22871;&#32451;&#20064;&#39064;\&#21333;&#20803;&#36136;&#37327;&#35780;&#20272;\05%20&#21333;&#20803;&#36136;&#37327;&#35780;&#20272;(&#22235;).docx" TargetMode="External"/><Relationship Id="rId3" Type="http://schemas.openxmlformats.org/officeDocument/2006/relationships/tags" Target="../tags/tag16.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4</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Everyday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economics</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10"/>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5521512"/>
          </a:xfrm>
        </p:spPr>
        <p:txBody>
          <a:bodyPr/>
          <a:lstStyle/>
          <a:p>
            <a:pPr lvl="0"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可适当增加细节，以使行文连贯；</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开头已给出，不计入总词数。</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参考词汇：停放</a:t>
            </a:r>
            <a:r>
              <a:rPr lang="en-US" altLang="zh-CN" kern="100" dirty="0" smtClean="0">
                <a:solidFill>
                  <a:srgbClr val="000000"/>
                </a:solidFill>
                <a:latin typeface="Times New Roman" panose="02020603050405020304"/>
                <a:cs typeface="Courier New" panose="02070309020205020404"/>
              </a:rPr>
              <a:t>park</a:t>
            </a:r>
            <a:endParaRPr lang="en-US" altLang="zh-CN" kern="100" dirty="0" smtClean="0">
              <a:solidFill>
                <a:srgbClr val="000000"/>
              </a:solidFill>
              <a:latin typeface="Times New Roman" panose="02020603050405020304"/>
              <a:cs typeface="Courier New" panose="02070309020205020404"/>
            </a:endParaRPr>
          </a:p>
          <a:p>
            <a:pPr algn="ctr">
              <a:spcAft>
                <a:spcPts val="0"/>
              </a:spcAft>
              <a:tabLst>
                <a:tab pos="4500880" algn="l"/>
              </a:tabLst>
            </a:pPr>
            <a:r>
              <a:rPr lang="en-US" altLang="zh-CN" b="1" kern="100" dirty="0">
                <a:solidFill>
                  <a:srgbClr val="000000"/>
                </a:solidFill>
                <a:latin typeface="Times New Roman" panose="02020603050405020304"/>
                <a:cs typeface="Courier New" panose="02070309020205020404"/>
              </a:rPr>
              <a:t>Bicycle-sharing</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Nowadays, bicycle-sharing has come into people's lives in many cities of China and it has become a popular means of transport. </a:t>
            </a: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67780"/>
            <a:ext cx="10693400" cy="590677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5000"/>
              </a:lnSpc>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algn="ctr">
              <a:lnSpc>
                <a:spcPct val="135000"/>
              </a:lnSpc>
              <a:spcAft>
                <a:spcPts val="0"/>
              </a:spcAft>
              <a:tabLst>
                <a:tab pos="4500880" algn="l"/>
              </a:tabLst>
            </a:pPr>
            <a:r>
              <a:rPr lang="en-US" altLang="zh-CN" b="1" kern="100" dirty="0">
                <a:solidFill>
                  <a:srgbClr val="000000"/>
                </a:solidFill>
                <a:latin typeface="Times New Roman" panose="02020603050405020304"/>
                <a:cs typeface="Courier New" panose="02070309020205020404"/>
              </a:rPr>
              <a:t>Bicycle-sharing</a:t>
            </a:r>
            <a:endParaRPr lang="zh-CN" altLang="zh-CN" sz="1050" kern="100" dirty="0">
              <a:latin typeface="宋体" panose="02010600030101010101" pitchFamily="2" charset="-122"/>
              <a:cs typeface="Courier New" panose="02070309020205020404"/>
            </a:endParaRPr>
          </a:p>
          <a:p>
            <a:pPr indent="711200" algn="just">
              <a:lnSpc>
                <a:spcPct val="135000"/>
              </a:lnSpc>
              <a:spcAft>
                <a:spcPts val="0"/>
              </a:spcAft>
              <a:tabLst>
                <a:tab pos="4500880" algn="l"/>
              </a:tabLst>
            </a:pPr>
            <a:r>
              <a:rPr lang="en-US" altLang="zh-CN" u="sng" kern="100" dirty="0">
                <a:solidFill>
                  <a:srgbClr val="000000"/>
                </a:solidFill>
                <a:latin typeface="Times New Roman" panose="02020603050405020304"/>
                <a:cs typeface="Courier New" panose="02070309020205020404"/>
              </a:rPr>
              <a:t>Nowadays, bicycle-sharing has come into people's lives in many cities of China and it has become a popular means of transport.</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    Indeed, bicycle-sharing makes it convenient for people to travel. Also, bicycle-sharing is not only beneficial to our health but also environmentally friendly.</a:t>
            </a:r>
            <a:endParaRPr lang="zh-CN" altLang="zh-CN" sz="1050" kern="100" dirty="0">
              <a:latin typeface="宋体" panose="02010600030101010101" pitchFamily="2" charset="-122"/>
              <a:cs typeface="Courier New" panose="02070309020205020404"/>
            </a:endParaRPr>
          </a:p>
          <a:p>
            <a:pPr indent="711200"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However, some problems also exist in bicycle-sharing. First, some people may park the bicycles wherever they want. What's worse, many people even break them on purpose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231975"/>
            <a:ext cx="10692000" cy="1831014"/>
          </a:xfrm>
        </p:spPr>
        <p:txBody>
          <a:bodyPr/>
          <a:lstStyle/>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As far as I'm concerned, we should take a developing view about bicycle-sharing and, with effective measures taken, it can be expected that it will become a more helpful daily travel option</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467779"/>
            <a:ext cx="10702925" cy="523220"/>
          </a:xfrm>
          <a:prstGeom prst="rect">
            <a:avLst/>
          </a:prstGeom>
        </p:spPr>
        <p:txBody>
          <a:bodyPr anchor="ctr" anchorCtr="1">
            <a:spAutoFit/>
          </a:bodyPr>
          <a:lstStyle/>
          <a:p>
            <a:pPr algn="ctr" defTabSz="913130" eaLnBrk="0" hangingPunct="0">
              <a:spcAft>
                <a:spcPts val="0"/>
              </a:spcAft>
              <a:tabLst>
                <a:tab pos="4800600" algn="l"/>
                <a:tab pos="10401300" algn="r"/>
              </a:tabLst>
              <a:defRPr/>
            </a:pPr>
            <a:r>
              <a:rPr lang="en-US" altLang="zh-CN" b="1" kern="100" dirty="0" smtClean="0">
                <a:solidFill>
                  <a:schemeClr val="tx1"/>
                </a:solidFill>
                <a:ea typeface="黑体" panose="02010609060101010101" pitchFamily="49" charset="-122"/>
                <a:cs typeface="Times New Roman" panose="02020603050405020304" pitchFamily="18" charset="0"/>
              </a:rPr>
              <a:t>Part 2    </a:t>
            </a:r>
            <a:r>
              <a:rPr lang="zh-CN" altLang="en-US" b="1" kern="100" dirty="0" smtClean="0">
                <a:solidFill>
                  <a:schemeClr val="tx1"/>
                </a:solidFill>
                <a:ea typeface="黑体" panose="02010609060101010101" pitchFamily="49" charset="-122"/>
                <a:cs typeface="Times New Roman" panose="02020603050405020304" pitchFamily="18" charset="0"/>
              </a:rPr>
              <a:t>读后续写</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935831"/>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阅读下面的文章，完成任务。</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It's eight o'clock on Christmas morning, and my dad says he wants to listen to the news. My 11-year-old self is wondering why on Earth grown-ups would be interested in the news when there are important things to be done, such as handing out presents. And then, while I am only half-listening, something strange happens: the newsreader begins talking about a Christmas message. Hadn't we heard that report earlier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My elder brother, Colin, figures out what's happening.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Pete, Pete, it's a tape recorder! We've got our tape recorder</a:t>
            </a:r>
            <a:r>
              <a:rPr lang="zh-CN" altLang="zh-CN" kern="100" dirty="0">
                <a:solidFill>
                  <a:srgbClr val="000000"/>
                </a:solidFill>
                <a:latin typeface="Times New Roman" panose="02020603050405020304"/>
                <a:cs typeface="Times New Roman" panose="02020603050405020304"/>
              </a:rPr>
              <a:t>！</a:t>
            </a:r>
            <a:r>
              <a:rPr lang="en-US" altLang="zh-CN" kern="100" dirty="0" smtClean="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11795"/>
            <a:ext cx="10693400" cy="56889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It finally dawns on me: my dad recorded the news and is playing it back now.</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    Colin and I had both been blind from birth. At the special school that Colin and I attended, a recorder of your own was the height of desire. However, realistic about family finances, we had no real expectations of getting one.</a:t>
            </a:r>
            <a:endParaRPr lang="zh-CN" altLang="zh-CN" sz="1050" kern="100" dirty="0">
              <a:latin typeface="宋体" panose="02010600030101010101" pitchFamily="2" charset="-122"/>
              <a:cs typeface="Courier New" panose="02070309020205020404"/>
            </a:endParaRPr>
          </a:p>
          <a:p>
            <a:pPr indent="711200"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The tape recorder my dad bought us would have cost more than four times his weekly wage. He could only afford it by borrowing the money. I know my mum and dad would have thought long and hard before being in the debt</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96305"/>
            <a:ext cx="10692000" cy="4310380"/>
          </a:xfrm>
        </p:spPr>
        <p:txBody>
          <a:bodyPr/>
          <a:lstStyle/>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The new toy controlled the rest of the Christmas holidays. Once we had mastered the controls, we recorded anything and everything: each other, our parents, the milkman, the dog... and we very quickly learned how much fun we could have with it.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        It </a:t>
            </a:r>
            <a:r>
              <a:rPr lang="en-US" altLang="zh-CN" kern="100" dirty="0">
                <a:solidFill>
                  <a:srgbClr val="000000"/>
                </a:solidFill>
                <a:latin typeface="Times New Roman" panose="02020603050405020304"/>
                <a:cs typeface="Courier New" panose="02070309020205020404"/>
              </a:rPr>
              <a:t>wasn't the first time I had been attracted by a tape recorder. I vividly remember walking into a room when I was four and hearing a child's tuneless singing. I stopped dead.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It's you</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Dad said</a:t>
            </a:r>
            <a:r>
              <a:rPr lang="en-US" altLang="zh-CN" kern="100" dirty="0" smtClean="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899827"/>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It turned out that he had borrowed a tape recorder. So for the first time, in the same way that a sighted child might react to seeing themselves in a mirror, I got the sense of myself as a separate person who existed outside my head and was experienced by other people.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What does the passage mainly talk about?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3" name="副标题 1"/>
          <p:cNvSpPr txBox="1"/>
          <p:nvPr/>
        </p:nvSpPr>
        <p:spPr bwMode="auto">
          <a:xfrm>
            <a:off x="414338" y="4413940"/>
            <a:ext cx="10693400" cy="12277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My father borrowed money to buy a tape recorder for me and my elder brother, which brought me and my family a lot of fun.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84619"/>
            <a:ext cx="10693400" cy="5232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任务二：梳理故事情节，完成故事山</a:t>
            </a:r>
            <a:r>
              <a:rPr lang="en-US" altLang="zh-CN" kern="100" dirty="0">
                <a:solidFill>
                  <a:srgbClr val="000000"/>
                </a:solidFill>
                <a:latin typeface="Times New Roman" panose="02020603050405020304"/>
                <a:cs typeface="Courier New" panose="02070309020205020404"/>
              </a:rPr>
              <a:t>(Story Mountain)</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8489" y="1007839"/>
            <a:ext cx="9829092" cy="5285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3602" y="5760367"/>
            <a:ext cx="447675" cy="180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8809" y="5795416"/>
            <a:ext cx="781050" cy="180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4653" y="2844043"/>
            <a:ext cx="800100"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9490" y="3337619"/>
            <a:ext cx="333375" cy="19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11677" y="1223863"/>
            <a:ext cx="609600" cy="20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1124585"/>
          </a:xfrm>
        </p:spPr>
        <p:txBody>
          <a:bodyPr/>
          <a:lstStyle/>
          <a:p>
            <a:pPr algn="just">
              <a:lnSpc>
                <a:spcPct val="12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任务三：回答下面的问题，并根据段落开头提示语，构思和完善故事发展情节</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432445" y="1547899"/>
          <a:ext cx="10765196" cy="4800600"/>
        </p:xfrm>
        <a:graphic>
          <a:graphicData uri="http://schemas.openxmlformats.org/drawingml/2006/table">
            <a:tbl>
              <a:tblPr/>
              <a:tblGrid>
                <a:gridCol w="2592288"/>
                <a:gridCol w="8172908"/>
              </a:tblGrid>
              <a:tr h="2484276">
                <a:tc>
                  <a:txBody>
                    <a:bodyPr/>
                    <a:lstStyle/>
                    <a:p>
                      <a:pPr algn="l">
                        <a:lnSpc>
                          <a:spcPct val="125000"/>
                        </a:lnSpc>
                        <a:spcAft>
                          <a:spcPts val="0"/>
                        </a:spcAft>
                        <a:tabLst>
                          <a:tab pos="4500880"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l">
                        <a:lnSpc>
                          <a:spcPct val="125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I took my first steps down the path to my career as a broadcaster when I returned to school. </a:t>
                      </a:r>
                      <a:endParaRPr lang="zh-CN" sz="2800" kern="100" dirty="0">
                        <a:effectLst/>
                        <a:latin typeface="宋体" panose="02010600030101010101" pitchFamily="2" charset="-122"/>
                        <a:cs typeface="Courier New" panose="02070309020205020404"/>
                      </a:endParaRPr>
                    </a:p>
                    <a:p>
                      <a:pPr algn="l">
                        <a:lnSpc>
                          <a:spcPct val="125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a:t>
                      </a:r>
                      <a:endParaRPr lang="zh-CN" sz="2800" kern="100" dirty="0">
                        <a:effectLst/>
                        <a:latin typeface="宋体" panose="02010600030101010101" pitchFamily="2" charset="-122"/>
                        <a:cs typeface="Courier New" panose="02070309020205020404"/>
                      </a:endParaRPr>
                    </a:p>
                  </a:txBody>
                  <a:tcPr marL="37765" marR="37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5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What kind of class was I in?</a:t>
                      </a:r>
                      <a:endParaRPr lang="zh-CN" sz="2800" kern="100" dirty="0">
                        <a:effectLst/>
                        <a:latin typeface="宋体" panose="02010600030101010101" pitchFamily="2" charset="-122"/>
                        <a:cs typeface="Courier New" panose="02070309020205020404"/>
                      </a:endParaRPr>
                    </a:p>
                    <a:p>
                      <a:pPr algn="l">
                        <a:lnSpc>
                          <a:spcPct val="125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a:t>
                      </a:r>
                      <a:r>
                        <a:rPr lang="en-US" sz="2800" kern="100" dirty="0" smtClean="0">
                          <a:solidFill>
                            <a:srgbClr val="000000"/>
                          </a:solidFill>
                          <a:effectLst/>
                          <a:latin typeface="Times New Roman" panose="02020603050405020304"/>
                          <a:ea typeface="楷体_GB2312"/>
                          <a:cs typeface="Courier New" panose="02070309020205020404"/>
                        </a:rPr>
                        <a:t>___________________________</a:t>
                      </a:r>
                      <a:endParaRPr lang="en-US" sz="2800" kern="100" dirty="0" smtClean="0">
                        <a:solidFill>
                          <a:srgbClr val="000000"/>
                        </a:solidFill>
                        <a:effectLst/>
                        <a:latin typeface="Times New Roman" panose="02020603050405020304"/>
                        <a:ea typeface="楷体_GB2312"/>
                        <a:cs typeface="Courier New" panose="02070309020205020404"/>
                      </a:endParaRPr>
                    </a:p>
                    <a:p>
                      <a:pPr algn="l">
                        <a:lnSpc>
                          <a:spcPct val="125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2. What </a:t>
                      </a:r>
                      <a:r>
                        <a:rPr lang="en-US" sz="2800" kern="100" dirty="0">
                          <a:solidFill>
                            <a:srgbClr val="000000"/>
                          </a:solidFill>
                          <a:effectLst/>
                          <a:latin typeface="Times New Roman" panose="02020603050405020304"/>
                          <a:ea typeface="楷体_GB2312"/>
                          <a:cs typeface="Courier New" panose="02070309020205020404"/>
                        </a:rPr>
                        <a:t>did I do in order to become a broadcaster? </a:t>
                      </a:r>
                      <a:endParaRPr lang="zh-CN" sz="2800" kern="100" dirty="0">
                        <a:effectLst/>
                        <a:latin typeface="宋体" panose="02010600030101010101" pitchFamily="2" charset="-122"/>
                        <a:cs typeface="Courier New" panose="02070309020205020404"/>
                      </a:endParaRPr>
                    </a:p>
                    <a:p>
                      <a:pPr algn="l">
                        <a:lnSpc>
                          <a:spcPct val="125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_______</a:t>
                      </a:r>
                      <a:r>
                        <a:rPr lang="en-US" sz="2800" kern="100" dirty="0" smtClean="0">
                          <a:solidFill>
                            <a:srgbClr val="000000"/>
                          </a:solidFill>
                          <a:effectLst/>
                          <a:latin typeface="Times New Roman" panose="02020603050405020304"/>
                          <a:ea typeface="楷体_GB2312"/>
                          <a:cs typeface="Courier New" panose="02070309020205020404"/>
                        </a:rPr>
                        <a:t>_________________________</a:t>
                      </a:r>
                      <a:endParaRPr lang="zh-CN" sz="2800" kern="100" dirty="0">
                        <a:effectLst/>
                        <a:latin typeface="宋体" panose="02010600030101010101" pitchFamily="2" charset="-122"/>
                        <a:cs typeface="Courier New" panose="02070309020205020404"/>
                      </a:endParaRPr>
                    </a:p>
                  </a:txBody>
                  <a:tcPr marL="37765" marR="377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3024733" y="1943943"/>
            <a:ext cx="8100900" cy="1156727"/>
          </a:xfrm>
          <a:prstGeom prst="rect">
            <a:avLst/>
          </a:prstGeom>
        </p:spPr>
        <p:txBody>
          <a:bodyPr wrap="square">
            <a:spAutoFit/>
          </a:bodyPr>
          <a:lstStyle/>
          <a:p>
            <a:pPr>
              <a:lnSpc>
                <a:spcPct val="130000"/>
              </a:lnSpc>
            </a:pPr>
            <a:r>
              <a:rPr lang="en-US" altLang="zh-CN" kern="100" dirty="0">
                <a:latin typeface="Times New Roman" panose="02020603050405020304"/>
                <a:ea typeface="楷体_GB2312"/>
              </a:rPr>
              <a:t>I was lucky to be in a class of imaginative, creative and radio-obsessed boys.</a:t>
            </a:r>
            <a:endParaRPr lang="zh-CN" altLang="en-US" dirty="0"/>
          </a:p>
        </p:txBody>
      </p:sp>
      <p:sp>
        <p:nvSpPr>
          <p:cNvPr id="5" name="矩形 4"/>
          <p:cNvSpPr/>
          <p:nvPr/>
        </p:nvSpPr>
        <p:spPr>
          <a:xfrm>
            <a:off x="3024733" y="3557083"/>
            <a:ext cx="8100900" cy="2837187"/>
          </a:xfrm>
          <a:prstGeom prst="rect">
            <a:avLst/>
          </a:prstGeom>
        </p:spPr>
        <p:txBody>
          <a:bodyPr wrap="square">
            <a:spAutoFit/>
          </a:bodyPr>
          <a:lstStyle/>
          <a:p>
            <a:pPr>
              <a:lnSpc>
                <a:spcPct val="130000"/>
              </a:lnSpc>
            </a:pPr>
            <a:r>
              <a:rPr lang="en-US" altLang="zh-CN" kern="100" dirty="0">
                <a:latin typeface="Times New Roman" panose="02020603050405020304"/>
                <a:ea typeface="楷体_GB2312"/>
              </a:rPr>
              <a:t>I would wander round the school with my microphone, recording my thoughts in the style of the voices I heard on the radio. What's more, we started our own radio club, where I got professional guidance from my coach and acted as one of the hosts.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32445" y="573047"/>
          <a:ext cx="10765196" cy="5547360"/>
        </p:xfrm>
        <a:graphic>
          <a:graphicData uri="http://schemas.openxmlformats.org/drawingml/2006/table">
            <a:tbl>
              <a:tblPr/>
              <a:tblGrid>
                <a:gridCol w="2808312"/>
                <a:gridCol w="7956884"/>
              </a:tblGrid>
              <a:tr h="2484276">
                <a:tc>
                  <a:txBody>
                    <a:bodyPr/>
                    <a:lstStyle/>
                    <a:p>
                      <a:pPr algn="l">
                        <a:lnSpc>
                          <a:spcPct val="130000"/>
                        </a:lnSpc>
                        <a:spcAft>
                          <a:spcPts val="0"/>
                        </a:spcAft>
                        <a:tabLst>
                          <a:tab pos="4500880"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Ten years later, I walked into a radio station, in the hope of presenting myself as a broadcast journalist. 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What was the result? And how did I feel about that?</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How did I get the position as a broadcast journalist?</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a:t>
                      </a:r>
                      <a:endParaRPr lang="en-US" sz="2800" kern="100" dirty="0" smtClean="0">
                        <a:solidFill>
                          <a:srgbClr val="000000"/>
                        </a:solidFill>
                        <a:effectLst/>
                        <a:latin typeface="Times New Roman" panose="02020603050405020304"/>
                        <a:ea typeface="楷体_GB2312"/>
                        <a:cs typeface="Courier New" panose="02070309020205020404"/>
                      </a:endParaRPr>
                    </a:p>
                    <a:p>
                      <a:pPr algn="l">
                        <a:lnSpc>
                          <a:spcPct val="13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3</a:t>
                      </a:r>
                      <a:r>
                        <a:rPr lang="en-US" sz="2800" kern="100" dirty="0">
                          <a:solidFill>
                            <a:srgbClr val="000000"/>
                          </a:solidFill>
                          <a:effectLst/>
                          <a:latin typeface="Times New Roman" panose="02020603050405020304"/>
                          <a:ea typeface="楷体_GB2312"/>
                          <a:cs typeface="Courier New" panose="02070309020205020404"/>
                        </a:rPr>
                        <a:t>. What was my work as a broadcaster journalist? </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3313955" y="1005166"/>
            <a:ext cx="7739670" cy="1298817"/>
          </a:xfrm>
          <a:prstGeom prst="rect">
            <a:avLst/>
          </a:prstGeom>
        </p:spPr>
        <p:txBody>
          <a:bodyPr wrap="square">
            <a:spAutoFit/>
          </a:bodyPr>
          <a:lstStyle/>
          <a:p>
            <a:pPr>
              <a:lnSpc>
                <a:spcPct val="140000"/>
              </a:lnSpc>
              <a:spcAft>
                <a:spcPts val="0"/>
              </a:spcAft>
              <a:tabLst>
                <a:tab pos="4500880" algn="l"/>
              </a:tabLst>
            </a:pPr>
            <a:r>
              <a:rPr lang="en-US" altLang="zh-CN" kern="100" dirty="0">
                <a:latin typeface="Times New Roman" panose="02020603050405020304"/>
                <a:ea typeface="楷体_GB2312"/>
                <a:cs typeface="Courier New" panose="02070309020205020404"/>
              </a:rPr>
              <a:t>My first attempt failed due to my nervousness. Sadness seized me.</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3313955" y="2557921"/>
            <a:ext cx="7739670" cy="1831014"/>
          </a:xfrm>
          <a:prstGeom prst="rect">
            <a:avLst/>
          </a:prstGeom>
        </p:spPr>
        <p:txBody>
          <a:bodyPr wrap="square">
            <a:spAutoFit/>
          </a:bodyPr>
          <a:lstStyle/>
          <a:p>
            <a:pPr>
              <a:lnSpc>
                <a:spcPct val="140000"/>
              </a:lnSpc>
              <a:spcAft>
                <a:spcPts val="0"/>
              </a:spcAft>
              <a:tabLst>
                <a:tab pos="4500880" algn="l"/>
              </a:tabLst>
            </a:pPr>
            <a:r>
              <a:rPr lang="en-US" altLang="zh-CN" kern="100" dirty="0">
                <a:latin typeface="Times New Roman" panose="02020603050405020304"/>
                <a:ea typeface="楷体_GB2312"/>
                <a:cs typeface="Courier New" panose="02070309020205020404"/>
              </a:rPr>
              <a:t>A producer at the radio station who was putting together a weekly </a:t>
            </a:r>
            <a:r>
              <a:rPr lang="en-US" altLang="zh-CN" kern="100" dirty="0" err="1">
                <a:latin typeface="Times New Roman" panose="02020603050405020304"/>
                <a:ea typeface="楷体_GB2312"/>
                <a:cs typeface="Courier New" panose="02070309020205020404"/>
              </a:rPr>
              <a:t>programme</a:t>
            </a:r>
            <a:r>
              <a:rPr lang="en-US" altLang="zh-CN" kern="100" dirty="0">
                <a:latin typeface="Times New Roman" panose="02020603050405020304"/>
                <a:ea typeface="楷体_GB2312"/>
                <a:cs typeface="Courier New" panose="02070309020205020404"/>
              </a:rPr>
              <a:t> for blind people asked if I would have a second try the next day. I made it.</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313955" y="4856631"/>
            <a:ext cx="7739670" cy="1227772"/>
          </a:xfrm>
          <a:prstGeom prst="rect">
            <a:avLst/>
          </a:prstGeom>
        </p:spPr>
        <p:txBody>
          <a:bodyPr wrap="square">
            <a:spAutoFit/>
          </a:bodyPr>
          <a:lstStyle/>
          <a:p>
            <a:pPr>
              <a:lnSpc>
                <a:spcPct val="140000"/>
              </a:lnSpc>
              <a:spcAft>
                <a:spcPts val="0"/>
              </a:spcAft>
              <a:tabLst>
                <a:tab pos="4500880" algn="l"/>
              </a:tabLst>
            </a:pPr>
            <a:r>
              <a:rPr lang="en-US" altLang="zh-CN" kern="100" dirty="0">
                <a:latin typeface="Times New Roman" panose="02020603050405020304"/>
                <a:ea typeface="楷体_GB2312"/>
              </a:rPr>
              <a:t>I presented a news </a:t>
            </a:r>
            <a:r>
              <a:rPr lang="en-US" altLang="zh-CN" kern="100" dirty="0" err="1">
                <a:latin typeface="Times New Roman" panose="02020603050405020304"/>
                <a:ea typeface="楷体_GB2312"/>
              </a:rPr>
              <a:t>programme</a:t>
            </a:r>
            <a:r>
              <a:rPr lang="en-US" altLang="zh-CN" kern="100" dirty="0">
                <a:latin typeface="Times New Roman" panose="02020603050405020304"/>
                <a:ea typeface="楷体_GB2312"/>
              </a:rPr>
              <a:t> for the radio that my dad had never missed.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5521512"/>
          </a:xfrm>
        </p:spPr>
        <p:txBody>
          <a:bodyPr/>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indent="711200">
              <a:spcAft>
                <a:spcPts val="0"/>
              </a:spcAft>
              <a:tabLst>
                <a:tab pos="4500880" algn="l"/>
              </a:tabLst>
            </a:pPr>
            <a:r>
              <a:rPr lang="en-US" altLang="zh-CN" kern="100" dirty="0">
                <a:solidFill>
                  <a:srgbClr val="000000"/>
                </a:solidFill>
                <a:latin typeface="Times New Roman" panose="02020603050405020304"/>
                <a:cs typeface="Courier New" panose="02070309020205020404"/>
              </a:rPr>
              <a:t>I took my first steps down the path to my career as a broadcaster when I returned to school. </a:t>
            </a:r>
            <a:r>
              <a:rPr lang="en-US" altLang="zh-CN" kern="100" dirty="0" smtClean="0">
                <a:solidFill>
                  <a:srgbClr val="000000"/>
                </a:solidFill>
                <a:latin typeface="Times New Roman" panose="02020603050405020304"/>
                <a:ea typeface="楷体_GB2312"/>
                <a:cs typeface="Courier New" panose="02070309020205020404"/>
              </a:rPr>
              <a:t>_____________________________________ ___________________________________________________________</a:t>
            </a:r>
            <a:endParaRPr lang="en-US" altLang="zh-CN" kern="100" dirty="0" smtClean="0">
              <a:solidFill>
                <a:srgbClr val="000000"/>
              </a:solidFill>
              <a:latin typeface="Times New Roman" panose="02020603050405020304"/>
              <a:ea typeface="楷体_GB2312"/>
              <a:cs typeface="Courier New" panose="02070309020205020404"/>
            </a:endParaRPr>
          </a:p>
          <a:p>
            <a:pPr indent="711200">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Ten </a:t>
            </a:r>
            <a:r>
              <a:rPr lang="en-US" altLang="zh-CN" kern="100" dirty="0">
                <a:solidFill>
                  <a:srgbClr val="000000"/>
                </a:solidFill>
                <a:latin typeface="Times New Roman" panose="02020603050405020304"/>
                <a:cs typeface="Courier New" panose="02070309020205020404"/>
              </a:rPr>
              <a:t>years later, I walked into a radio station, in the hope of presenting myself as a broadcast journalist. </a:t>
            </a:r>
            <a:r>
              <a:rPr lang="en-US" altLang="zh-CN" kern="100" dirty="0" smtClean="0">
                <a:solidFill>
                  <a:srgbClr val="000000"/>
                </a:solidFill>
                <a:latin typeface="Times New Roman" panose="02020603050405020304"/>
                <a:ea typeface="楷体_GB2312"/>
                <a:cs typeface="Courier New" panose="02070309020205020404"/>
              </a:rPr>
              <a:t>________________________ ___________________________________________________________</a:t>
            </a:r>
            <a:endParaRPr lang="zh-CN" altLang="zh-CN"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450466"/>
          </a:xfrm>
        </p:spPr>
        <p:txBody>
          <a:bodyPr/>
          <a:lstStyle/>
          <a:p>
            <a:pPr algn="just">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u="sng" kern="100" dirty="0">
                <a:solidFill>
                  <a:srgbClr val="000000"/>
                </a:solidFill>
                <a:latin typeface="Times New Roman" panose="02020603050405020304"/>
                <a:cs typeface="Courier New" panose="02070309020205020404"/>
              </a:rPr>
              <a:t>I took my first steps down the path to my career as a broadcaster when I returned to school.</a:t>
            </a:r>
            <a:r>
              <a:rPr lang="en-US" altLang="zh-CN" kern="100" dirty="0">
                <a:solidFill>
                  <a:srgbClr val="000000"/>
                </a:solidFill>
                <a:latin typeface="Times New Roman" panose="02020603050405020304"/>
                <a:cs typeface="Courier New" panose="02070309020205020404"/>
              </a:rPr>
              <a:t> I was lucky to be in a class of imaginative, creative and radio-obsessed boys, and it wasn't long before we started to make our own radio </a:t>
            </a:r>
            <a:r>
              <a:rPr lang="en-US" altLang="zh-CN" kern="100" dirty="0" err="1">
                <a:solidFill>
                  <a:srgbClr val="000000"/>
                </a:solidFill>
                <a:latin typeface="Times New Roman" panose="02020603050405020304"/>
                <a:cs typeface="Courier New" panose="02070309020205020404"/>
              </a:rPr>
              <a:t>programmes</a:t>
            </a:r>
            <a:r>
              <a:rPr lang="en-US" altLang="zh-CN" kern="100" dirty="0">
                <a:solidFill>
                  <a:srgbClr val="000000"/>
                </a:solidFill>
                <a:latin typeface="Times New Roman" panose="02020603050405020304"/>
                <a:cs typeface="Courier New" panose="02070309020205020404"/>
              </a:rPr>
              <a:t>. I would wander round the school with my microphone, recording my thoughts in the style of the voices I heard on the radio. What's more, we started our own radio club, where I got professional guidance from my coach and acted as one of the hosts. That's when a big dream took root in my heart</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69127"/>
            <a:ext cx="10692000" cy="4847224"/>
          </a:xfrm>
        </p:spPr>
        <p:txBody>
          <a:bodyPr/>
          <a:lstStyle/>
          <a:p>
            <a:pPr indent="711200" algn="just">
              <a:spcAft>
                <a:spcPts val="0"/>
              </a:spcAft>
              <a:tabLst>
                <a:tab pos="4500880" algn="l"/>
              </a:tabLst>
            </a:pPr>
            <a:r>
              <a:rPr lang="en-US" altLang="zh-CN" u="sng" kern="100" dirty="0">
                <a:solidFill>
                  <a:srgbClr val="000000"/>
                </a:solidFill>
                <a:latin typeface="Times New Roman" panose="02020603050405020304"/>
                <a:cs typeface="Courier New" panose="02070309020205020404"/>
              </a:rPr>
              <a:t>Ten years later, I walked into a radio station, in the hope of presenting myself as a broadcast journalist.</a:t>
            </a:r>
            <a:r>
              <a:rPr lang="en-US" altLang="zh-CN" kern="100" dirty="0">
                <a:solidFill>
                  <a:srgbClr val="000000"/>
                </a:solidFill>
                <a:latin typeface="Times New Roman" panose="02020603050405020304"/>
                <a:cs typeface="Courier New" panose="02070309020205020404"/>
              </a:rPr>
              <a:t> My first attempt failed due to my nervousness. Sadness seized me. Luckily, a producer at the radio station who was putting together a weekly </a:t>
            </a:r>
            <a:r>
              <a:rPr lang="en-US" altLang="zh-CN" kern="100" dirty="0" err="1">
                <a:solidFill>
                  <a:srgbClr val="000000"/>
                </a:solidFill>
                <a:latin typeface="Times New Roman" panose="02020603050405020304"/>
                <a:cs typeface="Courier New" panose="02070309020205020404"/>
              </a:rPr>
              <a:t>programme</a:t>
            </a:r>
            <a:r>
              <a:rPr lang="en-US" altLang="zh-CN" kern="100" dirty="0">
                <a:solidFill>
                  <a:srgbClr val="000000"/>
                </a:solidFill>
                <a:latin typeface="Times New Roman" panose="02020603050405020304"/>
                <a:cs typeface="Courier New" panose="02070309020205020404"/>
              </a:rPr>
              <a:t> for blind people asked if I would have a second try the next day. I made it. Later, I presented a news </a:t>
            </a:r>
            <a:r>
              <a:rPr lang="en-US" altLang="zh-CN" kern="100" dirty="0" err="1">
                <a:solidFill>
                  <a:srgbClr val="000000"/>
                </a:solidFill>
                <a:latin typeface="Times New Roman" panose="02020603050405020304"/>
                <a:cs typeface="Courier New" panose="02070309020205020404"/>
              </a:rPr>
              <a:t>programme</a:t>
            </a:r>
            <a:r>
              <a:rPr lang="en-US" altLang="zh-CN" kern="100" dirty="0">
                <a:solidFill>
                  <a:srgbClr val="000000"/>
                </a:solidFill>
                <a:latin typeface="Times New Roman" panose="02020603050405020304"/>
                <a:cs typeface="Courier New" panose="02070309020205020404"/>
              </a:rPr>
              <a:t> on the radio that my dad had never missed. Although by then he'd been dead, he'd have </a:t>
            </a:r>
            <a:r>
              <a:rPr lang="en-US" altLang="zh-CN" kern="100" dirty="0" err="1">
                <a:solidFill>
                  <a:srgbClr val="000000"/>
                </a:solidFill>
                <a:latin typeface="Times New Roman" panose="02020603050405020304"/>
                <a:cs typeface="Courier New" panose="02070309020205020404"/>
              </a:rPr>
              <a:t>realised</a:t>
            </a:r>
            <a:r>
              <a:rPr lang="en-US" altLang="zh-CN" kern="100" dirty="0">
                <a:solidFill>
                  <a:srgbClr val="000000"/>
                </a:solidFill>
                <a:latin typeface="Times New Roman" panose="02020603050405020304"/>
                <a:cs typeface="Courier New" panose="02070309020205020404"/>
              </a:rPr>
              <a:t> that his inspiring Christmas present had changed my life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67779"/>
            <a:ext cx="10692000" cy="982385"/>
          </a:xfrm>
        </p:spPr>
        <p:txBody>
          <a:bodyPr/>
          <a:lstStyle/>
          <a:p>
            <a:pPr algn="just">
              <a:lnSpc>
                <a:spcPct val="110000"/>
              </a:lnSpc>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1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098" name="Picture 2" descr="WY4-8.TIF"/>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bwMode="auto">
          <a:xfrm>
            <a:off x="1757511" y="1437604"/>
            <a:ext cx="8716971" cy="471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副标题 1"/>
          <p:cNvSpPr txBox="1"/>
          <p:nvPr/>
        </p:nvSpPr>
        <p:spPr>
          <a:xfrm>
            <a:off x="415037" y="5756014"/>
            <a:ext cx="10692000" cy="50840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10000"/>
              </a:lnSpc>
              <a:spcAft>
                <a:spcPts val="0"/>
              </a:spcAft>
              <a:tabLst>
                <a:tab pos="4500880"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ea typeface="楷体_GB2312"/>
                <a:cs typeface="Times New Roman" panose="02020603050405020304"/>
              </a:rPr>
              <a:t>略</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86814"/>
            <a:ext cx="10692000" cy="5128895"/>
          </a:xfrm>
        </p:spPr>
        <p:txBody>
          <a:bodyPr/>
          <a:lstStyle/>
          <a:p>
            <a:pPr algn="just">
              <a:lnSpc>
                <a:spcPct val="130000"/>
              </a:lnSpc>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When you are at a party full of strangers, to make connections, you share a bit about yourself—your dreams, your values, and why you are here. That is your personal story. Brands do the same thing, but their “party” is the marketplace.</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Storytelling has become an important tool for brands in today's commercial world. An effective brand story is a way to connect, making the public remember the brand and even fall in love with it.</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419"/>
            <a:ext cx="10692000" cy="3449955"/>
          </a:xfrm>
        </p:spPr>
        <p:txBody>
          <a:bodyPr/>
          <a:lstStyle/>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To craft an appealing brand story, start with the essentials: where the brand came from, what it stands for, and what it wants to achieve beyond profits. The story should illustrate why the brand exists and what drives it forward. By sharing the challenges that the brand has overcome and the journey it has undertaken to make it this far, it is actually declaring, “This is who we are and why you should take notice.”</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86814"/>
            <a:ext cx="10692000" cy="5688965"/>
          </a:xfrm>
        </p:spPr>
        <p:txBody>
          <a:bodyPr/>
          <a:lstStyle/>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Yet, an effective brand story is not just about reflecting on the past</a:t>
            </a:r>
            <a:r>
              <a:rPr lang="zh-CN" altLang="en-US" sz="2800" kern="100" dirty="0">
                <a:solidFill>
                  <a:srgbClr val="000000"/>
                </a:solidFill>
                <a:latin typeface="Times New Roman" panose="02020603050405020304"/>
                <a:cs typeface="Courier New" panose="02070309020205020404"/>
              </a:rPr>
              <a:t>；</a:t>
            </a:r>
            <a:r>
              <a:rPr lang="en-US" altLang="zh-CN" sz="2800" kern="100" dirty="0">
                <a:solidFill>
                  <a:srgbClr val="000000"/>
                </a:solidFill>
                <a:latin typeface="Times New Roman" panose="02020603050405020304"/>
                <a:cs typeface="Courier New" panose="02070309020205020404"/>
              </a:rPr>
              <a:t>it is also about drawing a picture of where the brand is heading and making people want to be part of the picture. The secret lies in maintaining sincerity and simplicity. A well</a:t>
            </a:r>
            <a:r>
              <a:rPr lang="en-US" altLang="en-US" sz="2800" kern="100" dirty="0">
                <a:solidFill>
                  <a:srgbClr val="000000"/>
                </a:solidFill>
                <a:latin typeface="Times New Roman" panose="02020603050405020304"/>
                <a:cs typeface="Courier New" panose="02070309020205020404"/>
              </a:rPr>
              <a:t>­</a:t>
            </a:r>
            <a:r>
              <a:rPr lang="en-US" altLang="zh-CN" sz="2800" kern="100" dirty="0">
                <a:solidFill>
                  <a:srgbClr val="000000"/>
                </a:solidFill>
                <a:latin typeface="Times New Roman" panose="02020603050405020304"/>
                <a:cs typeface="Courier New" panose="02070309020205020404"/>
              </a:rPr>
              <a:t>packaged brand story should be easy to understand and consistent, no matter where you see it—online, in stores, or on social media. This helps the brand gain recognition and loyalty from consumers. Another magic of a brand story is that it can stir up strong emotions. It is about finding a message that hits the audience.</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Therefore, it is true to say storytelling is the heartbeat of a brand and the secret sauce that turns customers into fans for life.</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269"/>
            <a:ext cx="10692000" cy="3449955"/>
          </a:xfrm>
        </p:spPr>
        <p:txBody>
          <a:bodyPr/>
          <a:lstStyle/>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1. What do the party and the marketplace have in common according to Paragraph 1?</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A. Venues for social gathering.</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B. Platforms to make connections.</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C. Chances of promoting products.</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D. Places to share your personal story.</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1008328" y="291569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269"/>
            <a:ext cx="10692000" cy="2889885"/>
          </a:xfrm>
        </p:spPr>
        <p:txBody>
          <a:bodyPr/>
          <a:lstStyle/>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2. What is the purpose of sharing a brand's challenges and journey?</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A. To bring up its future plans.</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B. To showcase product features.</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C. To outline marketing directions.</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D. To explain why it deserves attention.</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1008328" y="345608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13114"/>
            <a:ext cx="10702925" cy="1296670"/>
          </a:xfrm>
          <a:prstGeom prst="rect">
            <a:avLst/>
          </a:prstGeom>
        </p:spPr>
        <p:txBody>
          <a:bodyPr anchor="ctr" anchorCtr="1">
            <a:spAutoFit/>
          </a:bodyPr>
          <a:lstStyle/>
          <a:p>
            <a:pPr algn="ctr" defTabSz="913130" eaLnBrk="0" hangingPunct="0">
              <a:lnSpc>
                <a:spcPct val="140000"/>
              </a:lnSpc>
              <a:spcAft>
                <a:spcPts val="0"/>
              </a:spcAft>
              <a:tabLst>
                <a:tab pos="4800600" algn="l"/>
                <a:tab pos="10401300" algn="r"/>
              </a:tabLst>
              <a:defRPr/>
            </a:pPr>
            <a:r>
              <a:rPr lang="en-US" altLang="zh-CN" b="1" kern="100" dirty="0" smtClean="0">
                <a:solidFill>
                  <a:schemeClr val="tx1"/>
                </a:solidFill>
                <a:ea typeface="黑体" panose="02010609060101010101" pitchFamily="49" charset="-122"/>
                <a:cs typeface="Times New Roman" panose="02020603050405020304" pitchFamily="18" charset="0"/>
              </a:rPr>
              <a:t>Part 1    </a:t>
            </a:r>
            <a:r>
              <a:rPr lang="zh-CN" altLang="en-US" b="1" kern="100" dirty="0" smtClean="0">
                <a:solidFill>
                  <a:schemeClr val="tx1"/>
                </a:solidFill>
                <a:ea typeface="黑体" panose="02010609060101010101" pitchFamily="49" charset="-122"/>
                <a:cs typeface="Times New Roman" panose="02020603050405020304" pitchFamily="18" charset="0"/>
              </a:rPr>
              <a:t>应用文写作</a:t>
            </a:r>
            <a:endParaRPr lang="zh-CN" altLang="en-US" b="1" kern="100" dirty="0" smtClean="0">
              <a:solidFill>
                <a:schemeClr val="tx1"/>
              </a:solidFill>
              <a:ea typeface="黑体" panose="02010609060101010101" pitchFamily="49" charset="-122"/>
              <a:cs typeface="Times New Roman" panose="02020603050405020304" pitchFamily="18" charset="0"/>
            </a:endParaRPr>
          </a:p>
          <a:p>
            <a:pPr algn="ctr" defTabSz="913130" eaLnBrk="0" hangingPunct="0">
              <a:lnSpc>
                <a:spcPct val="140000"/>
              </a:lnSpc>
              <a:spcAft>
                <a:spcPts val="0"/>
              </a:spcAft>
              <a:tabLst>
                <a:tab pos="4800600" algn="l"/>
                <a:tab pos="10401300" algn="r"/>
              </a:tabLst>
              <a:defRPr/>
            </a:pPr>
            <a:r>
              <a:rPr lang="en-US" altLang="zh-CN" b="1" kern="100" dirty="0" smtClean="0">
                <a:solidFill>
                  <a:schemeClr val="tx1"/>
                </a:solidFill>
                <a:ea typeface="黑体" panose="02010609060101010101" pitchFamily="49" charset="-122"/>
                <a:cs typeface="Times New Roman" panose="02020603050405020304" pitchFamily="18" charset="0"/>
              </a:rPr>
              <a:t>——</a:t>
            </a:r>
            <a:r>
              <a:rPr lang="zh-CN" altLang="en-US" b="1" kern="100" dirty="0" smtClean="0">
                <a:solidFill>
                  <a:schemeClr val="tx1"/>
                </a:solidFill>
                <a:ea typeface="黑体" panose="02010609060101010101" pitchFamily="49" charset="-122"/>
                <a:cs typeface="Times New Roman" panose="02020603050405020304" pitchFamily="18" charset="0"/>
              </a:rPr>
              <a:t>关于非现金支付的议论文</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360363" y="1404761"/>
            <a:ext cx="10693400" cy="48298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1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lnSpc>
                <a:spcPct val="11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关于非现金支付的议论文属于利弊分析类议论文。此类文章是对某种现象或事物的优势和劣势进行对比、分析并得出结论，一般可写成</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三段式</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或</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四段式</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1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常用结构模式：描述某一现象</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事物</a:t>
            </a:r>
            <a:r>
              <a:rPr lang="en-US" altLang="zh-CN" kern="100" dirty="0">
                <a:solidFill>
                  <a:srgbClr val="000000"/>
                </a:solidFill>
                <a:latin typeface="Times New Roman" panose="02020603050405020304"/>
                <a:cs typeface="Courier New" panose="02070309020205020404"/>
              </a:rPr>
              <a:t>)</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分析其优势</a:t>
            </a:r>
            <a:r>
              <a:rPr lang="zh-CN" altLang="zh-CN" kern="100" dirty="0">
                <a:solidFill>
                  <a:srgbClr val="000000"/>
                </a:solidFill>
                <a:latin typeface="宋体" panose="02010600030101010101" pitchFamily="2" charset="-122"/>
                <a:ea typeface="Times New Roman" panose="02020603050405020304"/>
                <a:cs typeface="Courier New" panose="02070309020205020404"/>
              </a:rPr>
              <a:t> </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分析其劣势</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个人的态度或看法。</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1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正确的时态：议论文常用一般现在时，但述说过去的事实时，则用过去时；预测将来的情况，要用将来时</a:t>
            </a:r>
            <a:r>
              <a:rPr lang="zh-CN" altLang="zh-CN" kern="100" dirty="0" smtClean="0">
                <a:solidFill>
                  <a:srgbClr val="000000"/>
                </a:solidFill>
                <a:latin typeface="Times New Roman" panose="02020603050405020304"/>
                <a:cs typeface="Times New Roman" panose="02020603050405020304"/>
              </a:rPr>
              <a:t>。</a:t>
            </a:r>
            <a:endParaRPr lang="en-US" altLang="zh-CN" kern="100" dirty="0" smtClean="0">
              <a:solidFill>
                <a:srgbClr val="000000"/>
              </a:solidFill>
              <a:latin typeface="Times New Roman" panose="02020603050405020304"/>
              <a:cs typeface="Times New Roman" panose="02020603050405020304"/>
            </a:endParaRPr>
          </a:p>
          <a:p>
            <a:pPr algn="just">
              <a:lnSpc>
                <a:spcPct val="11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注意事项：在分析现象</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事物</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的利与弊时，应各自阐明论点与论据，做到条理清晰，论证充分</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269"/>
            <a:ext cx="10692000" cy="2889885"/>
          </a:xfrm>
        </p:spPr>
        <p:txBody>
          <a:bodyPr/>
          <a:lstStyle/>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3. What is the secret to telling a brand story effectively?</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A. Maintaining its magical power.</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B. Reflecting on the past experiences.</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C. Holding onto a clear and sincere style.</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D. Emphasising profits to attract the audience.</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1007693" y="291633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269"/>
            <a:ext cx="10692000" cy="2889885"/>
          </a:xfrm>
        </p:spPr>
        <p:txBody>
          <a:bodyPr/>
          <a:lstStyle/>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4. What can be a suitable title for the text?</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A. How to Communicate with Fans for Life</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B. Brand Stories: A Guide to Customer Service</a:t>
            </a:r>
            <a:endParaRPr lang="en-US" altLang="zh-CN"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C. Relationship Between Marketing Skills and Emotions</a:t>
            </a:r>
            <a:r>
              <a:rPr lang="zh-CN" altLang="en-US" sz="2800" kern="100" dirty="0">
                <a:solidFill>
                  <a:srgbClr val="000000"/>
                </a:solidFill>
                <a:latin typeface="Times New Roman" panose="02020603050405020304"/>
                <a:cs typeface="Courier New" panose="02070309020205020404"/>
              </a:rPr>
              <a:t>　</a:t>
            </a:r>
            <a:endParaRPr lang="zh-CN" altLang="en-US" sz="2800" kern="100" dirty="0">
              <a:solidFill>
                <a:srgbClr val="000000"/>
              </a:solidFill>
              <a:latin typeface="Times New Roman" panose="02020603050405020304"/>
              <a:cs typeface="Courier New" panose="02070309020205020404"/>
            </a:endParaRPr>
          </a:p>
          <a:p>
            <a:pPr indent="711200"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D. Every Brand Has a Story: How Telling It Wins Hearts</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1008328" y="345481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5220307"/>
            <a:ext cx="5586413" cy="672465"/>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单元测质量评估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四</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29" name="矩形 28">
            <a:hlinkClick r:id="rId4" action="ppaction://hlinkfile"/>
          </p:cNvPr>
          <p:cNvSpPr/>
          <p:nvPr/>
        </p:nvSpPr>
        <p:spPr>
          <a:xfrm>
            <a:off x="-33020" y="-25241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a:solidFill>
                  <a:prstClr val="white"/>
                </a:solidFill>
              </a:rPr>
              <a:t>下下</a:t>
            </a: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39787"/>
            <a:ext cx="10693400" cy="56889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假设你是李华，你的美国朋友汤姆</a:t>
            </a:r>
            <a:r>
              <a:rPr lang="en-US" altLang="zh-CN" kern="100" dirty="0">
                <a:solidFill>
                  <a:srgbClr val="000000"/>
                </a:solidFill>
                <a:latin typeface="Times New Roman" panose="02020603050405020304"/>
                <a:cs typeface="Courier New" panose="02070309020205020404"/>
              </a:rPr>
              <a:t>(Tom)</a:t>
            </a:r>
            <a:r>
              <a:rPr lang="zh-CN" altLang="zh-CN" kern="100" dirty="0">
                <a:solidFill>
                  <a:srgbClr val="000000"/>
                </a:solidFill>
                <a:latin typeface="Times New Roman" panose="02020603050405020304"/>
                <a:cs typeface="Times New Roman" panose="02020603050405020304"/>
              </a:rPr>
              <a:t>听说在中国通过扫描二维码就可以轻松实现移动支付，他对此感到不可思议。请你用英语写一篇短文告知</a:t>
            </a:r>
            <a:r>
              <a:rPr lang="zh-CN" altLang="en-US" kern="100" dirty="0">
                <a:solidFill>
                  <a:srgbClr val="000000"/>
                </a:solidFill>
                <a:latin typeface="Times New Roman" panose="02020603050405020304"/>
                <a:cs typeface="Courier New" panose="02070309020205020404"/>
              </a:rPr>
              <a:t>他</a:t>
            </a:r>
            <a:r>
              <a:rPr lang="zh-CN" altLang="zh-CN" kern="100" dirty="0">
                <a:solidFill>
                  <a:srgbClr val="000000"/>
                </a:solidFill>
                <a:latin typeface="Times New Roman" panose="02020603050405020304"/>
                <a:cs typeface="Times New Roman" panose="02020603050405020304"/>
              </a:rPr>
              <a:t>移动支付在中国的相关情况。内容包括：</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移动支付在中国非常流行，方便快捷，功能强大；</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移动支付存在风险，如个人信息泄露、资金盗用、导致过度消费等。</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可适当增加细节，以使行文连贯。</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参考词汇：扫描二维码</a:t>
            </a:r>
            <a:r>
              <a:rPr lang="en-US" altLang="zh-CN" kern="100" dirty="0">
                <a:solidFill>
                  <a:srgbClr val="000000"/>
                </a:solidFill>
                <a:latin typeface="Times New Roman" panose="02020603050405020304"/>
                <a:cs typeface="Courier New" panose="02070309020205020404"/>
              </a:rPr>
              <a:t>scan QR codes; </a:t>
            </a:r>
            <a:r>
              <a:rPr lang="zh-CN" altLang="zh-CN" kern="100" dirty="0">
                <a:solidFill>
                  <a:srgbClr val="000000"/>
                </a:solidFill>
                <a:latin typeface="Times New Roman" panose="02020603050405020304"/>
                <a:cs typeface="Times New Roman" panose="02020603050405020304"/>
              </a:rPr>
              <a:t>移动支付</a:t>
            </a:r>
            <a:r>
              <a:rPr lang="en-US" altLang="zh-CN" kern="100" dirty="0">
                <a:solidFill>
                  <a:srgbClr val="000000"/>
                </a:solidFill>
                <a:latin typeface="Times New Roman" panose="02020603050405020304"/>
                <a:cs typeface="Courier New" panose="02070309020205020404"/>
              </a:rPr>
              <a:t>mobile </a:t>
            </a:r>
            <a:r>
              <a:rPr lang="en-US" altLang="zh-CN" kern="100" dirty="0" smtClean="0">
                <a:solidFill>
                  <a:srgbClr val="000000"/>
                </a:solidFill>
                <a:latin typeface="Times New Roman" panose="02020603050405020304"/>
                <a:cs typeface="Courier New" panose="02070309020205020404"/>
              </a:rPr>
              <a:t>payment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23791"/>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a:t>
            </a:r>
            <a:r>
              <a:rPr lang="zh-CN" altLang="zh-CN" kern="100" dirty="0" smtClean="0">
                <a:solidFill>
                  <a:srgbClr val="000000"/>
                </a:solidFill>
                <a:latin typeface="Times New Roman" panose="02020603050405020304"/>
                <a:ea typeface="黑体" panose="02010609060101010101" pitchFamily="49" charset="-122"/>
                <a:cs typeface="Times New Roman" panose="02020603050405020304"/>
              </a:rPr>
              <a:t>篇</a:t>
            </a:r>
            <a:endParaRPr lang="zh-CN" altLang="zh-CN" sz="1050" kern="100" dirty="0">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76263" y="1815879"/>
          <a:ext cx="10369550" cy="3584448"/>
        </p:xfrm>
        <a:graphic>
          <a:graphicData uri="http://schemas.openxmlformats.org/drawingml/2006/table">
            <a:tbl>
              <a:tblPr/>
              <a:tblGrid>
                <a:gridCol w="1368350"/>
                <a:gridCol w="9001200"/>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a:t>
                      </a:r>
                      <a:r>
                        <a:rPr lang="en-US" altLang="zh-CN" sz="2800" kern="100" dirty="0" smtClean="0">
                          <a:solidFill>
                            <a:srgbClr val="000000"/>
                          </a:solidFill>
                          <a:effectLst/>
                          <a:latin typeface="Times New Roman" panose="02020603050405020304"/>
                          <a:ea typeface="楷体_GB2312"/>
                          <a:cs typeface="Courier New" panose="02070309020205020404"/>
                        </a:rPr>
                        <a:t>____</a:t>
                      </a:r>
                      <a:r>
                        <a:rPr lang="en-US" sz="2800" kern="100" dirty="0" smtClean="0">
                          <a:solidFill>
                            <a:srgbClr val="000000"/>
                          </a:solidFill>
                          <a:effectLst/>
                          <a:latin typeface="Times New Roman" panose="02020603050405020304"/>
                          <a:ea typeface="楷体_GB2312"/>
                          <a:cs typeface="Courier New" panose="02070309020205020404"/>
                        </a:rPr>
                        <a:t>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以</a:t>
                      </a:r>
                      <a:r>
                        <a:rPr lang="en-US" sz="2800" kern="100" dirty="0" smtClean="0">
                          <a:solidFill>
                            <a:srgbClr val="000000"/>
                          </a:solidFill>
                          <a:effectLst/>
                          <a:latin typeface="Times New Roman" panose="02020603050405020304"/>
                          <a:ea typeface="楷体_GB2312"/>
                          <a:cs typeface="Courier New" panose="02070309020205020404"/>
                        </a:rPr>
                        <a:t>___</a:t>
                      </a:r>
                      <a:r>
                        <a:rPr lang="en-US" altLang="zh-CN" sz="2800" kern="100" dirty="0" smtClean="0">
                          <a:solidFill>
                            <a:srgbClr val="000000"/>
                          </a:solidFill>
                          <a:effectLst/>
                          <a:latin typeface="Times New Roman" panose="02020603050405020304"/>
                          <a:ea typeface="楷体_GB2312"/>
                          <a:cs typeface="Courier New" panose="02070309020205020404"/>
                        </a:rPr>
                        <a:t>____</a:t>
                      </a:r>
                      <a:r>
                        <a:rPr lang="en-US" sz="2800" kern="100" dirty="0" smtClean="0">
                          <a:solidFill>
                            <a:srgbClr val="000000"/>
                          </a:solidFill>
                          <a:effectLst/>
                          <a:latin typeface="Times New Roman" panose="02020603050405020304"/>
                          <a:ea typeface="楷体_GB2312"/>
                          <a:cs typeface="Courier New" panose="02070309020205020404"/>
                        </a:rPr>
                        <a:t>____</a:t>
                      </a:r>
                      <a:r>
                        <a:rPr lang="zh-CN" sz="2800" kern="100" dirty="0">
                          <a:solidFill>
                            <a:srgbClr val="000000"/>
                          </a:solidFill>
                          <a:effectLst/>
                          <a:latin typeface="Times New Roman" panose="02020603050405020304"/>
                          <a:ea typeface="楷体_GB2312"/>
                          <a:cs typeface="Times New Roman" panose="02020603050405020304"/>
                        </a:rPr>
                        <a:t>为主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a:t>
                      </a:r>
                      <a:r>
                        <a:rPr lang="en-US" altLang="zh-CN" sz="2800" kern="100" dirty="0" smtClean="0">
                          <a:solidFill>
                            <a:srgbClr val="000000"/>
                          </a:solidFill>
                          <a:effectLst/>
                          <a:latin typeface="Times New Roman" panose="02020603050405020304"/>
                          <a:ea typeface="楷体_GB2312"/>
                          <a:cs typeface="Courier New" panose="02070309020205020404"/>
                        </a:rPr>
                        <a:t>___</a:t>
                      </a:r>
                      <a:r>
                        <a:rPr lang="en-US" sz="2800" kern="100" dirty="0" smtClean="0">
                          <a:solidFill>
                            <a:srgbClr val="000000"/>
                          </a:solidFill>
                          <a:effectLst/>
                          <a:latin typeface="Times New Roman" panose="02020603050405020304"/>
                          <a:ea typeface="楷体_GB2312"/>
                          <a:cs typeface="Courier New" panose="02070309020205020404"/>
                        </a:rPr>
                        <a:t>_</a:t>
                      </a:r>
                      <a:r>
                        <a:rPr lang="en-US" altLang="zh-CN" sz="2800" kern="100" dirty="0" smtClean="0">
                          <a:solidFill>
                            <a:srgbClr val="000000"/>
                          </a:solidFill>
                          <a:effectLst/>
                          <a:latin typeface="Times New Roman" panose="02020603050405020304"/>
                          <a:ea typeface="楷体_GB2312"/>
                          <a:cs typeface="Courier New" panose="02070309020205020404"/>
                        </a:rPr>
                        <a:t>___</a:t>
                      </a:r>
                      <a:r>
                        <a:rPr lang="en-US" sz="2800" kern="100" dirty="0" smtClean="0">
                          <a:solidFill>
                            <a:srgbClr val="000000"/>
                          </a:solidFill>
                          <a:effectLst/>
                          <a:latin typeface="Times New Roman" panose="02020603050405020304"/>
                          <a:ea typeface="楷体_GB2312"/>
                          <a:cs typeface="Courier New" panose="02070309020205020404"/>
                        </a:rPr>
                        <a:t>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点明写此短文的目的；</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介绍移动支付的优缺点；</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总结观点。</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1980617" y="1907939"/>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议论文</a:t>
            </a:r>
            <a:endParaRPr lang="zh-CN" altLang="en-US" dirty="0"/>
          </a:p>
        </p:txBody>
      </p:sp>
      <p:sp>
        <p:nvSpPr>
          <p:cNvPr id="5" name="矩形 4"/>
          <p:cNvSpPr/>
          <p:nvPr/>
        </p:nvSpPr>
        <p:spPr>
          <a:xfrm>
            <a:off x="2412665" y="250084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一般现在时</a:t>
            </a:r>
            <a:endParaRPr lang="zh-CN" altLang="en-US" dirty="0"/>
          </a:p>
        </p:txBody>
      </p:sp>
      <p:sp>
        <p:nvSpPr>
          <p:cNvPr id="6" name="矩形 5"/>
          <p:cNvSpPr/>
          <p:nvPr/>
        </p:nvSpPr>
        <p:spPr>
          <a:xfrm>
            <a:off x="2023749" y="3076907"/>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第一、三人称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31775"/>
            <a:ext cx="10693400" cy="59093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5000"/>
              </a:lnSpc>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Mobile payment </a:t>
            </a:r>
            <a:r>
              <a:rPr lang="en-US" altLang="zh-CN" kern="100" dirty="0" smtClean="0">
                <a:solidFill>
                  <a:srgbClr val="000000"/>
                </a:solidFill>
                <a:latin typeface="Times New Roman" panose="02020603050405020304"/>
                <a:cs typeface="Courier New" panose="02070309020205020404"/>
              </a:rPr>
              <a:t>__________________________________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对我们的日常生活来说是十分方便的</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Most of us </a:t>
            </a:r>
            <a:r>
              <a:rPr lang="en-US" altLang="zh-CN" kern="100" dirty="0" smtClean="0">
                <a:solidFill>
                  <a:srgbClr val="000000"/>
                </a:solidFill>
                <a:latin typeface="Times New Roman" panose="02020603050405020304"/>
                <a:cs typeface="Courier New" panose="02070309020205020404"/>
              </a:rPr>
              <a:t>________________________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使我们自己习惯于</a:t>
            </a:r>
            <a:r>
              <a:rPr lang="en-US" altLang="zh-CN" kern="100" dirty="0">
                <a:solidFill>
                  <a:srgbClr val="000000"/>
                </a:solidFill>
                <a:latin typeface="Times New Roman" panose="02020603050405020304"/>
                <a:cs typeface="Courier New" panose="02070309020205020404"/>
              </a:rPr>
              <a:t>) paying by scanning QR codes.</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By mobile payment, we can pay easily ____________________ (</a:t>
            </a:r>
            <a:r>
              <a:rPr lang="zh-CN" altLang="zh-CN" kern="100" dirty="0">
                <a:solidFill>
                  <a:srgbClr val="000000"/>
                </a:solidFill>
                <a:latin typeface="Times New Roman" panose="02020603050405020304"/>
                <a:cs typeface="Times New Roman" panose="02020603050405020304"/>
              </a:rPr>
              <a:t>无论我们在哪里</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Personal information </a:t>
            </a:r>
            <a:r>
              <a:rPr lang="en-US" altLang="zh-CN" kern="100" dirty="0" smtClean="0">
                <a:solidFill>
                  <a:srgbClr val="000000"/>
                </a:solidFill>
                <a:latin typeface="Times New Roman" panose="02020603050405020304"/>
                <a:cs typeface="Courier New" panose="02070309020205020404"/>
              </a:rPr>
              <a:t>_____________________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很可能被泄露</a:t>
            </a:r>
            <a:r>
              <a:rPr lang="en-US" altLang="zh-CN" kern="100" dirty="0">
                <a:solidFill>
                  <a:srgbClr val="000000"/>
                </a:solidFill>
                <a:latin typeface="Times New Roman" panose="02020603050405020304"/>
                <a:cs typeface="Courier New" panose="02070309020205020404"/>
              </a:rPr>
              <a:t>). </a:t>
            </a:r>
            <a:endParaRPr lang="en-US" altLang="zh-CN" kern="100" dirty="0" smtClean="0">
              <a:solidFill>
                <a:srgbClr val="000000"/>
              </a:solidFill>
              <a:latin typeface="Times New Roman" panose="02020603050405020304"/>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Besides, we tend to buy more than </a:t>
            </a:r>
            <a:r>
              <a:rPr lang="en-US" altLang="zh-CN" kern="100" dirty="0" smtClean="0">
                <a:solidFill>
                  <a:srgbClr val="000000"/>
                </a:solidFill>
                <a:latin typeface="Times New Roman" panose="02020603050405020304"/>
                <a:cs typeface="Courier New" panose="02070309020205020404"/>
              </a:rPr>
              <a:t>_____________________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我们真正所需的</a:t>
            </a:r>
            <a:r>
              <a:rPr lang="en-US" altLang="zh-CN" kern="100" dirty="0">
                <a:solidFill>
                  <a:srgbClr val="000000"/>
                </a:solidFill>
                <a:latin typeface="Times New Roman" panose="02020603050405020304"/>
                <a:cs typeface="Courier New" panose="02070309020205020404"/>
              </a:rPr>
              <a:t>) by paying online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536439" y="1024679"/>
            <a:ext cx="546495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is very convenient for our daily lives</a:t>
            </a:r>
            <a:endParaRPr lang="zh-CN" altLang="en-US" dirty="0"/>
          </a:p>
        </p:txBody>
      </p:sp>
      <p:sp>
        <p:nvSpPr>
          <p:cNvPr id="3" name="矩形 2"/>
          <p:cNvSpPr/>
          <p:nvPr/>
        </p:nvSpPr>
        <p:spPr>
          <a:xfrm>
            <a:off x="2881841" y="2212811"/>
            <a:ext cx="3350597"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accustom ourselves to</a:t>
            </a:r>
            <a:endParaRPr lang="zh-CN" altLang="en-US" dirty="0"/>
          </a:p>
        </p:txBody>
      </p:sp>
      <p:sp>
        <p:nvSpPr>
          <p:cNvPr id="4" name="矩形 3"/>
          <p:cNvSpPr/>
          <p:nvPr/>
        </p:nvSpPr>
        <p:spPr>
          <a:xfrm>
            <a:off x="6913165" y="3384103"/>
            <a:ext cx="264527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wherever we </a:t>
            </a:r>
            <a:r>
              <a:rPr lang="en-US" altLang="zh-CN" kern="100" dirty="0" smtClean="0">
                <a:latin typeface="Times New Roman" panose="02020603050405020304"/>
                <a:ea typeface="宋体" panose="02010600030101010101" pitchFamily="2" charset="-122"/>
              </a:rPr>
              <a:t>are</a:t>
            </a:r>
            <a:endParaRPr lang="zh-CN" altLang="en-US" dirty="0"/>
          </a:p>
        </p:txBody>
      </p:sp>
      <p:sp>
        <p:nvSpPr>
          <p:cNvPr id="6" name="矩形 5"/>
          <p:cNvSpPr/>
          <p:nvPr/>
        </p:nvSpPr>
        <p:spPr>
          <a:xfrm>
            <a:off x="4188621" y="4500227"/>
            <a:ext cx="3239990"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is likely to be leaked</a:t>
            </a:r>
            <a:r>
              <a:rPr lang="en-US" altLang="zh-CN" kern="100" dirty="0">
                <a:solidFill>
                  <a:srgbClr val="000000"/>
                </a:solidFill>
                <a:latin typeface="Times New Roman" panose="02020603050405020304"/>
                <a:ea typeface="宋体" panose="02010600030101010101" pitchFamily="2" charset="-122"/>
              </a:rPr>
              <a:t> </a:t>
            </a:r>
            <a:endParaRPr lang="zh-CN" altLang="en-US" dirty="0"/>
          </a:p>
        </p:txBody>
      </p:sp>
      <p:sp>
        <p:nvSpPr>
          <p:cNvPr id="7" name="矩形 6"/>
          <p:cNvSpPr/>
          <p:nvPr/>
        </p:nvSpPr>
        <p:spPr>
          <a:xfrm>
            <a:off x="6265093" y="5076291"/>
            <a:ext cx="3062057"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what we really need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905980"/>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be accustomed to</a:t>
            </a:r>
            <a:r>
              <a:rPr lang="zh-CN" altLang="zh-CN" kern="100" dirty="0">
                <a:solidFill>
                  <a:srgbClr val="000000"/>
                </a:solidFill>
                <a:latin typeface="Times New Roman" panose="02020603050405020304"/>
                <a:cs typeface="Times New Roman" panose="02020603050405020304"/>
              </a:rPr>
              <a:t>短语升级</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中的句</a:t>
            </a:r>
            <a:r>
              <a:rPr lang="en-US" altLang="zh-CN" kern="100" dirty="0">
                <a:solidFill>
                  <a:srgbClr val="000000"/>
                </a:solidFill>
                <a:latin typeface="宋体" panose="02010600030101010101" pitchFamily="2" charset="-122"/>
                <a:cs typeface="Times New Roman" panose="02020603050405020304"/>
              </a:rPr>
              <a:t>②</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a:t>
            </a:r>
            <a:r>
              <a:rPr lang="en-US" altLang="zh-CN" kern="100" dirty="0" smtClean="0">
                <a:solidFill>
                  <a:srgbClr val="000000"/>
                </a:solidFill>
                <a:latin typeface="宋体" panose="02010600030101010101" pitchFamily="2" charset="-122"/>
                <a:cs typeface="Times New Roman" panose="02020603050405020304"/>
              </a:rPr>
              <a:t>②</a:t>
            </a:r>
            <a:r>
              <a:rPr lang="zh-CN" altLang="zh-CN" kern="100" dirty="0" smtClean="0">
                <a:solidFill>
                  <a:srgbClr val="000000"/>
                </a:solidFill>
                <a:latin typeface="Times New Roman" panose="02020603050405020304"/>
                <a:cs typeface="Times New Roman" panose="02020603050405020304"/>
              </a:rPr>
              <a:t>用</a:t>
            </a:r>
            <a:r>
              <a:rPr lang="en-US" altLang="zh-CN" kern="100" dirty="0" smtClean="0">
                <a:solidFill>
                  <a:srgbClr val="000000"/>
                </a:solidFill>
                <a:latin typeface="Times New Roman" panose="02020603050405020304"/>
                <a:cs typeface="Courier New" panose="02070309020205020404"/>
              </a:rPr>
              <a:t>It</a:t>
            </a:r>
            <a:r>
              <a:rPr lang="zh-CN" altLang="zh-CN" kern="100" dirty="0" smtClean="0">
                <a:solidFill>
                  <a:srgbClr val="000000"/>
                </a:solidFill>
                <a:latin typeface="Times New Roman" panose="02020603050405020304"/>
                <a:cs typeface="Times New Roman" panose="02020603050405020304"/>
              </a:rPr>
              <a:t>作形式主语升级</a:t>
            </a:r>
            <a:r>
              <a:rPr lang="en-US" altLang="zh-CN" kern="100" dirty="0" smtClean="0">
                <a:solidFill>
                  <a:srgbClr val="000000"/>
                </a:solidFill>
                <a:latin typeface="Times New Roman" panose="02020603050405020304"/>
                <a:cs typeface="Courier New" panose="02070309020205020404"/>
              </a:rPr>
              <a:t>Step 2</a:t>
            </a:r>
            <a:r>
              <a:rPr lang="zh-CN" altLang="zh-CN" kern="100" dirty="0" smtClean="0">
                <a:solidFill>
                  <a:srgbClr val="000000"/>
                </a:solidFill>
                <a:latin typeface="Times New Roman" panose="02020603050405020304"/>
                <a:cs typeface="Times New Roman" panose="02020603050405020304"/>
              </a:rPr>
              <a:t>中的句</a:t>
            </a:r>
            <a:r>
              <a:rPr lang="en-US" altLang="zh-CN" kern="100" dirty="0" smtClean="0">
                <a:solidFill>
                  <a:srgbClr val="000000"/>
                </a:solidFill>
                <a:latin typeface="宋体" panose="02010600030101010101" pitchFamily="2" charset="-122"/>
                <a:cs typeface="Times New Roman" panose="02020603050405020304"/>
              </a:rPr>
              <a:t>④</a:t>
            </a:r>
            <a:endParaRPr lang="zh-CN" altLang="zh-CN" sz="1050" kern="100" dirty="0" smtClean="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3" name="副标题 1"/>
          <p:cNvSpPr txBox="1"/>
          <p:nvPr/>
        </p:nvSpPr>
        <p:spPr bwMode="auto">
          <a:xfrm>
            <a:off x="414338" y="2034303"/>
            <a:ext cx="10693400" cy="6245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Most of us are accustomed to paying by scanning QR codes.</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bwMode="auto">
          <a:xfrm>
            <a:off x="414338" y="3242001"/>
            <a:ext cx="10693400" cy="6245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It is likely that personal information will be leaked.</a:t>
            </a:r>
            <a:endParaRPr lang="zh-CN" altLang="zh-CN" sz="1050" kern="100" dirty="0">
              <a:effectLst/>
              <a:latin typeface="宋体" panose="02010600030101010101" pitchFamily="2" charset="-122"/>
              <a:cs typeface="Courier New" panose="02070309020205020404"/>
            </a:endParaRPr>
          </a:p>
        </p:txBody>
      </p:sp>
      <p:sp>
        <p:nvSpPr>
          <p:cNvPr id="5" name="副标题 1"/>
          <p:cNvSpPr txBox="1"/>
          <p:nvPr/>
        </p:nvSpPr>
        <p:spPr>
          <a:xfrm>
            <a:off x="415037" y="4002324"/>
            <a:ext cx="10692000" cy="19020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b="1" kern="100" smtClean="0">
                <a:solidFill>
                  <a:srgbClr val="000000"/>
                </a:solidFill>
                <a:latin typeface="Times New Roman" panose="02020603050405020304"/>
                <a:ea typeface="黑体" panose="02010609060101010101" pitchFamily="49" charset="-122"/>
                <a:cs typeface="Courier New" panose="02070309020205020404"/>
              </a:rPr>
              <a:t>Step 4</a:t>
            </a:r>
            <a:r>
              <a:rPr lang="zh-CN" altLang="zh-CN" kern="100" smtClean="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smtClean="0">
              <a:latin typeface="宋体" panose="02010600030101010101" pitchFamily="2" charset="-122"/>
              <a:cs typeface="Courier New" panose="02070309020205020404"/>
            </a:endParaRPr>
          </a:p>
          <a:p>
            <a:pPr algn="just">
              <a:spcAft>
                <a:spcPts val="0"/>
              </a:spcAft>
              <a:tabLst>
                <a:tab pos="4500880" algn="l"/>
              </a:tabLst>
            </a:pPr>
            <a:r>
              <a:rPr lang="en-US" altLang="zh-CN" kern="10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副标题 3"/>
          <p:cNvSpPr>
            <a:spLocks noGrp="1"/>
          </p:cNvSpPr>
          <p:nvPr>
            <p:ph type="subTitle" idx="1"/>
          </p:nvPr>
        </p:nvSpPr>
        <p:spPr bwMode="auto">
          <a:xfrm>
            <a:off x="414338" y="827819"/>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Mobile payment is very convenient for our daily lives. Most of us are accustomed to paying by scanning QR codes. By mobile payment, we can pay easily wherever we are. This allows us to say goodbye to wallets and bankcards. However, there are risks. For example, it is likely that personal information will be leaked and money will be stolen. Besides, we tend to buy more than what we really need by paying online. </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All in all, mobile payment has greatly changed our lives in China</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7308"/>
            <a:ext cx="10692000" cy="4315027"/>
          </a:xfrm>
        </p:spPr>
        <p:txBody>
          <a:bodyPr/>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目前，中国的很多城市出现了共享单车</a:t>
            </a:r>
            <a:r>
              <a:rPr lang="en-US" altLang="zh-CN" kern="100" dirty="0">
                <a:solidFill>
                  <a:srgbClr val="000000"/>
                </a:solidFill>
                <a:latin typeface="Times New Roman" panose="02020603050405020304"/>
                <a:cs typeface="Courier New" panose="02070309020205020404"/>
              </a:rPr>
              <a:t>(bicycle-sharing)</a:t>
            </a:r>
            <a:r>
              <a:rPr lang="zh-CN" altLang="zh-CN" kern="100" dirty="0">
                <a:solidFill>
                  <a:srgbClr val="000000"/>
                </a:solidFill>
                <a:latin typeface="Times New Roman" panose="02020603050405020304"/>
                <a:cs typeface="Times New Roman" panose="02020603050405020304"/>
              </a:rPr>
              <a:t>。共享单车在受到人们欢迎的同时，也出现了一些问题。请以</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Bicycle-sharing</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为题写一篇英语短文，内容要点如下：</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共享单车方便出行，健康环保；</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存在随意停放和人为损坏共享单车的现象；</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你的看法</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DIAGRAM_VIRTUALLY_FRAME" val="{&quot;height&quot;:415.25,&quot;left&quot;:48.424778761061944,&quot;top&quot;:94.5,&quot;width&quot;:828.0752212389382}"/>
</p:tagLst>
</file>

<file path=ppt/tags/tag13.xml><?xml version="1.0" encoding="utf-8"?>
<p:tagLst xmlns:p="http://schemas.openxmlformats.org/presentationml/2006/main">
  <p:tag name="KSO_WM_DIAGRAM_VIRTUALLY_FRAME" val="{&quot;height&quot;:415.25,&quot;left&quot;:48.424778761061944,&quot;top&quot;:94.5,&quot;width&quot;:828.0752212389382}"/>
</p:tagLst>
</file>

<file path=ppt/tags/tag14.xml><?xml version="1.0" encoding="utf-8"?>
<p:tagLst xmlns:p="http://schemas.openxmlformats.org/presentationml/2006/main">
  <p:tag name="KSO_WM_DIAGRAM_VIRTUALLY_FRAME" val="{&quot;height&quot;:415.25,&quot;left&quot;:48.424778761061944,&quot;top&quot;:94.5,&quot;width&quot;:828.0752212389382}"/>
</p:tagLst>
</file>

<file path=ppt/tags/tag15.xml><?xml version="1.0" encoding="utf-8"?>
<p:tagLst xmlns:p="http://schemas.openxmlformats.org/presentationml/2006/main">
  <p:tag name="KSO_WM_DIAGRAM_VIRTUALLY_FRAME" val="{&quot;height&quot;:415.25,&quot;left&quot;:48.424778761061944,&quot;top&quot;:94.5,&quot;width&quot;:828.0752212389382}"/>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11156</Words>
  <Application>WPS 演示</Application>
  <PresentationFormat>自定义</PresentationFormat>
  <Paragraphs>242</Paragraphs>
  <Slides>33</Slides>
  <Notes>17</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33</vt:i4>
      </vt:variant>
    </vt:vector>
  </HeadingPairs>
  <TitlesOfParts>
    <vt:vector size="55"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阿里巴巴普惠体</vt:lpstr>
      <vt:lpstr>黑体</vt:lpstr>
      <vt:lpstr>等线</vt:lpstr>
      <vt:lpstr>Times New Roman</vt:lpstr>
      <vt:lpstr>Courier New</vt:lpstr>
      <vt:lpstr>楷体_GB2312</vt:lpstr>
      <vt:lpstr>新宋体</vt:lpstr>
      <vt:lpstr>Arial Unicode MS</vt:lpstr>
      <vt:lpstr>华文细黑</vt:lpstr>
      <vt:lpstr>Segoe Print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1298</cp:revision>
  <dcterms:created xsi:type="dcterms:W3CDTF">2016-06-29T09:22:00Z</dcterms:created>
  <dcterms:modified xsi:type="dcterms:W3CDTF">2026-02-27T09:55:18Z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