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3"/>
  </p:sldMasterIdLst>
  <p:notesMasterIdLst>
    <p:notesMasterId r:id="rId5"/>
  </p:notesMasterIdLst>
  <p:handoutMasterIdLst>
    <p:handoutMasterId r:id="rId46"/>
  </p:handoutMasterIdLst>
  <p:sldIdLst>
    <p:sldId id="2476" r:id="rId4"/>
    <p:sldId id="3810" r:id="rId6"/>
    <p:sldId id="3785" r:id="rId7"/>
    <p:sldId id="3786" r:id="rId8"/>
    <p:sldId id="3826" r:id="rId9"/>
    <p:sldId id="3827" r:id="rId10"/>
    <p:sldId id="3828" r:id="rId11"/>
    <p:sldId id="3829" r:id="rId12"/>
    <p:sldId id="3830" r:id="rId13"/>
    <p:sldId id="3831" r:id="rId14"/>
    <p:sldId id="3832" r:id="rId15"/>
    <p:sldId id="3833" r:id="rId16"/>
    <p:sldId id="3834" r:id="rId17"/>
    <p:sldId id="3835" r:id="rId18"/>
    <p:sldId id="3836" r:id="rId19"/>
    <p:sldId id="3837" r:id="rId20"/>
    <p:sldId id="3838" r:id="rId21"/>
    <p:sldId id="3839" r:id="rId22"/>
    <p:sldId id="3841" r:id="rId23"/>
    <p:sldId id="3821" r:id="rId24"/>
    <p:sldId id="3842" r:id="rId25"/>
    <p:sldId id="3843" r:id="rId26"/>
    <p:sldId id="3844" r:id="rId27"/>
    <p:sldId id="3845" r:id="rId28"/>
    <p:sldId id="3846" r:id="rId29"/>
    <p:sldId id="3849" r:id="rId30"/>
    <p:sldId id="3850" r:id="rId31"/>
    <p:sldId id="3851" r:id="rId32"/>
    <p:sldId id="3847" r:id="rId33"/>
    <p:sldId id="3848" r:id="rId34"/>
    <p:sldId id="3822" r:id="rId35"/>
    <p:sldId id="3811" r:id="rId36"/>
    <p:sldId id="3820" r:id="rId37"/>
    <p:sldId id="3852" r:id="rId38"/>
    <p:sldId id="3853" r:id="rId39"/>
    <p:sldId id="3854" r:id="rId40"/>
    <p:sldId id="3855" r:id="rId41"/>
    <p:sldId id="3856" r:id="rId42"/>
    <p:sldId id="3857" r:id="rId43"/>
    <p:sldId id="3817" r:id="rId44"/>
    <p:sldId id="2276" r:id="rId45"/>
  </p:sldIdLst>
  <p:sldSz cx="11522075" cy="6480175"/>
  <p:notesSz cx="6858000" cy="9144000"/>
  <p:custDataLst>
    <p:tags r:id="rId50"/>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04" userDrawn="1">
          <p15:clr>
            <a:srgbClr val="A4A3A4"/>
          </p15:clr>
        </p15:guide>
        <p15:guide id="4" pos="1696" userDrawn="1">
          <p15:clr>
            <a:srgbClr val="A4A3A4"/>
          </p15:clr>
        </p15:guide>
        <p15:guide id="5" pos="0" userDrawn="1">
          <p15:clr>
            <a:srgbClr val="A4A3A4"/>
          </p15:clr>
        </p15:guide>
        <p15:guide id="6" pos="36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p:scale>
          <a:sx n="100" d="100"/>
          <a:sy n="100" d="100"/>
        </p:scale>
        <p:origin x="-504" y="246"/>
      </p:cViewPr>
      <p:guideLst>
        <p:guide orient="horz" pos="562"/>
        <p:guide orient="horz" pos="462"/>
        <p:guide orient="horz" pos="2204"/>
        <p:guide pos="1696"/>
        <p:guide/>
        <p:guide pos="3641"/>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912"/>
        <p:guide pos="2167"/>
      </p:guideLst>
    </p:cSldViewPr>
  </p:notes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tags" Target="tags/tag17.xml"/><Relationship Id="rId5" Type="http://schemas.openxmlformats.org/officeDocument/2006/relationships/notesMaster" Target="notesMasters/notesMaster1.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40.xml"/><Relationship Id="rId3" Type="http://schemas.openxmlformats.org/officeDocument/2006/relationships/slide" Target="../slides/slide31.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4.xml"/><Relationship Id="rId3" Type="http://schemas.openxmlformats.org/officeDocument/2006/relationships/slide" Target="../slides/slide40.xml"/><Relationship Id="rId2" Type="http://schemas.openxmlformats.org/officeDocument/2006/relationships/slide" Target="../slides/slide3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41.xml"/><Relationship Id="rId3" Type="http://schemas.openxmlformats.org/officeDocument/2006/relationships/slide" Target="../slides/slide1.xml"/><Relationship Id="rId2" Type="http://schemas.openxmlformats.org/officeDocument/2006/relationships/slide" Target="../slides/slide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41.xml"/><Relationship Id="rId3" Type="http://schemas.openxmlformats.org/officeDocument/2006/relationships/slide" Target="../slides/slide1.xml"/><Relationship Id="rId2" Type="http://schemas.openxmlformats.org/officeDocument/2006/relationships/slide" Target="../slides/slide3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41.xml"/><Relationship Id="rId3" Type="http://schemas.openxmlformats.org/officeDocument/2006/relationships/slide" Target="../slides/slide1.xml"/><Relationship Id="rId2" Type="http://schemas.openxmlformats.org/officeDocument/2006/relationships/slide" Target="../slides/slide3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41.xml"/><Relationship Id="rId3" Type="http://schemas.openxmlformats.org/officeDocument/2006/relationships/slide" Target="../slides/slide1.xml"/><Relationship Id="rId2" Type="http://schemas.openxmlformats.org/officeDocument/2006/relationships/slide" Target="../slides/slide3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smtClean="0">
                <a:solidFill>
                  <a:srgbClr val="F2F2F2"/>
                </a:solidFill>
                <a:latin typeface="微软雅黑" panose="020B0503020204020204" pitchFamily="34" charset="-122"/>
                <a:ea typeface="微软雅黑" panose="020B0503020204020204" pitchFamily="34" charset="-122"/>
              </a:rPr>
              <a:t>章　</a:t>
            </a:r>
            <a:r>
              <a:rPr lang="en-US" altLang="zh-CN" sz="1600" dirty="0" err="1" smtClean="0">
                <a:solidFill>
                  <a:srgbClr val="F2F2F2"/>
                </a:solidFill>
                <a:latin typeface="微软雅黑" panose="020B0503020204020204" pitchFamily="34" charset="-122"/>
                <a:ea typeface="微软雅黑" panose="020B0503020204020204" pitchFamily="34" charset="-122"/>
              </a:rPr>
              <a:t>xxxxxxxxxxxx</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2</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Lessons in life</a:t>
            </a:r>
            <a:endParaRPr lang="en-US" altLang="zh-CN"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2" Type="http://schemas.openxmlformats.org/officeDocument/2006/relationships/notesSlide" Target="../notesSlides/notesSlide1.xml"/><Relationship Id="rId11" Type="http://schemas.openxmlformats.org/officeDocument/2006/relationships/slideLayout" Target="../slideLayouts/slideLayout9.xml"/><Relationship Id="rId10" Type="http://schemas.openxmlformats.org/officeDocument/2006/relationships/tags" Target="../tags/tag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1.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1.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NULL" TargetMode="External"/><Relationship Id="rId1" Type="http://schemas.openxmlformats.org/officeDocument/2006/relationships/image" Target="../media/image1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2.xml"/><Relationship Id="rId3" Type="http://schemas.openxmlformats.org/officeDocument/2006/relationships/tags" Target="../tags/tag16.xml"/><Relationship Id="rId2" Type="http://schemas.openxmlformats.org/officeDocument/2006/relationships/hyperlink" Target="..\3.&#37197;&#22871;&#32451;&#20064;&#39064;\&#21333;&#20803;&#36136;&#37327;&#35780;&#20272;\02%20&#21333;&#20803;&#36136;&#37327;&#35780;&#20272;(&#20108;).docx" TargetMode="External"/><Relationship Id="rId1"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image" Target="../media/image1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Lessons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in life</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文本框 10"/>
          <p:cNvSpPr txBox="1"/>
          <p:nvPr>
            <p:custDataLst>
              <p:tags r:id="rId10"/>
            </p:custDataLst>
          </p:nvPr>
        </p:nvSpPr>
        <p:spPr>
          <a:xfrm>
            <a:off x="10161" y="4638078"/>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51797"/>
            <a:ext cx="10692000" cy="3707765"/>
          </a:xfrm>
        </p:spPr>
        <p:txBody>
          <a:bodyPr/>
          <a:lstStyle/>
          <a:p>
            <a:pPr algn="just">
              <a:spcAft>
                <a:spcPts val="0"/>
              </a:spcAft>
              <a:tabLst>
                <a:tab pos="531114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2</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：要点补全</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As far as I'm concerned, wearing school uniforms ________________ (</a:t>
            </a:r>
            <a:r>
              <a:rPr lang="zh-CN" altLang="zh-CN" kern="100" dirty="0">
                <a:solidFill>
                  <a:srgbClr val="000000"/>
                </a:solidFill>
                <a:latin typeface="Times New Roman" panose="02020603050405020304"/>
                <a:cs typeface="Times New Roman" panose="02020603050405020304"/>
              </a:rPr>
              <a:t>有很多好处</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smtClean="0">
                <a:solidFill>
                  <a:srgbClr val="000000"/>
                </a:solidFill>
                <a:latin typeface="Times New Roman" panose="02020603050405020304"/>
                <a:cs typeface="Courier New" panose="02070309020205020404"/>
              </a:rPr>
              <a:t>_________________________________________________________ ____________________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穿校服不仅能有助于消除歧视</a:t>
            </a:r>
            <a:r>
              <a:rPr lang="en-US" altLang="zh-CN" kern="100" dirty="0">
                <a:solidFill>
                  <a:srgbClr val="000000"/>
                </a:solidFill>
                <a:latin typeface="Times New Roman" panose="02020603050405020304"/>
                <a:cs typeface="Courier New" panose="02070309020205020404"/>
              </a:rPr>
              <a:t>), but it can also help students to truly know each other.</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8281387" y="1818937"/>
            <a:ext cx="2773516"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has many benefits</a:t>
            </a:r>
            <a:endParaRPr lang="zh-CN" altLang="en-US" dirty="0"/>
          </a:p>
        </p:txBody>
      </p:sp>
      <p:sp>
        <p:nvSpPr>
          <p:cNvPr id="4" name="矩形 3"/>
          <p:cNvSpPr/>
          <p:nvPr/>
        </p:nvSpPr>
        <p:spPr>
          <a:xfrm>
            <a:off x="1116194" y="3014532"/>
            <a:ext cx="9541523"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Wearing school uniforms can not only contribute to getting rid </a:t>
            </a:r>
            <a:r>
              <a:rPr lang="en-US" altLang="zh-CN" kern="100" dirty="0" smtClean="0">
                <a:latin typeface="Times New Roman" panose="02020603050405020304"/>
                <a:ea typeface="宋体" panose="02010600030101010101" pitchFamily="2" charset="-122"/>
              </a:rPr>
              <a:t>of</a:t>
            </a:r>
            <a:endParaRPr lang="zh-CN" altLang="en-US" dirty="0"/>
          </a:p>
        </p:txBody>
      </p:sp>
      <p:sp>
        <p:nvSpPr>
          <p:cNvPr id="5" name="矩形 4"/>
          <p:cNvSpPr/>
          <p:nvPr/>
        </p:nvSpPr>
        <p:spPr>
          <a:xfrm>
            <a:off x="648327" y="3600137"/>
            <a:ext cx="2255746"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discrimination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51797"/>
            <a:ext cx="10692000" cy="3707765"/>
          </a:xfrm>
        </p:spPr>
        <p:txBody>
          <a:bodyPr/>
          <a:lstStyle/>
          <a:p>
            <a:pPr algn="just">
              <a:spcAft>
                <a:spcPts val="0"/>
              </a:spcAft>
              <a:tabLst>
                <a:tab pos="531114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3</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：句式升级</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①</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be of</a:t>
            </a:r>
            <a:r>
              <a:rPr lang="zh-CN" altLang="zh-CN" kern="100" dirty="0">
                <a:solidFill>
                  <a:srgbClr val="000000"/>
                </a:solidFill>
                <a:latin typeface="Times New Roman" panose="02020603050405020304"/>
                <a:cs typeface="Times New Roman" panose="02020603050405020304"/>
              </a:rPr>
              <a:t>＋名词</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结构升级</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中的句</a:t>
            </a:r>
            <a:r>
              <a:rPr lang="en-US" altLang="zh-CN" kern="100" dirty="0">
                <a:solidFill>
                  <a:srgbClr val="000000"/>
                </a:solidFill>
                <a:latin typeface="宋体" panose="02010600030101010101" pitchFamily="2" charset="-122"/>
                <a:cs typeface="Times New Roman" panose="02020603050405020304"/>
              </a:rPr>
              <a:t>①</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Times New Roman" panose="02020603050405020304"/>
                <a:cs typeface="Courier New" panose="02070309020205020404"/>
              </a:rPr>
              <a:t>not only... but also... </a:t>
            </a:r>
            <a:r>
              <a:rPr lang="zh-CN" altLang="zh-CN" kern="100" dirty="0">
                <a:solidFill>
                  <a:srgbClr val="000000"/>
                </a:solidFill>
                <a:latin typeface="Times New Roman" panose="02020603050405020304"/>
                <a:cs typeface="Times New Roman" panose="02020603050405020304"/>
              </a:rPr>
              <a:t>的倒装句式升级</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中的句</a:t>
            </a:r>
            <a:r>
              <a:rPr lang="en-US" altLang="zh-CN" kern="100" dirty="0">
                <a:solidFill>
                  <a:srgbClr val="000000"/>
                </a:solidFill>
                <a:latin typeface="宋体" panose="02010600030101010101" pitchFamily="2" charset="-122"/>
                <a:cs typeface="Times New Roman" panose="02020603050405020304"/>
              </a:rPr>
              <a:t>②</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a:xfrm>
            <a:off x="541797" y="2308467"/>
            <a:ext cx="10692000" cy="694055"/>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a:solidFill>
                  <a:srgbClr val="FF0000"/>
                </a:solidFill>
                <a:latin typeface="Times New Roman" panose="02020603050405020304"/>
                <a:cs typeface="Courier New" panose="02070309020205020404"/>
              </a:rPr>
              <a:t>As far as I'm concerned, wearing school uniforms has many benefits.</a:t>
            </a:r>
            <a:endParaRPr lang="zh-CN" altLang="zh-CN" sz="1050" kern="100" dirty="0">
              <a:effectLst/>
              <a:latin typeface="宋体" panose="02010600030101010101" pitchFamily="2" charset="-122"/>
              <a:cs typeface="Courier New" panose="02070309020205020404"/>
            </a:endParaRPr>
          </a:p>
        </p:txBody>
      </p:sp>
      <p:sp>
        <p:nvSpPr>
          <p:cNvPr id="5" name="副标题 1"/>
          <p:cNvSpPr txBox="1"/>
          <p:nvPr/>
        </p:nvSpPr>
        <p:spPr>
          <a:xfrm>
            <a:off x="604282" y="3499552"/>
            <a:ext cx="10259940" cy="1296670"/>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a:solidFill>
                  <a:srgbClr val="FF0000"/>
                </a:solidFill>
                <a:latin typeface="Times New Roman" panose="02020603050405020304"/>
                <a:cs typeface="Courier New" panose="02070309020205020404"/>
              </a:rPr>
              <a:t>Not only can wearing school uniforms contribute to getting rid of discrimination, but it can also help students to truly know each other.</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79787"/>
            <a:ext cx="10692000" cy="4315027"/>
          </a:xfrm>
        </p:spPr>
        <p:txBody>
          <a:bodyPr/>
          <a:lstStyle/>
          <a:p>
            <a:pPr algn="just">
              <a:spcAft>
                <a:spcPts val="0"/>
              </a:spcAft>
              <a:tabLst>
                <a:tab pos="531114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4</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：连句成篇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2168"/>
            <a:ext cx="10692000" cy="4912995"/>
          </a:xfrm>
        </p:spPr>
        <p:txBody>
          <a:bodyPr/>
          <a:lstStyle/>
          <a:p>
            <a:pPr algn="just">
              <a:spcAft>
                <a:spcPts val="0"/>
              </a:spcAft>
              <a:tabLst>
                <a:tab pos="5311140" algn="l"/>
              </a:tabLst>
            </a:pP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As </a:t>
            </a:r>
            <a:r>
              <a:rPr lang="en-US" altLang="zh-CN" kern="100" dirty="0">
                <a:solidFill>
                  <a:srgbClr val="000000"/>
                </a:solidFill>
                <a:latin typeface="Times New Roman" panose="02020603050405020304"/>
                <a:cs typeface="Courier New" panose="02070309020205020404"/>
              </a:rPr>
              <a:t>far as </a:t>
            </a:r>
            <a:r>
              <a:rPr lang="en-US" altLang="zh-CN" kern="100" dirty="0" smtClean="0">
                <a:solidFill>
                  <a:srgbClr val="000000"/>
                </a:solidFill>
                <a:latin typeface="Times New Roman" panose="02020603050405020304"/>
                <a:cs typeface="Courier New" panose="02070309020205020404"/>
              </a:rPr>
              <a:t>I‘m </a:t>
            </a:r>
            <a:r>
              <a:rPr lang="en-US" altLang="zh-CN" kern="100" dirty="0">
                <a:solidFill>
                  <a:srgbClr val="000000"/>
                </a:solidFill>
                <a:latin typeface="Times New Roman" panose="02020603050405020304"/>
                <a:cs typeface="Courier New" panose="02070309020205020404"/>
              </a:rPr>
              <a:t>concerned, wearing school uniforms </a:t>
            </a:r>
            <a:r>
              <a:rPr lang="en-US" altLang="zh-CN" kern="100" dirty="0" smtClean="0">
                <a:solidFill>
                  <a:srgbClr val="000000"/>
                </a:solidFill>
                <a:latin typeface="Times New Roman" panose="02020603050405020304"/>
                <a:cs typeface="Courier New" panose="02070309020205020404"/>
              </a:rPr>
              <a:t>has many benefits</a:t>
            </a:r>
            <a:r>
              <a:rPr lang="en-US" altLang="zh-CN" kern="100" dirty="0" smtClean="0">
                <a:solidFill>
                  <a:srgbClr val="000000"/>
                </a:solidFill>
                <a:latin typeface="Times New Roman" panose="02020603050405020304"/>
                <a:cs typeface="Courier New" panose="02070309020205020404"/>
              </a:rPr>
              <a:t>.</a:t>
            </a: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要点</a:t>
            </a:r>
            <a:r>
              <a:rPr lang="en-US" altLang="zh-CN" kern="100" dirty="0">
                <a:solidFill>
                  <a:srgbClr val="000000"/>
                </a:solidFill>
                <a:latin typeface="Times New Roman" panose="02020603050405020304"/>
                <a:cs typeface="Courier New" panose="02070309020205020404"/>
              </a:rPr>
              <a:t>1) Firstly, not only can wearing school uniforms contribute to getting rid of discrimination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but it can also </a:t>
            </a:r>
            <a:r>
              <a:rPr lang="en-US" altLang="zh-CN" kern="100" dirty="0" smtClean="0">
                <a:solidFill>
                  <a:srgbClr val="000000"/>
                </a:solidFill>
                <a:latin typeface="Times New Roman" panose="02020603050405020304"/>
                <a:cs typeface="Courier New" panose="02070309020205020404"/>
              </a:rPr>
              <a:t>help students to truly know each other</a:t>
            </a:r>
            <a:r>
              <a:rPr lang="en-US" altLang="zh-CN" kern="100" dirty="0" smtClean="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要点</a:t>
            </a:r>
            <a:r>
              <a:rPr lang="en-US" altLang="zh-CN" kern="100" dirty="0">
                <a:solidFill>
                  <a:srgbClr val="000000"/>
                </a:solidFill>
                <a:latin typeface="Times New Roman" panose="02020603050405020304"/>
                <a:cs typeface="Courier New" panose="02070309020205020404"/>
              </a:rPr>
              <a:t>2) Secondly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uniforms benefit students by avoiding some inappropriate clothing styles, and help them focus on learning instead of fashion</a:t>
            </a:r>
            <a:r>
              <a:rPr lang="en-US" altLang="zh-CN" kern="100" dirty="0" smtClean="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要点</a:t>
            </a:r>
            <a:r>
              <a:rPr lang="en-US" altLang="zh-CN" kern="100" dirty="0">
                <a:solidFill>
                  <a:srgbClr val="000000"/>
                </a:solidFill>
                <a:latin typeface="Times New Roman" panose="02020603050405020304"/>
                <a:cs typeface="Courier New" panose="02070309020205020404"/>
              </a:rPr>
              <a:t>3) Lastly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wearing uniforms saves students quite a large sum of money and also reminds them of their common goal in school.(</a:t>
            </a:r>
            <a:r>
              <a:rPr lang="zh-CN" altLang="zh-CN" kern="100" dirty="0">
                <a:solidFill>
                  <a:srgbClr val="000000"/>
                </a:solidFill>
                <a:latin typeface="Times New Roman" panose="02020603050405020304"/>
                <a:cs typeface="Times New Roman" panose="02020603050405020304"/>
              </a:rPr>
              <a:t>要点</a:t>
            </a:r>
            <a:r>
              <a:rPr lang="en-US" altLang="zh-CN" kern="100" dirty="0">
                <a:solidFill>
                  <a:srgbClr val="000000"/>
                </a:solidFill>
                <a:latin typeface="Times New Roman" panose="02020603050405020304"/>
                <a:cs typeface="Courier New" panose="02070309020205020404"/>
              </a:rPr>
              <a:t>4)</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学以致用</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阅读下面的短文，据此写一篇</a:t>
            </a:r>
            <a:r>
              <a:rPr lang="en-US" altLang="zh-CN" kern="100" dirty="0">
                <a:solidFill>
                  <a:srgbClr val="000000"/>
                </a:solidFill>
                <a:latin typeface="Times New Roman" panose="02020603050405020304"/>
                <a:cs typeface="Courier New" panose="02070309020205020404"/>
              </a:rPr>
              <a:t>60</a:t>
            </a:r>
            <a:r>
              <a:rPr lang="zh-CN" altLang="zh-CN" kern="100" dirty="0">
                <a:solidFill>
                  <a:srgbClr val="000000"/>
                </a:solidFill>
                <a:latin typeface="Times New Roman" panose="02020603050405020304"/>
                <a:cs typeface="Times New Roman" panose="02020603050405020304"/>
              </a:rPr>
              <a:t>词左右的内容概要。</a:t>
            </a:r>
            <a:endParaRPr lang="zh-CN" altLang="zh-CN" sz="1050" kern="100" dirty="0">
              <a:latin typeface="宋体" panose="02010600030101010101" pitchFamily="2" charset="-122"/>
              <a:cs typeface="Courier New" panose="02070309020205020404"/>
            </a:endParaRPr>
          </a:p>
          <a:p>
            <a:pPr indent="70485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People have a complicated relationship with failure. While the basic idea of learning from failure is supported by evidence, most people fear it for their kids. No parent wants to see their children fail. Failure hurts. It is hard to see your daughter pour her heart into studying for a </a:t>
            </a:r>
            <a:r>
              <a:rPr lang="en-US" altLang="zh-CN" kern="100" dirty="0" err="1">
                <a:solidFill>
                  <a:srgbClr val="000000"/>
                </a:solidFill>
                <a:latin typeface="Times New Roman" panose="02020603050405020304"/>
                <a:cs typeface="Courier New" panose="02070309020205020404"/>
              </a:rPr>
              <a:t>maths</a:t>
            </a:r>
            <a:r>
              <a:rPr lang="en-US" altLang="zh-CN" kern="100" dirty="0">
                <a:solidFill>
                  <a:srgbClr val="000000"/>
                </a:solidFill>
                <a:latin typeface="Times New Roman" panose="02020603050405020304"/>
                <a:cs typeface="Courier New" panose="02070309020205020404"/>
              </a:rPr>
              <a:t> test, only to get a C. You want your children to succeed, but most of all you don't want to see them suffer.</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07"/>
            <a:ext cx="10692000" cy="5730543"/>
          </a:xfrm>
        </p:spPr>
        <p:txBody>
          <a:bodyPr/>
          <a:lstStyle/>
          <a:p>
            <a:pPr indent="704850" algn="just">
              <a:lnSpc>
                <a:spcPct val="120000"/>
              </a:lnSpc>
              <a:spcAft>
                <a:spcPts val="0"/>
              </a:spcAft>
              <a:tabLst>
                <a:tab pos="5311140" algn="l"/>
              </a:tabLst>
            </a:pPr>
            <a:r>
              <a:rPr lang="en-US" altLang="zh-CN" kern="100">
                <a:solidFill>
                  <a:srgbClr val="000000"/>
                </a:solidFill>
                <a:latin typeface="Times New Roman" panose="02020603050405020304"/>
                <a:cs typeface="Courier New" panose="02070309020205020404"/>
              </a:rPr>
              <a:t>The world often sees children as a reflection of their parents. </a:t>
            </a:r>
            <a:r>
              <a:rPr lang="en-US" altLang="zh-CN" kern="100" dirty="0">
                <a:solidFill>
                  <a:srgbClr val="000000"/>
                </a:solidFill>
                <a:latin typeface="Times New Roman" panose="02020603050405020304"/>
                <a:cs typeface="Courier New" panose="02070309020205020404"/>
              </a:rPr>
              <a:t>The common belief is that when your teen fails, it reflects poorly on you. No one wants to be judged. As a result, parents slowly take over the responsibility of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managing</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academics, athletics and relationships to prevent failure and pain.</a:t>
            </a:r>
            <a:endParaRPr lang="zh-CN" altLang="zh-CN" sz="1050" kern="100" dirty="0">
              <a:latin typeface="宋体" panose="02010600030101010101" pitchFamily="2" charset="-122"/>
              <a:cs typeface="Courier New" panose="02070309020205020404"/>
            </a:endParaRPr>
          </a:p>
          <a:p>
            <a:pPr indent="704850"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But failure is a part of growing up. Even though you have the best intentions, you have to let your kids fail. Teaching your children about failure changes your relationship from a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responsible for</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mindset (</a:t>
            </a:r>
            <a:r>
              <a:rPr lang="zh-CN" altLang="zh-CN" kern="100" dirty="0">
                <a:solidFill>
                  <a:srgbClr val="000000"/>
                </a:solidFill>
                <a:latin typeface="Times New Roman" panose="02020603050405020304"/>
                <a:cs typeface="Times New Roman" panose="02020603050405020304"/>
              </a:rPr>
              <a:t>心态</a:t>
            </a:r>
            <a:r>
              <a:rPr lang="en-US" altLang="zh-CN" kern="100" dirty="0">
                <a:solidFill>
                  <a:srgbClr val="000000"/>
                </a:solidFill>
                <a:latin typeface="Times New Roman" panose="02020603050405020304"/>
                <a:cs typeface="Courier New" panose="02070309020205020404"/>
              </a:rPr>
              <a:t>) to a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responsible to</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mindset. Rather than feeling responsible for your daughter and her actions, you feel responsible to teach and let her deal with the situation.</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439837"/>
            <a:ext cx="10692000" cy="3711785"/>
          </a:xfrm>
        </p:spPr>
        <p:txBody>
          <a:bodyPr/>
          <a:lstStyle/>
          <a:p>
            <a:pPr indent="70485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Feeling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responsible for</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children's actions can lead to parents' overcompensating (</a:t>
            </a:r>
            <a:r>
              <a:rPr lang="zh-CN" altLang="zh-CN" kern="100" dirty="0">
                <a:solidFill>
                  <a:srgbClr val="000000"/>
                </a:solidFill>
                <a:latin typeface="Times New Roman" panose="02020603050405020304"/>
                <a:cs typeface="Times New Roman" panose="02020603050405020304"/>
              </a:rPr>
              <a:t>过度补偿</a:t>
            </a:r>
            <a:r>
              <a:rPr lang="en-US" altLang="zh-CN" kern="100" dirty="0">
                <a:solidFill>
                  <a:srgbClr val="000000"/>
                </a:solidFill>
                <a:latin typeface="Times New Roman" panose="02020603050405020304"/>
                <a:cs typeface="Courier New" panose="02070309020205020404"/>
              </a:rPr>
              <a:t>) for real or potential weaknesses. Skills like conflict solutions, problem-solving and dealing with authority figures are important development markers for teenagers. When parents overcompensate for children's weaknesses, they rob teens of opportunities to improve developmental skills.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70158"/>
            <a:ext cx="10692000" cy="4918269"/>
          </a:xfrm>
        </p:spPr>
        <p:txBody>
          <a:bodyPr/>
          <a:lstStyle/>
          <a:p>
            <a:pPr indent="70485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Feeling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responsible to</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teach and guide children allows parents to create space for failure and challenges. Teenagers can then use this space to perfect these important developmental skills. Over time, the weaknesses become strengths. When your children fail, you don't have to lower your standards for your kids, but you may have to change expectations. Remember, when you feel responsible to give your children more freedom, it changes how you deal with failure. Failure becomes a stepping stone to success rather than something to be avoided.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51797"/>
            <a:ext cx="10692000" cy="4315027"/>
          </a:xfrm>
        </p:spPr>
        <p:txBody>
          <a:bodyPr/>
          <a:lstStyle/>
          <a:p>
            <a:pPr algn="just">
              <a:spcAft>
                <a:spcPts val="0"/>
              </a:spcAft>
              <a:tabLst>
                <a:tab pos="5311140" algn="l"/>
              </a:tabLst>
            </a:pPr>
            <a:r>
              <a:rPr lang="en-US" altLang="zh-CN" kern="10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【参考范文】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Although failure is important to children's growth, many parents are unwilling to see their children fail because they either want to protect their children from pain or hate to be judged by others.(</a:t>
            </a:r>
            <a:r>
              <a:rPr lang="zh-CN" altLang="zh-CN" kern="100" dirty="0">
                <a:solidFill>
                  <a:srgbClr val="000000"/>
                </a:solidFill>
                <a:latin typeface="Times New Roman" panose="02020603050405020304"/>
                <a:cs typeface="Times New Roman" panose="02020603050405020304"/>
              </a:rPr>
              <a:t>要点</a:t>
            </a: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和要点</a:t>
            </a:r>
            <a:r>
              <a:rPr lang="en-US" altLang="zh-CN" kern="100" dirty="0">
                <a:solidFill>
                  <a:srgbClr val="000000"/>
                </a:solidFill>
                <a:latin typeface="Times New Roman" panose="02020603050405020304"/>
                <a:cs typeface="Courier New" panose="02070309020205020404"/>
              </a:rPr>
              <a:t>2) These parents tend to feel responsible for their children's failure and heavily intervene, thus preventing them from acquiring fundamental skills.(</a:t>
            </a:r>
            <a:r>
              <a:rPr lang="zh-CN" altLang="zh-CN" kern="100" dirty="0">
                <a:solidFill>
                  <a:srgbClr val="000000"/>
                </a:solidFill>
                <a:latin typeface="Times New Roman" panose="02020603050405020304"/>
                <a:cs typeface="Times New Roman" panose="02020603050405020304"/>
              </a:rPr>
              <a:t>要点</a:t>
            </a:r>
            <a:r>
              <a:rPr lang="en-US" altLang="zh-CN" kern="100" dirty="0">
                <a:solidFill>
                  <a:srgbClr val="000000"/>
                </a:solidFill>
                <a:latin typeface="Times New Roman" panose="02020603050405020304"/>
                <a:cs typeface="Courier New" panose="02070309020205020404"/>
              </a:rPr>
              <a:t>3</a:t>
            </a:r>
            <a:r>
              <a:rPr lang="zh-CN" altLang="zh-CN" kern="100" dirty="0">
                <a:solidFill>
                  <a:srgbClr val="000000"/>
                </a:solidFill>
                <a:latin typeface="Times New Roman" panose="02020603050405020304"/>
                <a:cs typeface="Times New Roman" panose="02020603050405020304"/>
              </a:rPr>
              <a:t>和要点</a:t>
            </a:r>
            <a:r>
              <a:rPr lang="en-US" altLang="zh-CN" kern="100" dirty="0">
                <a:solidFill>
                  <a:srgbClr val="000000"/>
                </a:solidFill>
                <a:latin typeface="Times New Roman" panose="02020603050405020304"/>
                <a:cs typeface="Courier New" panose="02070309020205020404"/>
              </a:rPr>
              <a:t>4) However, the correct way is to allow children to fail and help them progress.(</a:t>
            </a:r>
            <a:r>
              <a:rPr lang="zh-CN" altLang="zh-CN" kern="100" dirty="0">
                <a:solidFill>
                  <a:srgbClr val="000000"/>
                </a:solidFill>
                <a:latin typeface="Times New Roman" panose="02020603050405020304"/>
                <a:cs typeface="Times New Roman" panose="02020603050405020304"/>
              </a:rPr>
              <a:t>要点</a:t>
            </a:r>
            <a:r>
              <a:rPr lang="en-US" altLang="zh-CN" kern="100" dirty="0">
                <a:solidFill>
                  <a:srgbClr val="000000"/>
                </a:solidFill>
                <a:latin typeface="Times New Roman" panose="02020603050405020304"/>
                <a:cs typeface="Courier New" panose="02070309020205020404"/>
              </a:rPr>
              <a:t>5)</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03238"/>
            <a:ext cx="10702925" cy="671512"/>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a:t>
            </a:r>
            <a:r>
              <a:rPr lang="en-US" altLang="zh-CN" b="1" kern="100" dirty="0" smtClean="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a:t>
            </a:r>
            <a:r>
              <a:rPr lang="zh-CN" altLang="en-US" b="1" kern="100" dirty="0" smtClean="0">
                <a:solidFill>
                  <a:schemeClr val="tx1"/>
                </a:solidFill>
                <a:ea typeface="黑体" panose="02010609060101010101" pitchFamily="49" charset="-122"/>
                <a:cs typeface="Times New Roman" panose="02020603050405020304" pitchFamily="18" charset="0"/>
              </a:rPr>
              <a:t>读后续写</a:t>
            </a:r>
            <a:endParaRPr lang="zh-CN" altLang="en-US" b="1" kern="100" dirty="0">
              <a:solidFill>
                <a:schemeClr val="tx1"/>
              </a:solidFill>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1187859"/>
            <a:ext cx="10693400" cy="49129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阅读下面的文章，完成任务。</a:t>
            </a:r>
            <a:endParaRPr lang="zh-CN" altLang="zh-CN" sz="1050" kern="100" dirty="0">
              <a:latin typeface="宋体" panose="02010600030101010101" pitchFamily="2" charset="-122"/>
              <a:cs typeface="Courier New" panose="02070309020205020404"/>
            </a:endParaRPr>
          </a:p>
          <a:p>
            <a:pPr algn="ctr">
              <a:spcAft>
                <a:spcPts val="0"/>
              </a:spcAft>
              <a:tabLst>
                <a:tab pos="5311140" algn="l"/>
              </a:tabLst>
            </a:pPr>
            <a:r>
              <a:rPr lang="en-US" altLang="zh-CN" b="1" kern="100" dirty="0">
                <a:solidFill>
                  <a:srgbClr val="000000"/>
                </a:solidFill>
                <a:latin typeface="Times New Roman" panose="02020603050405020304"/>
                <a:cs typeface="Courier New" panose="02070309020205020404"/>
              </a:rPr>
              <a:t>Be a Star of Your Own Movie</a:t>
            </a:r>
            <a:endParaRPr lang="zh-CN" altLang="zh-CN" sz="1050" kern="100" dirty="0">
              <a:latin typeface="宋体" panose="02010600030101010101" pitchFamily="2" charset="-122"/>
              <a:cs typeface="Courier New" panose="02070309020205020404"/>
            </a:endParaRPr>
          </a:p>
          <a:p>
            <a:pPr indent="71120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always loved watching movies. It didn't even matter if I went to see them alone. In the movies, nothing seemed impossible: A girl became the star of the cheerleading team who led her team to victory, or the teenager who bridged the gap between the races at her high school, or even the young woman who fell in love with a handsome nobleman from the nineteenth century. And she would always live happily ever after.</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70158"/>
            <a:ext cx="10692000" cy="4912995"/>
          </a:xfrm>
        </p:spPr>
        <p:txBody>
          <a:bodyPr/>
          <a:lstStyle/>
          <a:p>
            <a:pPr indent="71120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In fact, I liked to pretend what was happening on-screen was happening in my own life as well. I liked the happy endings, the perfect happy endings. I wanted my life to be like that, happy and wonderful. I wanted to escape the stress of family and friends and school. My only escape from the reality that trapped me was heading for a movie theatre.</a:t>
            </a:r>
            <a:endParaRPr lang="zh-CN" altLang="zh-CN" sz="1050" kern="100" dirty="0">
              <a:latin typeface="宋体" panose="02010600030101010101" pitchFamily="2" charset="-122"/>
              <a:cs typeface="Courier New" panose="02070309020205020404"/>
            </a:endParaRPr>
          </a:p>
          <a:p>
            <a:pPr indent="71120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hadn't always been this way. As a young girl, I was outgoing and friendly, and even involved in after-school activities. High school life was different, though. I became quiet and withdrawn.</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85360"/>
            <a:ext cx="10692000" cy="4315027"/>
          </a:xfrm>
        </p:spPr>
        <p:txBody>
          <a:bodyPr/>
          <a:lstStyle/>
          <a:p>
            <a:pPr indent="71120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My parents were worried about me. They urged me to call old friends or get more involved with school. After promising my parents a thousand times that I would call one of my old friends, I finally agreed. The only number I knew by heart was Sarah's, so I called her. Sarah herself was pretty close to perfect: straight-A student, class president, off to Yale in the fall, beautiful, sweet, brilliant. We decided to meet for a pizza lunch.</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295817"/>
            <a:ext cx="10692000" cy="3711785"/>
          </a:xfrm>
        </p:spPr>
        <p:txBody>
          <a:bodyPr/>
          <a:lstStyle/>
          <a:p>
            <a:pPr indent="71120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We ate and talked and caught up on old times. I told her how difficult it had been for me in the past few years and how unbearable the pressure had been.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I wish my life were the way it is in the movies</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I sighed.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It would be so much easier.</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I looked down between my fingers, with my face in my hands.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I understand</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she said. I looked up at her, questioning her with my eyes.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55867"/>
            <a:ext cx="10692000" cy="3108543"/>
          </a:xfrm>
        </p:spPr>
        <p:txBody>
          <a:bodyPr/>
          <a:lstStyle/>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任务一：阅读文章，回答问题。</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What does the passage mainly talk about?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3" name="副标题 1"/>
          <p:cNvSpPr txBox="1"/>
          <p:nvPr/>
        </p:nvSpPr>
        <p:spPr>
          <a:xfrm>
            <a:off x="585842" y="2805838"/>
            <a:ext cx="10369440" cy="19020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dirty="0">
                <a:solidFill>
                  <a:srgbClr val="FF0000"/>
                </a:solidFill>
                <a:latin typeface="Times New Roman" panose="02020603050405020304"/>
                <a:cs typeface="Courier New" panose="02070309020205020404"/>
              </a:rPr>
              <a:t>As a high school student, when facing various pressures and setbacks in life and study, I chose to indulge in the perfect ending of characters in movies to escape reality.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70330" y="1026795"/>
            <a:ext cx="8783320" cy="5173980"/>
            <a:chOff x="2158" y="1617"/>
            <a:chExt cx="13832" cy="8148"/>
          </a:xfrm>
        </p:grpSpPr>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58" y="1617"/>
              <a:ext cx="13832" cy="8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p:cNvPicPr>
              <a:picLocks noChangeAspect="1"/>
            </p:cNvPicPr>
            <p:nvPr/>
          </p:nvPicPr>
          <p:blipFill>
            <a:blip r:embed="rId2"/>
            <a:stretch>
              <a:fillRect/>
            </a:stretch>
          </p:blipFill>
          <p:spPr>
            <a:xfrm>
              <a:off x="7825" y="7937"/>
              <a:ext cx="6650" cy="1455"/>
            </a:xfrm>
            <a:prstGeom prst="rect">
              <a:avLst/>
            </a:prstGeom>
          </p:spPr>
        </p:pic>
      </p:grpSp>
      <p:sp>
        <p:nvSpPr>
          <p:cNvPr id="2" name="副标题 1"/>
          <p:cNvSpPr>
            <a:spLocks noGrp="1"/>
          </p:cNvSpPr>
          <p:nvPr>
            <p:ph type="subTitle" idx="1"/>
          </p:nvPr>
        </p:nvSpPr>
        <p:spPr>
          <a:xfrm>
            <a:off x="415037" y="340637"/>
            <a:ext cx="10692000" cy="624530"/>
          </a:xfrm>
        </p:spPr>
        <p:txBody>
          <a:bodyPr/>
          <a:lstStyle/>
          <a:p>
            <a:pPr algn="just">
              <a:spcAft>
                <a:spcPts val="0"/>
              </a:spcAft>
              <a:tabLst>
                <a:tab pos="5311140" algn="l"/>
              </a:tabLst>
            </a:pPr>
            <a:r>
              <a:rPr lang="zh-CN" altLang="zh-CN" kern="100">
                <a:solidFill>
                  <a:srgbClr val="000000"/>
                </a:solidFill>
                <a:latin typeface="Times New Roman" panose="02020603050405020304"/>
                <a:cs typeface="Times New Roman" panose="02020603050405020304"/>
              </a:rPr>
              <a:t>任务二：梳理故事情节，完成故事山</a:t>
            </a:r>
            <a:r>
              <a:rPr lang="en-US" altLang="zh-CN" kern="100" dirty="0">
                <a:solidFill>
                  <a:srgbClr val="000000"/>
                </a:solidFill>
                <a:latin typeface="Times New Roman" panose="02020603050405020304"/>
                <a:cs typeface="Courier New" panose="02070309020205020404"/>
              </a:rPr>
              <a:t>(Story Mountain)</a:t>
            </a:r>
            <a:r>
              <a:rPr lang="zh-CN" altLang="zh-CN" kern="100" dirty="0">
                <a:solidFill>
                  <a:srgbClr val="000000"/>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pic>
        <p:nvPicPr>
          <p:cNvPr id="2052" name="Picture 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41482" y="5248877"/>
            <a:ext cx="650230" cy="27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09127" y="5625942"/>
            <a:ext cx="908996" cy="325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06747" y="5275417"/>
            <a:ext cx="636960" cy="252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03627" y="5877028"/>
            <a:ext cx="1088140" cy="272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31497" y="3275877"/>
            <a:ext cx="597150" cy="305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85207" y="1186733"/>
            <a:ext cx="981980" cy="325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41222"/>
            <a:ext cx="10692000" cy="1124585"/>
          </a:xfrm>
        </p:spPr>
        <p:txBody>
          <a:bodyPr/>
          <a:lstStyle/>
          <a:p>
            <a:pPr algn="just">
              <a:lnSpc>
                <a:spcPct val="12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任务三：回答下面的问题，并根据段落开头提示语，构思和完善故事发展情节。</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304800" y="1574396"/>
          <a:ext cx="10877550" cy="4608576"/>
        </p:xfrm>
        <a:graphic>
          <a:graphicData uri="http://schemas.openxmlformats.org/drawingml/2006/table">
            <a:tbl>
              <a:tblPr/>
              <a:tblGrid>
                <a:gridCol w="2935887"/>
                <a:gridCol w="7941663"/>
              </a:tblGrid>
              <a:tr h="276225">
                <a:tc>
                  <a:txBody>
                    <a:bodyPr/>
                    <a:lstStyle/>
                    <a:p>
                      <a:pPr algn="just">
                        <a:lnSpc>
                          <a:spcPct val="120000"/>
                        </a:lnSpc>
                        <a:spcAft>
                          <a:spcPts val="0"/>
                        </a:spcAft>
                        <a:tabLst>
                          <a:tab pos="5311140"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just">
                        <a:lnSpc>
                          <a:spcPct val="12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She explained she used to escape her reality by doing the same thing. </a:t>
                      </a:r>
                      <a:endParaRPr lang="zh-CN" sz="1050" kern="100" dirty="0">
                        <a:effectLst/>
                        <a:latin typeface="宋体" panose="02010600030101010101" pitchFamily="2" charset="-122"/>
                        <a:cs typeface="Courier New" panose="02070309020205020404"/>
                      </a:endParaRPr>
                    </a:p>
                    <a:p>
                      <a:pPr algn="just">
                        <a:lnSpc>
                          <a:spcPct val="12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mpd="sng">
                      <a:solidFill>
                        <a:schemeClr val="tx1"/>
                      </a:solidFill>
                      <a:prstDash val="solid"/>
                    </a:lnB>
                  </a:tcPr>
                </a:tc>
                <a:tc>
                  <a:txBody>
                    <a:bodyPr/>
                    <a:lstStyle/>
                    <a:p>
                      <a:pPr algn="just">
                        <a:lnSpc>
                          <a:spcPct val="12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What did Sarah think at first?</a:t>
                      </a:r>
                      <a:endParaRPr lang="zh-CN" sz="1050" kern="100" dirty="0">
                        <a:effectLst/>
                        <a:latin typeface="宋体" panose="02010600030101010101" pitchFamily="2" charset="-122"/>
                        <a:cs typeface="Courier New" panose="02070309020205020404"/>
                      </a:endParaRPr>
                    </a:p>
                    <a:p>
                      <a:pPr algn="just">
                        <a:lnSpc>
                          <a:spcPct val="12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a:t>
                      </a:r>
                      <a:r>
                        <a:rPr lang="en-US" sz="2800" kern="100" dirty="0" smtClean="0">
                          <a:solidFill>
                            <a:srgbClr val="000000"/>
                          </a:solidFill>
                          <a:effectLst/>
                          <a:latin typeface="Times New Roman" panose="02020603050405020304"/>
                          <a:ea typeface="楷体_GB2312"/>
                          <a:cs typeface="Courier New" panose="02070309020205020404"/>
                        </a:rPr>
                        <a:t>_____</a:t>
                      </a:r>
                      <a:r>
                        <a:rPr lang="en-US" altLang="zh-CN" sz="2800" kern="100" dirty="0" smtClean="0">
                          <a:solidFill>
                            <a:srgbClr val="000000"/>
                          </a:solidFill>
                          <a:effectLst/>
                          <a:latin typeface="Times New Roman" panose="02020603050405020304"/>
                          <a:ea typeface="楷体_GB2312"/>
                          <a:cs typeface="Courier New" panose="02070309020205020404"/>
                        </a:rPr>
                        <a:t>______</a:t>
                      </a:r>
                      <a:r>
                        <a:rPr lang="en-US" sz="2800" kern="100" dirty="0" smtClean="0">
                          <a:solidFill>
                            <a:srgbClr val="000000"/>
                          </a:solidFill>
                          <a:effectLst/>
                          <a:latin typeface="Times New Roman" panose="02020603050405020304"/>
                          <a:ea typeface="楷体_GB2312"/>
                          <a:cs typeface="Courier New" panose="02070309020205020404"/>
                        </a:rPr>
                        <a:t>___</a:t>
                      </a:r>
                      <a:endParaRPr lang="zh-CN" sz="1050" kern="100" dirty="0">
                        <a:effectLst/>
                        <a:latin typeface="宋体" panose="02010600030101010101" pitchFamily="2" charset="-122"/>
                        <a:cs typeface="Courier New" panose="02070309020205020404"/>
                      </a:endParaRPr>
                    </a:p>
                    <a:p>
                      <a:pPr algn="just">
                        <a:lnSpc>
                          <a:spcPct val="12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What happened to Sarah? </a:t>
                      </a:r>
                      <a:endParaRPr lang="zh-CN" sz="1050" kern="100" dirty="0">
                        <a:effectLst/>
                        <a:latin typeface="宋体" panose="02010600030101010101" pitchFamily="2" charset="-122"/>
                        <a:cs typeface="Courier New" panose="02070309020205020404"/>
                      </a:endParaRPr>
                    </a:p>
                    <a:p>
                      <a:pPr algn="just">
                        <a:lnSpc>
                          <a:spcPct val="12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a:t>
                      </a:r>
                      <a:r>
                        <a:rPr lang="en-US" sz="2800" kern="100" dirty="0" smtClean="0">
                          <a:solidFill>
                            <a:srgbClr val="000000"/>
                          </a:solidFill>
                          <a:effectLst/>
                          <a:latin typeface="Times New Roman" panose="02020603050405020304"/>
                          <a:ea typeface="楷体_GB2312"/>
                          <a:cs typeface="Courier New" panose="02070309020205020404"/>
                        </a:rPr>
                        <a:t>__</a:t>
                      </a:r>
                      <a:r>
                        <a:rPr lang="en-US" altLang="zh-CN" sz="2800" kern="100" dirty="0" smtClean="0">
                          <a:solidFill>
                            <a:srgbClr val="000000"/>
                          </a:solidFill>
                          <a:effectLst/>
                          <a:latin typeface="Times New Roman" panose="02020603050405020304"/>
                          <a:ea typeface="楷体_GB2312"/>
                          <a:cs typeface="Courier New" panose="02070309020205020404"/>
                        </a:rPr>
                        <a:t>______</a:t>
                      </a:r>
                      <a:r>
                        <a:rPr lang="en-US" sz="2800" kern="100" dirty="0" smtClean="0">
                          <a:solidFill>
                            <a:srgbClr val="000000"/>
                          </a:solidFill>
                          <a:effectLst/>
                          <a:latin typeface="Times New Roman" panose="02020603050405020304"/>
                          <a:ea typeface="楷体_GB2312"/>
                          <a:cs typeface="Courier New" panose="02070309020205020404"/>
                        </a:rPr>
                        <a:t>_______</a:t>
                      </a:r>
                      <a:endParaRPr lang="en-US" sz="2800" kern="100" dirty="0" smtClean="0">
                        <a:solidFill>
                          <a:srgbClr val="000000"/>
                        </a:solidFill>
                        <a:effectLst/>
                        <a:latin typeface="Times New Roman" panose="02020603050405020304"/>
                        <a:ea typeface="楷体_GB2312"/>
                        <a:cs typeface="Courier New" panose="02070309020205020404"/>
                      </a:endParaRPr>
                    </a:p>
                    <a:p>
                      <a:pPr algn="just">
                        <a:lnSpc>
                          <a:spcPct val="12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3. What did Sarah say to me in order to inspire me? </a:t>
                      </a:r>
                      <a:endParaRPr lang="zh-CN" sz="1050" kern="100" dirty="0" smtClean="0">
                        <a:effectLst/>
                        <a:latin typeface="宋体" panose="02010600030101010101" pitchFamily="2" charset="-122"/>
                        <a:cs typeface="Courier New" panose="02070309020205020404"/>
                      </a:endParaRPr>
                    </a:p>
                    <a:p>
                      <a:pPr algn="just">
                        <a:lnSpc>
                          <a:spcPct val="12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a:t>
                      </a: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______</a:t>
                      </a:r>
                      <a:r>
                        <a:rPr lang="en-US" sz="2800" kern="100" dirty="0" smtClean="0">
                          <a:solidFill>
                            <a:srgbClr val="000000"/>
                          </a:solidFill>
                          <a:effectLst/>
                          <a:latin typeface="Times New Roman" panose="02020603050405020304"/>
                          <a:ea typeface="楷体_GB2312"/>
                          <a:cs typeface="Courier New" panose="02070309020205020404"/>
                        </a:rPr>
                        <a:t>______</a:t>
                      </a:r>
                      <a:endParaRPr lang="zh-CN" sz="1050" kern="100" dirty="0">
                        <a:effectLst/>
                        <a:latin typeface="宋体" panose="02010600030101010101" pitchFamily="2" charset="-122"/>
                        <a:cs typeface="Courier New" panose="02070309020205020404"/>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副标题 1"/>
          <p:cNvSpPr txBox="1"/>
          <p:nvPr/>
        </p:nvSpPr>
        <p:spPr>
          <a:xfrm>
            <a:off x="3303172" y="2000056"/>
            <a:ext cx="7705070" cy="1124585"/>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She started to think about why she wanted to be like the people in movies.</a:t>
            </a:r>
            <a:endParaRPr lang="zh-CN" altLang="zh-CN" sz="1050" kern="100" dirty="0">
              <a:effectLst/>
              <a:latin typeface="宋体" panose="02010600030101010101" pitchFamily="2" charset="-122"/>
              <a:cs typeface="Courier New" panose="02070309020205020404"/>
            </a:endParaRPr>
          </a:p>
        </p:txBody>
      </p:sp>
      <p:sp>
        <p:nvSpPr>
          <p:cNvPr id="5" name="副标题 1"/>
          <p:cNvSpPr txBox="1"/>
          <p:nvPr/>
        </p:nvSpPr>
        <p:spPr>
          <a:xfrm>
            <a:off x="3303172" y="3547177"/>
            <a:ext cx="7705070" cy="1076961"/>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Aft>
                <a:spcPts val="0"/>
              </a:spcAft>
              <a:tabLst>
                <a:tab pos="5311140" algn="l"/>
              </a:tabLst>
            </a:pPr>
            <a:r>
              <a:rPr lang="en-US" altLang="zh-CN" kern="100">
                <a:solidFill>
                  <a:srgbClr val="FF0000"/>
                </a:solidFill>
                <a:latin typeface="Times New Roman" panose="02020603050405020304"/>
                <a:ea typeface="楷体_GB2312"/>
                <a:cs typeface="Courier New" panose="02070309020205020404"/>
              </a:rPr>
              <a:t>She determined to make her life movie an inspiring one, a movie with a happy ending.</a:t>
            </a:r>
            <a:endParaRPr lang="zh-CN" altLang="zh-CN" sz="1050" kern="100" dirty="0">
              <a:effectLst/>
              <a:latin typeface="宋体" panose="02010600030101010101" pitchFamily="2" charset="-122"/>
              <a:cs typeface="Courier New" panose="02070309020205020404"/>
            </a:endParaRPr>
          </a:p>
        </p:txBody>
      </p:sp>
      <p:sp>
        <p:nvSpPr>
          <p:cNvPr id="6" name="副标题 1"/>
          <p:cNvSpPr txBox="1"/>
          <p:nvPr/>
        </p:nvSpPr>
        <p:spPr>
          <a:xfrm>
            <a:off x="3303172" y="5077436"/>
            <a:ext cx="7705070" cy="1076961"/>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You are the star of your own movie. Now all you need is your story.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04800" y="575717"/>
          <a:ext cx="10877550" cy="5547360"/>
        </p:xfrm>
        <a:graphic>
          <a:graphicData uri="http://schemas.openxmlformats.org/drawingml/2006/table">
            <a:tbl>
              <a:tblPr/>
              <a:tblGrid>
                <a:gridCol w="3367947"/>
                <a:gridCol w="7509603"/>
              </a:tblGrid>
              <a:tr h="276225">
                <a:tc>
                  <a:txBody>
                    <a:bodyPr/>
                    <a:lstStyle/>
                    <a:p>
                      <a:pPr algn="just">
                        <a:lnSpc>
                          <a:spcPct val="130000"/>
                        </a:lnSpc>
                        <a:spcAft>
                          <a:spcPts val="0"/>
                        </a:spcAft>
                        <a:tabLst>
                          <a:tab pos="5311140"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Inspired by her words, I decided that I would produce my own life story. </a:t>
                      </a:r>
                      <a:r>
                        <a:rPr lang="en-US" sz="2800" kern="100" dirty="0" smtClean="0">
                          <a:solidFill>
                            <a:srgbClr val="000000"/>
                          </a:solidFill>
                          <a:effectLst/>
                          <a:latin typeface="Times New Roman" panose="02020603050405020304"/>
                          <a:ea typeface="楷体_GB2312"/>
                          <a:cs typeface="Courier New" panose="02070309020205020404"/>
                        </a:rPr>
                        <a:t>_____________ _________</a:t>
                      </a:r>
                      <a:r>
                        <a:rPr lang="en-US" altLang="zh-CN" sz="2800" kern="100" dirty="0" smtClean="0">
                          <a:solidFill>
                            <a:srgbClr val="000000"/>
                          </a:solidFill>
                          <a:effectLst/>
                          <a:latin typeface="Times New Roman" panose="02020603050405020304"/>
                          <a:ea typeface="楷体_GB2312"/>
                          <a:cs typeface="Courier New" panose="02070309020205020404"/>
                        </a:rPr>
                        <a:t>______</a:t>
                      </a:r>
                      <a:r>
                        <a:rPr lang="en-US" sz="2800" kern="100" dirty="0" smtClean="0">
                          <a:solidFill>
                            <a:srgbClr val="000000"/>
                          </a:solidFill>
                          <a:effectLst/>
                          <a:latin typeface="Times New Roman" panose="02020603050405020304"/>
                          <a:ea typeface="楷体_GB2312"/>
                          <a:cs typeface="Courier New" panose="02070309020205020404"/>
                        </a:rPr>
                        <a:t>___</a:t>
                      </a:r>
                      <a:endParaRPr lang="zh-CN" sz="1050" kern="100" dirty="0">
                        <a:effectLst/>
                        <a:latin typeface="宋体" panose="02010600030101010101" pitchFamily="2" charset="-122"/>
                        <a:cs typeface="Courier New" panose="02070309020205020404"/>
                      </a:endParaRPr>
                    </a:p>
                  </a:txBody>
                  <a:tcPr marL="68580" marR="68580" marT="0" marB="0" anchor="ct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mpd="sng">
                      <a:solidFill>
                        <a:schemeClr val="tx1"/>
                      </a:solidFill>
                      <a:prstDash val="solid"/>
                    </a:lnB>
                  </a:tcPr>
                </a:tc>
                <a:tc>
                  <a:txBody>
                    <a:bodyPr/>
                    <a:lstStyle/>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What was I thinking? </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____</a:t>
                      </a:r>
                      <a:r>
                        <a:rPr lang="en-US" sz="2800" kern="100" dirty="0" smtClean="0">
                          <a:solidFill>
                            <a:srgbClr val="000000"/>
                          </a:solidFill>
                          <a:effectLst/>
                          <a:latin typeface="Times New Roman" panose="02020603050405020304"/>
                          <a:ea typeface="楷体_GB2312"/>
                          <a:cs typeface="Courier New" panose="02070309020205020404"/>
                        </a:rPr>
                        <a:t>____</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What did I decide to do then? </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____</a:t>
                      </a:r>
                      <a:r>
                        <a:rPr lang="en-US" sz="2800" kern="100" dirty="0" smtClean="0">
                          <a:solidFill>
                            <a:srgbClr val="000000"/>
                          </a:solidFill>
                          <a:effectLst/>
                          <a:latin typeface="Times New Roman" panose="02020603050405020304"/>
                          <a:ea typeface="楷体_GB2312"/>
                          <a:cs typeface="Courier New" panose="02070309020205020404"/>
                        </a:rPr>
                        <a:t>______</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3. What did I do to Sarah after listening to her words?</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____</a:t>
                      </a:r>
                      <a:r>
                        <a:rPr lang="en-US" sz="2800" kern="100" dirty="0" smtClean="0">
                          <a:solidFill>
                            <a:srgbClr val="000000"/>
                          </a:solidFill>
                          <a:effectLst/>
                          <a:latin typeface="Times New Roman" panose="02020603050405020304"/>
                          <a:ea typeface="楷体_GB2312"/>
                          <a:cs typeface="Courier New" panose="02070309020205020404"/>
                        </a:rPr>
                        <a:t>________</a:t>
                      </a:r>
                      <a:endParaRPr lang="zh-CN" sz="1050" kern="100" dirty="0">
                        <a:effectLst/>
                        <a:latin typeface="宋体" panose="02010600030101010101" pitchFamily="2" charset="-122"/>
                        <a:cs typeface="Courier New" panose="02070309020205020404"/>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副标题 1"/>
          <p:cNvSpPr txBox="1"/>
          <p:nvPr/>
        </p:nvSpPr>
        <p:spPr>
          <a:xfrm>
            <a:off x="3795977" y="1026827"/>
            <a:ext cx="7221790" cy="115236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30000"/>
              </a:lnSpc>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No other actress could fill my role. It was up to me to produce, direct and edit my life.</a:t>
            </a:r>
            <a:endParaRPr lang="zh-CN" altLang="zh-CN" sz="1050" kern="100" dirty="0">
              <a:effectLst/>
              <a:latin typeface="宋体" panose="02010600030101010101" pitchFamily="2" charset="-122"/>
              <a:cs typeface="Courier New" panose="02070309020205020404"/>
            </a:endParaRPr>
          </a:p>
        </p:txBody>
      </p:sp>
      <p:sp>
        <p:nvSpPr>
          <p:cNvPr id="5" name="副标题 1"/>
          <p:cNvSpPr txBox="1"/>
          <p:nvPr/>
        </p:nvSpPr>
        <p:spPr>
          <a:xfrm>
            <a:off x="3795977" y="2707235"/>
            <a:ext cx="7221790" cy="115236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30000"/>
              </a:lnSpc>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I would set my own goals I was capable of achieving from now on.</a:t>
            </a:r>
            <a:endParaRPr lang="zh-CN" altLang="zh-CN" sz="1050" kern="100" dirty="0">
              <a:effectLst/>
              <a:latin typeface="宋体" panose="02010600030101010101" pitchFamily="2" charset="-122"/>
              <a:cs typeface="Courier New" panose="02070309020205020404"/>
            </a:endParaRPr>
          </a:p>
        </p:txBody>
      </p:sp>
      <p:sp>
        <p:nvSpPr>
          <p:cNvPr id="6" name="副标题 1"/>
          <p:cNvSpPr txBox="1"/>
          <p:nvPr/>
        </p:nvSpPr>
        <p:spPr>
          <a:xfrm>
            <a:off x="3795977" y="4896317"/>
            <a:ext cx="7221790" cy="11567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30000"/>
              </a:lnSpc>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I looked over at Sarah, and said </a:t>
            </a:r>
            <a:r>
              <a:rPr lang="en-US" altLang="zh-CN" kern="100" dirty="0">
                <a:solidFill>
                  <a:srgbClr val="FF0000"/>
                </a:solidFill>
                <a:latin typeface="宋体" panose="02010600030101010101" pitchFamily="2" charset="-122"/>
                <a:cs typeface="Times New Roman" panose="02020603050405020304"/>
              </a:rPr>
              <a:t>“</a:t>
            </a:r>
            <a:r>
              <a:rPr lang="en-US" altLang="zh-CN" kern="100" dirty="0">
                <a:solidFill>
                  <a:srgbClr val="FF0000"/>
                </a:solidFill>
                <a:latin typeface="Times New Roman" panose="02020603050405020304"/>
                <a:ea typeface="楷体_GB2312"/>
                <a:cs typeface="Courier New" panose="02070309020205020404"/>
              </a:rPr>
              <a:t>Thank you</a:t>
            </a:r>
            <a:r>
              <a:rPr lang="en-US" altLang="zh-CN" kern="100" dirty="0">
                <a:solidFill>
                  <a:srgbClr val="FF0000"/>
                </a:solidFill>
                <a:latin typeface="宋体" panose="02010600030101010101" pitchFamily="2" charset="-122"/>
                <a:cs typeface="Times New Roman" panose="02020603050405020304"/>
              </a:rPr>
              <a:t>”</a:t>
            </a:r>
            <a:r>
              <a:rPr lang="zh-CN" altLang="zh-CN" kern="100" dirty="0">
                <a:solidFill>
                  <a:srgbClr val="FF0000"/>
                </a:solidFill>
                <a:latin typeface="Times New Roman" panose="02020603050405020304"/>
                <a:ea typeface="楷体_GB2312"/>
                <a:cs typeface="Times New Roman" panose="02020603050405020304"/>
              </a:rPr>
              <a:t>，</a:t>
            </a:r>
            <a:r>
              <a:rPr lang="zh-CN" altLang="zh-CN" kern="100" dirty="0">
                <a:solidFill>
                  <a:srgbClr val="FF0000"/>
                </a:solidFill>
                <a:latin typeface="宋体" panose="02010600030101010101" pitchFamily="2" charset="-122"/>
                <a:ea typeface="Times New Roman" panose="02020603050405020304"/>
                <a:cs typeface="Courier New" panose="02070309020205020404"/>
              </a:rPr>
              <a:t> </a:t>
            </a:r>
            <a:r>
              <a:rPr lang="en-US" altLang="zh-CN" kern="100" dirty="0">
                <a:solidFill>
                  <a:srgbClr val="FF0000"/>
                </a:solidFill>
                <a:latin typeface="Times New Roman" panose="02020603050405020304" pitchFamily="18" charset="0"/>
                <a:ea typeface="Times New Roman" panose="02020603050405020304"/>
                <a:cs typeface="Times New Roman" panose="02020603050405020304" pitchFamily="18" charset="0"/>
              </a:rPr>
              <a:t>squeezing her hand.</a:t>
            </a:r>
            <a:endParaRPr lang="zh-CN" altLang="zh-CN" sz="1050" kern="100" dirty="0">
              <a:effectLst/>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27"/>
            <a:ext cx="10692000" cy="5521512"/>
          </a:xfrm>
        </p:spPr>
        <p:txBody>
          <a:bodyPr/>
          <a:lstStyle/>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任务四：根据材料内容和任务三中构思的故事发展情节续写两段，使之构成一篇完整的短文。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注意：续写词数应为</a:t>
            </a:r>
            <a:r>
              <a:rPr lang="en-US" altLang="zh-CN" kern="100" dirty="0">
                <a:solidFill>
                  <a:srgbClr val="000000"/>
                </a:solidFill>
                <a:latin typeface="Times New Roman" panose="02020603050405020304"/>
                <a:cs typeface="Courier New" panose="02070309020205020404"/>
              </a:rPr>
              <a:t>150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She </a:t>
            </a:r>
            <a:r>
              <a:rPr lang="en-US" altLang="zh-CN" kern="100" dirty="0">
                <a:solidFill>
                  <a:srgbClr val="000000"/>
                </a:solidFill>
                <a:latin typeface="Times New Roman" panose="02020603050405020304"/>
                <a:cs typeface="Courier New" panose="02070309020205020404"/>
              </a:rPr>
              <a:t>explained she used to escape her reality by doing the same thing. </a:t>
            </a: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91747"/>
            <a:ext cx="10692000" cy="4918269"/>
          </a:xfrm>
        </p:spPr>
        <p:txBody>
          <a:bodyPr/>
          <a:lstStyle/>
          <a:p>
            <a:pPr algn="just">
              <a:spcAft>
                <a:spcPts val="0"/>
              </a:spcAft>
              <a:tabLst>
                <a:tab pos="5311140" algn="l"/>
              </a:tabLst>
            </a:pP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Inspired </a:t>
            </a:r>
            <a:r>
              <a:rPr lang="en-US" altLang="zh-CN" kern="100" dirty="0">
                <a:solidFill>
                  <a:srgbClr val="000000"/>
                </a:solidFill>
                <a:latin typeface="Times New Roman" panose="02020603050405020304"/>
                <a:cs typeface="Courier New" panose="02070309020205020404"/>
              </a:rPr>
              <a:t>by her words, I decided that I would produce my own life story. </a:t>
            </a:r>
            <a:r>
              <a:rPr lang="en-US" altLang="zh-CN" kern="100" dirty="0" smtClean="0">
                <a:solidFill>
                  <a:srgbClr val="000000"/>
                </a:solidFill>
                <a:latin typeface="Times New Roman" panose="02020603050405020304"/>
                <a:cs typeface="Courier New" panose="02070309020205020404"/>
              </a:rPr>
              <a:t>______________________________________________________</a:t>
            </a: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719268"/>
            <a:ext cx="10702925" cy="671512"/>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1</a:t>
            </a:r>
            <a:r>
              <a:rPr lang="zh-CN" altLang="en-US" b="1" kern="100" dirty="0">
                <a:solidFill>
                  <a:schemeClr val="tx1"/>
                </a:solidFill>
                <a:ea typeface="黑体" panose="02010609060101010101" pitchFamily="49" charset="-122"/>
                <a:cs typeface="Times New Roman" panose="02020603050405020304" pitchFamily="18" charset="0"/>
              </a:rPr>
              <a:t>　概要写作</a:t>
            </a:r>
            <a:endParaRPr lang="zh-CN" altLang="en-US" b="1" kern="100" dirty="0">
              <a:solidFill>
                <a:schemeClr val="tx1"/>
              </a:solidFill>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1472572"/>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写作指导</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概要是对一篇文章的主题思想的简单陈述，旨在用最简洁的语言概括原文的主题。概要写作主要包括三个步骤：</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第一步：阅读</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认真阅读给定的原文材料。如果一遍不能理解，应多读两遍。阅读次数越多，对原文的理解就越深刻</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515610"/>
          </a:xfrm>
        </p:spPr>
        <p:txBody>
          <a:bodyPr/>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【参考范文】</a:t>
            </a:r>
            <a:endParaRPr lang="zh-CN" altLang="zh-CN" sz="1050" kern="100" dirty="0">
              <a:latin typeface="宋体" panose="02010600030101010101" pitchFamily="2" charset="-122"/>
              <a:cs typeface="Courier New" panose="02070309020205020404"/>
            </a:endParaRPr>
          </a:p>
          <a:p>
            <a:pPr indent="704850" algn="just">
              <a:spcAft>
                <a:spcPts val="0"/>
              </a:spcAft>
              <a:tabLst>
                <a:tab pos="5311140" algn="l"/>
              </a:tabLst>
            </a:pPr>
            <a:r>
              <a:rPr lang="en-US" altLang="zh-CN" u="sng" kern="100" dirty="0">
                <a:solidFill>
                  <a:srgbClr val="000000"/>
                </a:solidFill>
                <a:latin typeface="Times New Roman" panose="02020603050405020304"/>
                <a:cs typeface="Courier New" panose="02070309020205020404"/>
              </a:rPr>
              <a:t>She explained she used to escape her reality by doing the same thing.</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Then one day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Sarah explained,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I started to think about why I wanted to be like the people in movies. And then it occurred to me that they had their scripts already written out for them. However, I had the ability to write my own script. If I had the power to determine the plot of my life movie, then why wouldn't I make it an inspiring one, a movie with a happy ending</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she said.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You are the star of your own movie. Now all you need is your story.</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she added.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79787"/>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04850" algn="just">
              <a:spcAft>
                <a:spcPts val="0"/>
              </a:spcAft>
              <a:tabLst>
                <a:tab pos="5311140" algn="l"/>
              </a:tabLst>
            </a:pPr>
            <a:r>
              <a:rPr lang="en-US" altLang="zh-CN" u="sng" kern="100">
                <a:solidFill>
                  <a:srgbClr val="000000"/>
                </a:solidFill>
                <a:latin typeface="Times New Roman" panose="02020603050405020304"/>
                <a:cs typeface="Courier New" panose="02070309020205020404"/>
              </a:rPr>
              <a:t>Inspired by her words, I decided that I would produce my own life story.</a:t>
            </a:r>
            <a:r>
              <a:rPr lang="en-US" altLang="zh-CN" kern="10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cs typeface="Courier New" panose="02070309020205020404"/>
              </a:rPr>
              <a:t>No other actress could fill my role. It was up to me to produce, direct and edit my life. I would set my own goals I was capable of achieving from now on. There can be no success without the possibility of failure. The only sure way of failing is refusing to try. I looked over at Sarah, and said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Thank you</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 squeezing her hand. The curtain rose, and my film began.</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697"/>
            <a:ext cx="10692000" cy="954107"/>
          </a:xfrm>
        </p:spPr>
        <p:txBody>
          <a:bodyPr/>
          <a:lstStyle/>
          <a:p>
            <a:pPr algn="just">
              <a:lnSpc>
                <a:spcPct val="100000"/>
              </a:lnSpc>
              <a:spcAft>
                <a:spcPts val="0"/>
              </a:spcAft>
              <a:tabLst>
                <a:tab pos="531114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一、单元重构</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请根据本单元所学内容，完成思维导图。</a:t>
            </a:r>
            <a:endParaRPr lang="zh-CN" altLang="zh-CN" sz="1050" kern="100" dirty="0">
              <a:effectLst/>
              <a:latin typeface="宋体" panose="02010600030101010101" pitchFamily="2" charset="-122"/>
              <a:cs typeface="Courier New" panose="02070309020205020404"/>
            </a:endParaRPr>
          </a:p>
        </p:txBody>
      </p:sp>
      <p:pic>
        <p:nvPicPr>
          <p:cNvPr id="3074" name="Picture 2" descr="WY4-4.TIF"/>
          <p:cNvPicPr>
            <a:picLocks noChangeAspect="1" noChangeArrowheads="1"/>
          </p:cNvPicPr>
          <p:nvPr/>
        </p:nvPicPr>
        <p:blipFill>
          <a:blip r:embed="rId1" r:link="rId2" cstate="print">
            <a:extLst>
              <a:ext uri="{28A0092B-C50C-407E-A947-70E740481C1C}">
                <a14:useLocalDpi xmlns:a14="http://schemas.microsoft.com/office/drawing/2010/main" val="0"/>
              </a:ext>
            </a:extLst>
          </a:blip>
          <a:srcRect/>
          <a:stretch>
            <a:fillRect/>
          </a:stretch>
        </p:blipFill>
        <p:spPr bwMode="auto">
          <a:xfrm>
            <a:off x="1440437" y="1449362"/>
            <a:ext cx="8651885" cy="46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副标题 1"/>
          <p:cNvSpPr txBox="1"/>
          <p:nvPr/>
        </p:nvSpPr>
        <p:spPr>
          <a:xfrm>
            <a:off x="415037" y="5640098"/>
            <a:ext cx="10692000" cy="6053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zh-CN" altLang="zh-CN" kern="100">
                <a:solidFill>
                  <a:srgbClr val="FF0000"/>
                </a:solidFill>
                <a:latin typeface="Times New Roman" panose="02020603050405020304"/>
                <a:ea typeface="黑体" panose="02010609060101010101" pitchFamily="49" charset="-122"/>
                <a:cs typeface="Times New Roman" panose="02020603050405020304"/>
              </a:rPr>
              <a:t>答案：</a:t>
            </a:r>
            <a:r>
              <a:rPr lang="zh-CN" altLang="zh-CN" kern="100">
                <a:solidFill>
                  <a:srgbClr val="000000"/>
                </a:solidFill>
                <a:latin typeface="Times New Roman" panose="02020603050405020304"/>
                <a:ea typeface="楷体_GB2312"/>
                <a:cs typeface="Times New Roman" panose="02020603050405020304"/>
              </a:rPr>
              <a:t>略</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07"/>
            <a:ext cx="10692000" cy="5633593"/>
          </a:xfrm>
        </p:spPr>
        <p:txBody>
          <a:bodyPr/>
          <a:lstStyle/>
          <a:p>
            <a:pPr algn="just">
              <a:lnSpc>
                <a:spcPct val="130000"/>
              </a:lnSpc>
              <a:spcAft>
                <a:spcPts val="0"/>
              </a:spcAft>
              <a:tabLst>
                <a:tab pos="531114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二、拓展阅读</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阅读下面的文章，完成后面的题目。</a:t>
            </a:r>
            <a:endParaRPr lang="zh-CN" altLang="zh-CN" sz="1050" kern="100" dirty="0">
              <a:latin typeface="宋体" panose="02010600030101010101" pitchFamily="2" charset="-122"/>
              <a:cs typeface="Courier New" panose="02070309020205020404"/>
            </a:endParaRPr>
          </a:p>
          <a:p>
            <a:pPr indent="714375"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As a child, I was a slow learner when it came to physical skills. Perhaps this was why I got angry when a friend suggested that I try stand-up paddle boarding (</a:t>
            </a:r>
            <a:r>
              <a:rPr lang="zh-CN" altLang="zh-CN" kern="100" dirty="0">
                <a:solidFill>
                  <a:srgbClr val="000000"/>
                </a:solidFill>
                <a:latin typeface="Times New Roman" panose="02020603050405020304"/>
                <a:cs typeface="Times New Roman" panose="02020603050405020304"/>
              </a:rPr>
              <a:t>站立式划桨</a:t>
            </a:r>
            <a:r>
              <a:rPr lang="en-US" altLang="zh-CN" kern="100" dirty="0">
                <a:solidFill>
                  <a:srgbClr val="000000"/>
                </a:solidFill>
                <a:latin typeface="Times New Roman" panose="02020603050405020304"/>
                <a:cs typeface="Courier New" panose="02070309020205020404"/>
              </a:rPr>
              <a:t>). My fear was that my ability to learn a new physical skill had not improved with the passing decades.</a:t>
            </a:r>
            <a:endParaRPr lang="zh-CN" altLang="zh-CN" sz="1050" kern="100" dirty="0">
              <a:latin typeface="宋体" panose="02010600030101010101" pitchFamily="2" charset="-122"/>
              <a:cs typeface="Courier New" panose="02070309020205020404"/>
            </a:endParaRPr>
          </a:p>
          <a:p>
            <a:pPr indent="714375"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However, stand-up paddle boarding had already caught my eye. During visits to Maine lakes, I had seen many people delightedly </a:t>
            </a:r>
            <a:r>
              <a:rPr lang="en-US" altLang="zh-CN" kern="100" dirty="0" err="1">
                <a:solidFill>
                  <a:srgbClr val="000000"/>
                </a:solidFill>
                <a:latin typeface="Times New Roman" panose="02020603050405020304"/>
                <a:cs typeface="Courier New" panose="02070309020205020404"/>
              </a:rPr>
              <a:t>practising</a:t>
            </a:r>
            <a:r>
              <a:rPr lang="en-US" altLang="zh-CN" kern="100" dirty="0">
                <a:solidFill>
                  <a:srgbClr val="000000"/>
                </a:solidFill>
                <a:latin typeface="Times New Roman" panose="02020603050405020304"/>
                <a:cs typeface="Courier New" panose="02070309020205020404"/>
              </a:rPr>
              <a:t> it under a warm sun. It looked so easy and fun, as the only thing it needed was the ability to stand up, right?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57370"/>
            <a:ext cx="10692000" cy="4315027"/>
          </a:xfrm>
        </p:spPr>
        <p:txBody>
          <a:bodyPr/>
          <a:lstStyle/>
          <a:p>
            <a:pPr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In a burst of optimism, I bought a paddle board and, with my friend Mike, headed for a lake deep in the Maine woods, out of sight of potential critics. After setting the paddle board on the water, athletic Mike generously offered to test it out. He jumped on it successfully on the first try. Then it was my turn. I began by kneeling (</a:t>
            </a:r>
            <a:r>
              <a:rPr lang="zh-CN" altLang="zh-CN" kern="100" dirty="0">
                <a:solidFill>
                  <a:srgbClr val="000000"/>
                </a:solidFill>
                <a:latin typeface="Times New Roman" panose="02020603050405020304"/>
                <a:cs typeface="Times New Roman" panose="02020603050405020304"/>
              </a:rPr>
              <a:t>跪</a:t>
            </a:r>
            <a:r>
              <a:rPr lang="en-US" altLang="zh-CN" kern="100" dirty="0">
                <a:solidFill>
                  <a:srgbClr val="000000"/>
                </a:solidFill>
                <a:latin typeface="Times New Roman" panose="02020603050405020304"/>
                <a:cs typeface="Courier New" panose="02070309020205020404"/>
              </a:rPr>
              <a:t>) upon the shaky paddle board and after a while, slowly and carefully, I tried to stand but immediately flew into the water. I tried it again, but again I failed.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51797"/>
            <a:ext cx="10692000" cy="4315027"/>
          </a:xfrm>
        </p:spPr>
        <p:txBody>
          <a:bodyPr/>
          <a:lstStyle/>
          <a:p>
            <a:pPr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The act of falling reminded me that learning was an energy-consuming effort. New physical skills might be more difficult to acquire later in life, but I believed that adults had an advantage over children. The effort together with the built in understanding that falling is part of the process, is accompanied by faith born of experience. After countless failures, I finally stood upright on the paddle board and I had never been so happy about the simple act of standing up.</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871897"/>
            <a:ext cx="10692000" cy="2505301"/>
          </a:xfrm>
        </p:spPr>
        <p:txBody>
          <a:bodyPr/>
          <a:lstStyle/>
          <a:p>
            <a:pPr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Now, I'm one of those enjoying the fun of stand-up paddle boarding under a brilliant sky. Maybe someone on the shore will point at me and remark,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How does he do that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I already have my response. Practice may not always make perfect, but it certainly makes possible.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2168"/>
            <a:ext cx="10692000" cy="4918269"/>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What led the author to try stand-up paddle boarding?</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Interest. 	B. Pressure.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Loneliness. 	D. Patience.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Why did the author head for a remote lake?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Mike had a preference for the place.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He had a bad relationship with critics.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The lake was a perfect place for practice.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He hoped to </a:t>
            </a:r>
            <a:r>
              <a:rPr lang="en-US" altLang="zh-CN" kern="100" dirty="0" err="1">
                <a:solidFill>
                  <a:srgbClr val="000000"/>
                </a:solidFill>
                <a:latin typeface="Times New Roman" panose="02020603050405020304"/>
                <a:cs typeface="Courier New" panose="02070309020205020404"/>
              </a:rPr>
              <a:t>practise</a:t>
            </a:r>
            <a:r>
              <a:rPr lang="en-US" altLang="zh-CN" kern="100" dirty="0">
                <a:solidFill>
                  <a:srgbClr val="000000"/>
                </a:solidFill>
                <a:latin typeface="Times New Roman" panose="02020603050405020304"/>
                <a:cs typeface="Courier New" panose="02070309020205020404"/>
              </a:rPr>
              <a:t> without being judged</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1494556"/>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324433" y="504033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70158"/>
            <a:ext cx="10692000" cy="4918269"/>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What lesson can the author learn from the act of falling?</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Adults always have an advantage over children.</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Learning is a process with little effort and input.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Physical skills are hard to acquire for the young.</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Falling is unavoidable in the process of learning.</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Which of the following can best describe the author?</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Independent and athletic. 	B. Competent and innocent.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Optimistic and determined. 	D. Enthusiastic and generous.</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324433" y="316807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324433" y="496832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03707"/>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第二步：写作</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概要应用自己的语言写成，不应引用原文语句；同时，要全面、清晰地表达原文信息。</a:t>
            </a:r>
            <a:endParaRPr lang="zh-CN" altLang="zh-CN" kern="100" dirty="0">
              <a:solidFill>
                <a:srgbClr val="000000"/>
              </a:solidFill>
              <a:latin typeface="Times New Roman" panose="02020603050405020304"/>
              <a:cs typeface="Times New Roman" panose="02020603050405020304"/>
            </a:endParaRPr>
          </a:p>
          <a:p>
            <a:pPr lvl="0"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第三步：修改成文</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草稿拟好以后，应对其进行修改。首先，将概要与原文进行比较，查看是否把所有重要的观点都囊括在内，且概要中的观点是否与原文完全一致。其次，如果概要中出现了不必要的词汇、短语或长句子，要将其删除。再次，检查有无拼写、语法和标点符号错误。最后，确保语言简单明了、条理清晰。</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5220307"/>
            <a:ext cx="5586413" cy="672465"/>
          </a:xfrm>
          <a:prstGeom prst="rect">
            <a:avLst/>
          </a:prstGeom>
          <a:noFill/>
          <a:ln w="9525">
            <a:noFill/>
          </a:ln>
        </p:spPr>
        <p:txBody>
          <a:bodyPr>
            <a:spAutoFit/>
          </a:bodyPr>
          <a:lstStyle/>
          <a:p>
            <a:pPr defTabSz="815975" eaLnBrk="0" hangingPunct="0">
              <a:defRPr/>
            </a:pP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单元质量评估</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295817"/>
            <a:ext cx="10692000" cy="3707765"/>
          </a:xfrm>
        </p:spPr>
        <p:txBody>
          <a:bodyPr/>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典题示例</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阅读下面的短文，据此写一篇</a:t>
            </a:r>
            <a:r>
              <a:rPr lang="en-US" altLang="zh-CN" kern="100" dirty="0">
                <a:solidFill>
                  <a:srgbClr val="000000"/>
                </a:solidFill>
                <a:latin typeface="Times New Roman" panose="02020603050405020304"/>
                <a:cs typeface="Courier New" panose="02070309020205020404"/>
              </a:rPr>
              <a:t>60</a:t>
            </a:r>
            <a:r>
              <a:rPr lang="zh-CN" altLang="zh-CN" kern="100" dirty="0">
                <a:solidFill>
                  <a:srgbClr val="000000"/>
                </a:solidFill>
                <a:latin typeface="Times New Roman" panose="02020603050405020304"/>
                <a:cs typeface="Times New Roman" panose="02020603050405020304"/>
              </a:rPr>
              <a:t>词左右的内容概要。</a:t>
            </a:r>
            <a:endParaRPr lang="zh-CN" altLang="zh-CN" sz="1050" kern="100" dirty="0">
              <a:latin typeface="宋体" panose="02010600030101010101" pitchFamily="2" charset="-122"/>
              <a:cs typeface="Courier New" panose="02070309020205020404"/>
            </a:endParaRPr>
          </a:p>
          <a:p>
            <a:pPr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It's the first day of school and you have to find the perfect clothes to make a good impression. Lucky for me, I don't have this problem: my private school requires that I wear a uniform. Some may think this is not a good idea, but I think it is very positive.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1203"/>
            <a:ext cx="10692000" cy="4847224"/>
          </a:xfrm>
        </p:spPr>
        <p:txBody>
          <a:bodyPr/>
          <a:lstStyle/>
          <a:p>
            <a:pPr indent="714375" algn="just">
              <a:spcAft>
                <a:spcPts val="0"/>
              </a:spcAft>
              <a:tabLst>
                <a:tab pos="5311140" algn="l"/>
              </a:tabLst>
            </a:pPr>
            <a:r>
              <a:rPr lang="en-US" altLang="zh-CN" kern="100">
                <a:solidFill>
                  <a:srgbClr val="000000"/>
                </a:solidFill>
                <a:latin typeface="Times New Roman" panose="02020603050405020304"/>
                <a:cs typeface="Courier New" panose="02070309020205020404"/>
              </a:rPr>
              <a:t>In school, one of the most important things is your style. </a:t>
            </a:r>
            <a:r>
              <a:rPr lang="en-US" altLang="zh-CN" kern="100" dirty="0">
                <a:solidFill>
                  <a:srgbClr val="000000"/>
                </a:solidFill>
                <a:latin typeface="Times New Roman" panose="02020603050405020304"/>
                <a:cs typeface="Courier New" panose="02070309020205020404"/>
              </a:rPr>
              <a:t>The more you have, the more popular you will be. With uniforms</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there's no discrimination(</a:t>
            </a:r>
            <a:r>
              <a:rPr lang="zh-CN" altLang="zh-CN" kern="100" dirty="0">
                <a:solidFill>
                  <a:srgbClr val="000000"/>
                </a:solidFill>
                <a:latin typeface="Times New Roman" panose="02020603050405020304"/>
                <a:cs typeface="Times New Roman" panose="02020603050405020304"/>
              </a:rPr>
              <a:t>歧视</a:t>
            </a:r>
            <a:r>
              <a:rPr lang="en-US" altLang="zh-CN" kern="100" dirty="0">
                <a:solidFill>
                  <a:srgbClr val="000000"/>
                </a:solidFill>
                <a:latin typeface="Times New Roman" panose="02020603050405020304"/>
                <a:cs typeface="Courier New" panose="02070309020205020404"/>
              </a:rPr>
              <a:t>) arising from what you're wearing. Everyone is united under the same style. Clothing often reflects who you are. In most schools, there are groups of students who dress alike. You may even avoid a particular person because of what they are wearing. Uniforms require students to get to know each other by finding out who they really are.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450466"/>
          </a:xfrm>
        </p:spPr>
        <p:txBody>
          <a:bodyPr/>
          <a:lstStyle/>
          <a:p>
            <a:pPr indent="714375" algn="just">
              <a:spcAft>
                <a:spcPts val="0"/>
              </a:spcAft>
              <a:tabLst>
                <a:tab pos="5311140" algn="l"/>
              </a:tabLst>
            </a:pPr>
            <a:r>
              <a:rPr lang="en-US" altLang="zh-CN" kern="100">
                <a:solidFill>
                  <a:srgbClr val="000000"/>
                </a:solidFill>
                <a:latin typeface="Times New Roman" panose="02020603050405020304"/>
                <a:cs typeface="Courier New" panose="02070309020205020404"/>
              </a:rPr>
              <a:t>There are many styles of clothes, some appropriate (</a:t>
            </a:r>
            <a:r>
              <a:rPr lang="zh-CN" altLang="zh-CN" kern="100" dirty="0">
                <a:solidFill>
                  <a:srgbClr val="000000"/>
                </a:solidFill>
                <a:latin typeface="Times New Roman" panose="02020603050405020304"/>
                <a:cs typeface="Times New Roman" panose="02020603050405020304"/>
              </a:rPr>
              <a:t>合适的</a:t>
            </a:r>
            <a:r>
              <a:rPr lang="en-US" altLang="zh-CN" kern="100" dirty="0">
                <a:solidFill>
                  <a:srgbClr val="000000"/>
                </a:solidFill>
                <a:latin typeface="Times New Roman" panose="02020603050405020304"/>
                <a:cs typeface="Courier New" panose="02070309020205020404"/>
              </a:rPr>
              <a:t>) for school and others not. Peers and the media pressure us to dress and look in a certain way. Some clothing contains logos (</a:t>
            </a:r>
            <a:r>
              <a:rPr lang="zh-CN" altLang="zh-CN" kern="100" dirty="0">
                <a:solidFill>
                  <a:srgbClr val="000000"/>
                </a:solidFill>
                <a:latin typeface="Times New Roman" panose="02020603050405020304"/>
                <a:cs typeface="Times New Roman" panose="02020603050405020304"/>
              </a:rPr>
              <a:t>标志</a:t>
            </a:r>
            <a:r>
              <a:rPr lang="en-US" altLang="zh-CN" kern="100" dirty="0">
                <a:solidFill>
                  <a:srgbClr val="000000"/>
                </a:solidFill>
                <a:latin typeface="Times New Roman" panose="02020603050405020304"/>
                <a:cs typeface="Courier New" panose="02070309020205020404"/>
              </a:rPr>
              <a:t>) promoting drugs, alcohol or even violence. Since some students want to fit in and be cool, they tend to wear this type of clothing. But in most school systems, it is not allowed. Uniforms help remove these problems. All students look similar. They all fit in. There are no distractions. Uniforms allow students to concentrate on learning instead of thinking about what they are wearing.</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85360"/>
            <a:ext cx="10692000" cy="4315027"/>
          </a:xfrm>
        </p:spPr>
        <p:txBody>
          <a:bodyPr/>
          <a:lstStyle/>
          <a:p>
            <a:pPr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Money also plays a big part in the clothing we wear. Not all styles are affordable. Some students may even feel pressured to steal to get the right clothing. Although uniforms are initially expensive, they can be worn for years, making them cost less than regular clothes. I believe uniforms help unite us in a common goal: to do well in school. They are a symbol of our unity. They make it clear to everyone that we are more than just our clothes: we are all individuals.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14461"/>
            <a:ext cx="10692000" cy="624530"/>
          </a:xfrm>
        </p:spPr>
        <p:txBody>
          <a:bodyPr/>
          <a:lstStyle/>
          <a:p>
            <a:pPr algn="just">
              <a:spcAft>
                <a:spcPts val="0"/>
              </a:spcAft>
              <a:tabLst>
                <a:tab pos="531114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1</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：审题谋篇</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288279" y="1434561"/>
          <a:ext cx="10945518" cy="4181856"/>
        </p:xfrm>
        <a:graphic>
          <a:graphicData uri="http://schemas.openxmlformats.org/drawingml/2006/table">
            <a:tbl>
              <a:tblPr/>
              <a:tblGrid>
                <a:gridCol w="1440198"/>
                <a:gridCol w="9505320"/>
              </a:tblGrid>
              <a:tr h="0">
                <a:tc>
                  <a:txBody>
                    <a:bodyPr/>
                    <a:lstStyle/>
                    <a:p>
                      <a:pPr algn="ctr">
                        <a:lnSpc>
                          <a:spcPct val="14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文体</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_________</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_____________</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人称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___________</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1</a:t>
                      </a:r>
                      <a:r>
                        <a:rPr lang="zh-CN" altLang="en-US" sz="2800" kern="100" dirty="0" smtClean="0">
                          <a:solidFill>
                            <a:srgbClr val="000000"/>
                          </a:solidFill>
                          <a:effectLst/>
                          <a:latin typeface="Times New Roman" panose="02020603050405020304"/>
                          <a:ea typeface="楷体_GB2312"/>
                          <a:cs typeface="Courier New" panose="02070309020205020404"/>
                        </a:rPr>
                        <a:t>．</a:t>
                      </a:r>
                      <a:r>
                        <a:rPr lang="zh-CN" sz="2800" kern="100" dirty="0" smtClean="0">
                          <a:solidFill>
                            <a:srgbClr val="000000"/>
                          </a:solidFill>
                          <a:effectLst/>
                          <a:latin typeface="Times New Roman" panose="02020603050405020304"/>
                          <a:ea typeface="楷体_GB2312"/>
                          <a:cs typeface="Times New Roman" panose="02020603050405020304"/>
                        </a:rPr>
                        <a:t>穿</a:t>
                      </a:r>
                      <a:r>
                        <a:rPr lang="zh-CN" sz="2800" kern="100" dirty="0">
                          <a:solidFill>
                            <a:srgbClr val="000000"/>
                          </a:solidFill>
                          <a:effectLst/>
                          <a:latin typeface="Times New Roman" panose="02020603050405020304"/>
                          <a:ea typeface="楷体_GB2312"/>
                          <a:cs typeface="Times New Roman" panose="02020603050405020304"/>
                        </a:rPr>
                        <a:t>校服有好处；</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a:t>
                      </a:r>
                      <a:r>
                        <a:rPr lang="zh-CN" sz="2800" kern="100" dirty="0">
                          <a:solidFill>
                            <a:srgbClr val="000000"/>
                          </a:solidFill>
                          <a:effectLst/>
                          <a:latin typeface="Times New Roman" panose="02020603050405020304"/>
                          <a:ea typeface="楷体_GB2312"/>
                          <a:cs typeface="Times New Roman" panose="02020603050405020304"/>
                        </a:rPr>
                        <a:t>．穿校服有助于消除歧视，让学生真正了解彼此；</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3</a:t>
                      </a:r>
                      <a:r>
                        <a:rPr lang="zh-CN" sz="2800" kern="100" dirty="0">
                          <a:solidFill>
                            <a:srgbClr val="000000"/>
                          </a:solidFill>
                          <a:effectLst/>
                          <a:latin typeface="Times New Roman" panose="02020603050405020304"/>
                          <a:ea typeface="楷体_GB2312"/>
                          <a:cs typeface="Times New Roman" panose="02020603050405020304"/>
                        </a:rPr>
                        <a:t>．穿校服能让学生关注自己的学习而不是穿着；</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4</a:t>
                      </a:r>
                      <a:r>
                        <a:rPr lang="zh-CN" sz="2800" kern="100" dirty="0">
                          <a:solidFill>
                            <a:srgbClr val="000000"/>
                          </a:solidFill>
                          <a:effectLst/>
                          <a:latin typeface="Times New Roman" panose="02020603050405020304"/>
                          <a:ea typeface="楷体_GB2312"/>
                          <a:cs typeface="Times New Roman" panose="02020603050405020304"/>
                        </a:rPr>
                        <a:t>．穿校服经济实惠，还能让学生牢记学习目标。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1906793" y="1483172"/>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说明文</a:t>
            </a:r>
            <a:endParaRPr lang="zh-CN" altLang="en-US" dirty="0"/>
          </a:p>
        </p:txBody>
      </p:sp>
      <p:sp>
        <p:nvSpPr>
          <p:cNvPr id="5" name="矩形 4"/>
          <p:cNvSpPr/>
          <p:nvPr/>
        </p:nvSpPr>
        <p:spPr>
          <a:xfrm>
            <a:off x="1906793" y="2078302"/>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一般现在时</a:t>
            </a:r>
            <a:endParaRPr lang="zh-CN" altLang="en-US" dirty="0"/>
          </a:p>
        </p:txBody>
      </p:sp>
      <p:sp>
        <p:nvSpPr>
          <p:cNvPr id="6" name="矩形 5"/>
          <p:cNvSpPr/>
          <p:nvPr/>
        </p:nvSpPr>
        <p:spPr>
          <a:xfrm>
            <a:off x="1906793" y="2673532"/>
            <a:ext cx="1620957" cy="523220"/>
          </a:xfrm>
          <a:prstGeom prst="rect">
            <a:avLst/>
          </a:prstGeom>
        </p:spPr>
        <p:txBody>
          <a:bodyPr wrap="none">
            <a:spAutoFit/>
          </a:bodyPr>
          <a:lstStyle/>
          <a:p>
            <a:r>
              <a:rPr lang="zh-CN" altLang="zh-CN" kern="100">
                <a:latin typeface="Times New Roman" panose="02020603050405020304"/>
                <a:ea typeface="楷体_GB2312"/>
                <a:cs typeface="Times New Roman" panose="02020603050405020304"/>
              </a:rPr>
              <a:t>第三人称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15.25,&quot;left&quot;:48.424778761061944,&quot;top&quot;:94.5,&quot;width&quot;:828.0752212389382}"/>
</p:tagLst>
</file>

<file path=ppt/tags/tag11.xml><?xml version="1.0" encoding="utf-8"?>
<p:tagLst xmlns:p="http://schemas.openxmlformats.org/presentationml/2006/main">
  <p:tag name="KSO_WM_DIAGRAM_VIRTUALLY_FRAME" val="{&quot;height&quot;:415.25,&quot;left&quot;:48.424778761061944,&quot;top&quot;:94.5,&quot;width&quot;:828.0752212389382}"/>
</p:tagLst>
</file>

<file path=ppt/tags/tag12.xml><?xml version="1.0" encoding="utf-8"?>
<p:tagLst xmlns:p="http://schemas.openxmlformats.org/presentationml/2006/main">
  <p:tag name="KSO_WM_DIAGRAM_VIRTUALLY_FRAME" val="{&quot;height&quot;:415.25,&quot;left&quot;:48.424778761061944,&quot;top&quot;:94.5,&quot;width&quot;:828.0752212389382}"/>
</p:tagLst>
</file>

<file path=ppt/tags/tag13.xml><?xml version="1.0" encoding="utf-8"?>
<p:tagLst xmlns:p="http://schemas.openxmlformats.org/presentationml/2006/main">
  <p:tag name="KSO_WM_DIAGRAM_VIRTUALLY_FRAME" val="{&quot;height&quot;:415.25,&quot;left&quot;:48.424778761061944,&quot;top&quot;:94.5,&quot;width&quot;:828.0752212389382}"/>
</p:tagLst>
</file>

<file path=ppt/tags/tag14.xml><?xml version="1.0" encoding="utf-8"?>
<p:tagLst xmlns:p="http://schemas.openxmlformats.org/presentationml/2006/main">
  <p:tag name="KSO_WM_DIAGRAM_VIRTUALLY_FRAME" val="{&quot;height&quot;:415.25,&quot;left&quot;:48.424778761061944,&quot;top&quot;:94.5,&quot;width&quot;:828.0752212389382}"/>
</p:tagLst>
</file>

<file path=ppt/tags/tag15.xml><?xml version="1.0" encoding="utf-8"?>
<p:tagLst xmlns:p="http://schemas.openxmlformats.org/presentationml/2006/main">
  <p:tag name="KSO_WM_DIAGRAM_VIRTUALLY_FRAME" val="{&quot;height&quot;:415.25,&quot;left&quot;:48.424778761061944,&quot;top&quot;:94.5,&quot;width&quot;:828.0752212389382}"/>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15144</Words>
  <Application>WPS 演示</Application>
  <PresentationFormat>自定义</PresentationFormat>
  <Paragraphs>234</Paragraphs>
  <Slides>41</Slides>
  <Notes>9</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41</vt:i4>
      </vt:variant>
    </vt:vector>
  </HeadingPairs>
  <TitlesOfParts>
    <vt:vector size="62"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阿里巴巴普惠体</vt:lpstr>
      <vt:lpstr>黑体</vt:lpstr>
      <vt:lpstr>Times New Roman</vt:lpstr>
      <vt:lpstr>Courier New</vt:lpstr>
      <vt:lpstr>楷体_GB2312</vt:lpstr>
      <vt:lpstr>新宋体</vt:lpstr>
      <vt:lpstr>Arial Unicode MS</vt:lpstr>
      <vt:lpstr>华文细黑</vt:lpstr>
      <vt:lpstr>Segoe Print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1299</cp:revision>
  <dcterms:created xsi:type="dcterms:W3CDTF">2016-06-29T09:22:00Z</dcterms:created>
  <dcterms:modified xsi:type="dcterms:W3CDTF">2026-02-27T10:13:59Z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